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060" r:id="rId1"/>
    <p:sldMasterId id="2147484794" r:id="rId2"/>
  </p:sldMasterIdLst>
  <p:notesMasterIdLst>
    <p:notesMasterId r:id="rId144"/>
  </p:notesMasterIdLst>
  <p:sldIdLst>
    <p:sldId id="628" r:id="rId3"/>
    <p:sldId id="629" r:id="rId4"/>
    <p:sldId id="631" r:id="rId5"/>
    <p:sldId id="556" r:id="rId6"/>
    <p:sldId id="557" r:id="rId7"/>
    <p:sldId id="558" r:id="rId8"/>
    <p:sldId id="523" r:id="rId9"/>
    <p:sldId id="576" r:id="rId10"/>
    <p:sldId id="560" r:id="rId11"/>
    <p:sldId id="561" r:id="rId12"/>
    <p:sldId id="569" r:id="rId13"/>
    <p:sldId id="562" r:id="rId14"/>
    <p:sldId id="563" r:id="rId15"/>
    <p:sldId id="589" r:id="rId16"/>
    <p:sldId id="567" r:id="rId17"/>
    <p:sldId id="568" r:id="rId18"/>
    <p:sldId id="565" r:id="rId19"/>
    <p:sldId id="703" r:id="rId20"/>
    <p:sldId id="591" r:id="rId21"/>
    <p:sldId id="570" r:id="rId22"/>
    <p:sldId id="590" r:id="rId23"/>
    <p:sldId id="705" r:id="rId24"/>
    <p:sldId id="704" r:id="rId25"/>
    <p:sldId id="573" r:id="rId26"/>
    <p:sldId id="516" r:id="rId27"/>
    <p:sldId id="689" r:id="rId28"/>
    <p:sldId id="577" r:id="rId29"/>
    <p:sldId id="702" r:id="rId30"/>
    <p:sldId id="513" r:id="rId31"/>
    <p:sldId id="549" r:id="rId32"/>
    <p:sldId id="553" r:id="rId33"/>
    <p:sldId id="632" r:id="rId34"/>
    <p:sldId id="554" r:id="rId35"/>
    <p:sldId id="653" r:id="rId36"/>
    <p:sldId id="685" r:id="rId37"/>
    <p:sldId id="676" r:id="rId38"/>
    <p:sldId id="686" r:id="rId39"/>
    <p:sldId id="656" r:id="rId40"/>
    <p:sldId id="578" r:id="rId41"/>
    <p:sldId id="582" r:id="rId42"/>
    <p:sldId id="584" r:id="rId43"/>
    <p:sldId id="644" r:id="rId44"/>
    <p:sldId id="701" r:id="rId45"/>
    <p:sldId id="750" r:id="rId46"/>
    <p:sldId id="604" r:id="rId47"/>
    <p:sldId id="603" r:id="rId48"/>
    <p:sldId id="594" r:id="rId49"/>
    <p:sldId id="622" r:id="rId50"/>
    <p:sldId id="624" r:id="rId51"/>
    <p:sldId id="542" r:id="rId52"/>
    <p:sldId id="548" r:id="rId53"/>
    <p:sldId id="517" r:id="rId54"/>
    <p:sldId id="608" r:id="rId55"/>
    <p:sldId id="518" r:id="rId56"/>
    <p:sldId id="519" r:id="rId57"/>
    <p:sldId id="607" r:id="rId58"/>
    <p:sldId id="605" r:id="rId59"/>
    <p:sldId id="595" r:id="rId60"/>
    <p:sldId id="579" r:id="rId61"/>
    <p:sldId id="625" r:id="rId62"/>
    <p:sldId id="617" r:id="rId63"/>
    <p:sldId id="679" r:id="rId64"/>
    <p:sldId id="551" r:id="rId65"/>
    <p:sldId id="798" r:id="rId66"/>
    <p:sldId id="797" r:id="rId67"/>
    <p:sldId id="623" r:id="rId68"/>
    <p:sldId id="780" r:id="rId69"/>
    <p:sldId id="781" r:id="rId70"/>
    <p:sldId id="782" r:id="rId71"/>
    <p:sldId id="783" r:id="rId72"/>
    <p:sldId id="730" r:id="rId73"/>
    <p:sldId id="784" r:id="rId74"/>
    <p:sldId id="785" r:id="rId75"/>
    <p:sldId id="786" r:id="rId76"/>
    <p:sldId id="787" r:id="rId77"/>
    <p:sldId id="788" r:id="rId78"/>
    <p:sldId id="789" r:id="rId79"/>
    <p:sldId id="790" r:id="rId80"/>
    <p:sldId id="791" r:id="rId81"/>
    <p:sldId id="792" r:id="rId82"/>
    <p:sldId id="793" r:id="rId83"/>
    <p:sldId id="794" r:id="rId84"/>
    <p:sldId id="795" r:id="rId85"/>
    <p:sldId id="796" r:id="rId86"/>
    <p:sldId id="765" r:id="rId87"/>
    <p:sldId id="766" r:id="rId88"/>
    <p:sldId id="767" r:id="rId89"/>
    <p:sldId id="777" r:id="rId90"/>
    <p:sldId id="778" r:id="rId91"/>
    <p:sldId id="779" r:id="rId92"/>
    <p:sldId id="768" r:id="rId93"/>
    <p:sldId id="692" r:id="rId94"/>
    <p:sldId id="697" r:id="rId95"/>
    <p:sldId id="693" r:id="rId96"/>
    <p:sldId id="694" r:id="rId97"/>
    <p:sldId id="695" r:id="rId98"/>
    <p:sldId id="755" r:id="rId99"/>
    <p:sldId id="756" r:id="rId100"/>
    <p:sldId id="757" r:id="rId101"/>
    <p:sldId id="758" r:id="rId102"/>
    <p:sldId id="759" r:id="rId103"/>
    <p:sldId id="760" r:id="rId104"/>
    <p:sldId id="761" r:id="rId105"/>
    <p:sldId id="762" r:id="rId106"/>
    <p:sldId id="763" r:id="rId107"/>
    <p:sldId id="764" r:id="rId108"/>
    <p:sldId id="696" r:id="rId109"/>
    <p:sldId id="688" r:id="rId110"/>
    <p:sldId id="687" r:id="rId111"/>
    <p:sldId id="657" r:id="rId112"/>
    <p:sldId id="658" r:id="rId113"/>
    <p:sldId id="660" r:id="rId114"/>
    <p:sldId id="661" r:id="rId115"/>
    <p:sldId id="662" r:id="rId116"/>
    <p:sldId id="751" r:id="rId117"/>
    <p:sldId id="754" r:id="rId118"/>
    <p:sldId id="700" r:id="rId119"/>
    <p:sldId id="752" r:id="rId120"/>
    <p:sldId id="801" r:id="rId121"/>
    <p:sldId id="663" r:id="rId122"/>
    <p:sldId id="668" r:id="rId123"/>
    <p:sldId id="669" r:id="rId124"/>
    <p:sldId id="670" r:id="rId125"/>
    <p:sldId id="769" r:id="rId126"/>
    <p:sldId id="672" r:id="rId127"/>
    <p:sldId id="673" r:id="rId128"/>
    <p:sldId id="674" r:id="rId129"/>
    <p:sldId id="468" r:id="rId130"/>
    <p:sldId id="436" r:id="rId131"/>
    <p:sldId id="505" r:id="rId132"/>
    <p:sldId id="800" r:id="rId133"/>
    <p:sldId id="799" r:id="rId134"/>
    <p:sldId id="509" r:id="rId135"/>
    <p:sldId id="770" r:id="rId136"/>
    <p:sldId id="771" r:id="rId137"/>
    <p:sldId id="772" r:id="rId138"/>
    <p:sldId id="773" r:id="rId139"/>
    <p:sldId id="774" r:id="rId140"/>
    <p:sldId id="775" r:id="rId141"/>
    <p:sldId id="776" r:id="rId142"/>
    <p:sldId id="802" r:id="rId143"/>
  </p:sldIdLst>
  <p:sldSz cx="9906000" cy="6858000" type="A4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300">
          <p15:clr>
            <a:srgbClr val="A4A3A4"/>
          </p15:clr>
        </p15:guide>
        <p15:guide id="4" orient="horz" pos="981">
          <p15:clr>
            <a:srgbClr val="A4A3A4"/>
          </p15:clr>
        </p15:guide>
        <p15:guide id="5" orient="horz" pos="799">
          <p15:clr>
            <a:srgbClr val="A4A3A4"/>
          </p15:clr>
        </p15:guide>
        <p15:guide id="6" orient="horz" pos="2432">
          <p15:clr>
            <a:srgbClr val="A4A3A4"/>
          </p15:clr>
        </p15:guide>
        <p15:guide id="7" pos="2167">
          <p15:clr>
            <a:srgbClr val="A4A3A4"/>
          </p15:clr>
        </p15:guide>
        <p15:guide id="8" pos="6023">
          <p15:clr>
            <a:srgbClr val="A4A3A4"/>
          </p15:clr>
        </p15:guide>
        <p15:guide id="9" pos="217">
          <p15:clr>
            <a:srgbClr val="A4A3A4"/>
          </p15:clr>
        </p15:guide>
        <p15:guide id="10">
          <p15:clr>
            <a:srgbClr val="A4A3A4"/>
          </p15:clr>
        </p15:guide>
        <p15:guide id="11" pos="3120">
          <p15:clr>
            <a:srgbClr val="A4A3A4"/>
          </p15:clr>
        </p15:guide>
        <p15:guide id="12" pos="12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DF0F9"/>
    <a:srgbClr val="FFFFE7"/>
    <a:srgbClr val="FDEADA"/>
    <a:srgbClr val="CC99FF"/>
    <a:srgbClr val="000000"/>
    <a:srgbClr val="CED6EF"/>
    <a:srgbClr val="0080C0"/>
    <a:srgbClr val="74769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7" autoAdjust="0"/>
    <p:restoredTop sz="95494" autoAdjust="0"/>
  </p:normalViewPr>
  <p:slideViewPr>
    <p:cSldViewPr showGuides="1">
      <p:cViewPr varScale="1">
        <p:scale>
          <a:sx n="84" d="100"/>
          <a:sy n="84" d="100"/>
        </p:scale>
        <p:origin x="1638" y="66"/>
      </p:cViewPr>
      <p:guideLst>
        <p:guide orient="horz" pos="1071"/>
        <p:guide orient="horz" pos="3929"/>
        <p:guide orient="horz" pos="300"/>
        <p:guide orient="horz" pos="981"/>
        <p:guide orient="horz" pos="799"/>
        <p:guide orient="horz" pos="2432"/>
        <p:guide pos="2167"/>
        <p:guide pos="6023"/>
        <p:guide pos="217"/>
        <p:guide/>
        <p:guide pos="3120"/>
        <p:guide pos="121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25" d="100"/>
        <a:sy n="125" d="100"/>
      </p:scale>
      <p:origin x="0" y="-12"/>
    </p:cViewPr>
  </p:notesTextViewPr>
  <p:sorterViewPr>
    <p:cViewPr>
      <p:scale>
        <a:sx n="100" d="100"/>
        <a:sy n="100" d="100"/>
      </p:scale>
      <p:origin x="0" y="-19530"/>
    </p:cViewPr>
  </p:sorterViewPr>
  <p:notesViewPr>
    <p:cSldViewPr showGuides="1">
      <p:cViewPr varScale="1">
        <p:scale>
          <a:sx n="67" d="100"/>
          <a:sy n="67" d="100"/>
        </p:scale>
        <p:origin x="322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LGD%20DW%20Renewal\&#51333;&#47308;&#48372;&#44256;\&#48709;&#45936;&#51060;&#53552;\01.%20Hadoop%20&#44592;&#49696;%20&#51201;&#50857;%20&#51201;&#54633;&#49457;%20&#44160;&#53664;\LGD_DW_Hadoop%20&#44592;&#49696;&#51201;&#54633;&#49457;%20&#44160;&#53664;_150223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LGD%20DW%20Renewal\&#51333;&#47308;&#48372;&#44256;\&#48709;&#45936;&#51060;&#53552;\01.%20Hadoop%20&#44592;&#49696;%20&#51201;&#50857;%20&#51201;&#54633;&#49457;%20&#44160;&#53664;\LGD_DW_Hadoop%20&#44592;&#49696;&#51201;&#54633;&#49457;%20&#44160;&#53664;_150223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65929\&#48148;&#53461;%20&#54868;&#47732;\&#48516;&#49437;DBMS_BMT_&#44208;&#44284;&#52712;&#54633;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65929\&#48148;&#53461;%20&#54868;&#47732;\&#48516;&#49437;DBMS_BMT_&#44208;&#44284;&#52712;&#54633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445630713664136"/>
          <c:y val="0.15198626575075994"/>
          <c:w val="0.66384472869160016"/>
          <c:h val="0.356414864844282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Sheet1!$B$9</c:f>
              <c:strCache>
                <c:ptCount val="1"/>
                <c:pt idx="0">
                  <c:v>Phoenix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Sheet1!$C$8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Sheet1!$C$9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</c:ser>
        <c:ser>
          <c:idx val="1"/>
          <c:order val="1"/>
          <c:tx>
            <c:strRef>
              <c:f>Sheet1!$B$10</c:f>
              <c:strCache>
                <c:ptCount val="1"/>
                <c:pt idx="0">
                  <c:v>Impala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Sheet1!$C$8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Sheet1!$C$10</c:f>
              <c:numCache>
                <c:formatCode>General</c:formatCode>
                <c:ptCount val="1"/>
                <c:pt idx="0">
                  <c:v>482</c:v>
                </c:pt>
              </c:numCache>
            </c:numRef>
          </c:val>
        </c:ser>
        <c:ser>
          <c:idx val="2"/>
          <c:order val="2"/>
          <c:tx>
            <c:strRef>
              <c:f>Sheet1!$B$11</c:f>
              <c:strCache>
                <c:ptCount val="1"/>
                <c:pt idx="0">
                  <c:v>Hive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Sheet1!$C$8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Sheet1!$C$11</c:f>
              <c:numCache>
                <c:formatCode>General</c:formatCode>
                <c:ptCount val="1"/>
                <c:pt idx="0">
                  <c:v>451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081200"/>
        <c:axId val="248198320"/>
      </c:barChart>
      <c:catAx>
        <c:axId val="251081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8198320"/>
        <c:crosses val="autoZero"/>
        <c:auto val="1"/>
        <c:lblAlgn val="ctr"/>
        <c:lblOffset val="100"/>
        <c:noMultiLvlLbl val="0"/>
      </c:catAx>
      <c:valAx>
        <c:axId val="24819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1081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417377874950055"/>
          <c:y val="0.15051981592837971"/>
          <c:w val="0.67742869585127252"/>
          <c:h val="0.376308159423865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Sheet1!$B$21</c:f>
              <c:strCache>
                <c:ptCount val="1"/>
                <c:pt idx="0">
                  <c:v>Phoenix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Sheet1!$C$20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Sheet1!$C$21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</c:ser>
        <c:ser>
          <c:idx val="1"/>
          <c:order val="1"/>
          <c:tx>
            <c:strRef>
              <c:f>Sheet1!$B$22</c:f>
              <c:strCache>
                <c:ptCount val="1"/>
                <c:pt idx="0">
                  <c:v>Impala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Sheet1!$C$20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Sheet1!$C$22</c:f>
              <c:numCache>
                <c:formatCode>General</c:formatCode>
                <c:ptCount val="1"/>
                <c:pt idx="0">
                  <c:v>482</c:v>
                </c:pt>
              </c:numCache>
            </c:numRef>
          </c:val>
        </c:ser>
        <c:ser>
          <c:idx val="2"/>
          <c:order val="2"/>
          <c:tx>
            <c:strRef>
              <c:f>Sheet1!$B$23</c:f>
              <c:strCache>
                <c:ptCount val="1"/>
                <c:pt idx="0">
                  <c:v>Hive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Sheet1!$C$20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Sheet1!$C$23</c:f>
              <c:numCache>
                <c:formatCode>General</c:formatCode>
                <c:ptCount val="1"/>
                <c:pt idx="0">
                  <c:v>451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159896"/>
        <c:axId val="246494320"/>
      </c:barChart>
      <c:catAx>
        <c:axId val="83159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6494320"/>
        <c:crosses val="autoZero"/>
        <c:auto val="1"/>
        <c:lblAlgn val="ctr"/>
        <c:lblOffset val="100"/>
        <c:noMultiLvlLbl val="0"/>
      </c:catAx>
      <c:valAx>
        <c:axId val="24649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3159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01884019350477"/>
          <c:y val="0.1077811510286272"/>
          <c:w val="0.71797289950363841"/>
          <c:h val="0.504408071627788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Sheet1!$B$37</c:f>
              <c:strCache>
                <c:ptCount val="1"/>
                <c:pt idx="0">
                  <c:v>Phoenix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Sheet1!$C$36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Sheet1!$C$37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</c:ser>
        <c:ser>
          <c:idx val="1"/>
          <c:order val="1"/>
          <c:tx>
            <c:strRef>
              <c:f>Sheet1!$B$38</c:f>
              <c:strCache>
                <c:ptCount val="1"/>
                <c:pt idx="0">
                  <c:v>Impala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Sheet1!$C$36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Sheet1!$C$38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</c:ser>
        <c:ser>
          <c:idx val="2"/>
          <c:order val="2"/>
          <c:tx>
            <c:strRef>
              <c:f>Sheet1!$B$39</c:f>
              <c:strCache>
                <c:ptCount val="1"/>
                <c:pt idx="0">
                  <c:v>Hive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Sheet1!$C$36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Sheet1!$C$39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0958936"/>
        <c:axId val="251072552"/>
      </c:barChart>
      <c:catAx>
        <c:axId val="250958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1072552"/>
        <c:crosses val="autoZero"/>
        <c:auto val="1"/>
        <c:lblAlgn val="ctr"/>
        <c:lblOffset val="100"/>
        <c:noMultiLvlLbl val="0"/>
      </c:catAx>
      <c:valAx>
        <c:axId val="25107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0958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417377874950055"/>
          <c:y val="0.1192113787559691"/>
          <c:w val="0.67742869585127252"/>
          <c:h val="0.516874767465277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Phoenix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Sheet2!$B$4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Impala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Sheet2!$A$4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Sheet2!$C$4</c:f>
              <c:numCache>
                <c:formatCode>General</c:formatCode>
                <c:ptCount val="1"/>
                <c:pt idx="0">
                  <c:v>1383</c:v>
                </c:pt>
              </c:numCache>
            </c:numRef>
          </c:val>
        </c:ser>
        <c:ser>
          <c:idx val="2"/>
          <c:order val="2"/>
          <c:tx>
            <c:strRef>
              <c:f>Sheet2!$D$3</c:f>
              <c:strCache>
                <c:ptCount val="1"/>
                <c:pt idx="0">
                  <c:v>Hive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Sheet2!$A$4</c:f>
              <c:strCache>
                <c:ptCount val="1"/>
                <c:pt idx="0">
                  <c:v>시간</c:v>
                </c:pt>
              </c:strCache>
            </c:strRef>
          </c:cat>
          <c:val>
            <c:numRef>
              <c:f>Sheet2!$D$4</c:f>
              <c:numCache>
                <c:formatCode>General</c:formatCode>
                <c:ptCount val="1"/>
                <c:pt idx="0">
                  <c:v>520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934368"/>
        <c:axId val="247729856"/>
      </c:barChart>
      <c:catAx>
        <c:axId val="25193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7729856"/>
        <c:crosses val="autoZero"/>
        <c:auto val="1"/>
        <c:lblAlgn val="ctr"/>
        <c:lblOffset val="100"/>
        <c:noMultiLvlLbl val="0"/>
      </c:catAx>
      <c:valAx>
        <c:axId val="24772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193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1000" dirty="0" smtClean="0">
                <a:ea typeface="나눔고딕" panose="020D0604000000000000" pitchFamily="50" charset="-127"/>
              </a:rPr>
              <a:t>수행시간</a:t>
            </a:r>
            <a:r>
              <a:rPr lang="en-US" altLang="ko-KR" sz="1000" dirty="0" smtClean="0"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ea typeface="나눔고딕" panose="020D0604000000000000" pitchFamily="50" charset="-127"/>
              </a:rPr>
              <a:t>초</a:t>
            </a:r>
            <a:r>
              <a:rPr lang="en-US" altLang="ko-KR" sz="1000" dirty="0" smtClean="0">
                <a:ea typeface="나눔고딕" panose="020D0604000000000000" pitchFamily="50" charset="-127"/>
              </a:rPr>
              <a:t>)</a:t>
            </a:r>
            <a:endParaRPr lang="ko-KR" altLang="en-US" sz="1000" dirty="0">
              <a:ea typeface="나눔고딕" panose="020D0604000000000000" pitchFamily="50" charset="-127"/>
            </a:endParaRPr>
          </a:p>
        </c:rich>
      </c:tx>
      <c:layout>
        <c:manualLayout>
          <c:xMode val="edge"/>
          <c:yMode val="edge"/>
          <c:x val="8.3333333333333506E-3"/>
          <c:y val="4.1666666666666671E-2"/>
        </c:manualLayout>
      </c:layout>
      <c:overlay val="0"/>
    </c:title>
    <c:autoTitleDeleted val="0"/>
    <c:plotArea>
      <c:layout/>
      <c:barChart>
        <c:barDir val="col"/>
        <c:grouping val="stacked"/>
        <c:varyColors val="1"/>
        <c:ser>
          <c:idx val="0"/>
          <c:order val="0"/>
          <c:tx>
            <c:strRef>
              <c:f>Sheet2!$B$4</c:f>
              <c:strCache>
                <c:ptCount val="1"/>
                <c:pt idx="0">
                  <c:v>시간</c:v>
                </c:pt>
              </c:strCache>
            </c:strRef>
          </c:tx>
          <c:invertIfNegative val="0"/>
          <c:cat>
            <c:strRef>
              <c:f>Sheet2!$A$5:$A$10</c:f>
              <c:strCache>
                <c:ptCount val="6"/>
                <c:pt idx="0">
                  <c:v>Redshift (HDD)</c:v>
                </c:pt>
                <c:pt idx="1">
                  <c:v>Impala - Disk - 1.2.3</c:v>
                </c:pt>
                <c:pt idx="2">
                  <c:v>Impala - Mem - 1.2.3</c:v>
                </c:pt>
                <c:pt idx="3">
                  <c:v>Shark - Disk - 0.8.1</c:v>
                </c:pt>
                <c:pt idx="4">
                  <c:v>Shark - Mem - 0.8.1</c:v>
                </c:pt>
                <c:pt idx="5">
                  <c:v>Hive 0.12</c:v>
                </c:pt>
              </c:strCache>
            </c:strRef>
          </c:cat>
          <c:val>
            <c:numRef>
              <c:f>Sheet2!$B$5:$B$10</c:f>
              <c:numCache>
                <c:formatCode>General</c:formatCode>
                <c:ptCount val="6"/>
                <c:pt idx="0">
                  <c:v>33.290000000000013</c:v>
                </c:pt>
                <c:pt idx="1">
                  <c:v>108.67999999999998</c:v>
                </c:pt>
                <c:pt idx="2">
                  <c:v>41.21</c:v>
                </c:pt>
                <c:pt idx="3">
                  <c:v>111.7</c:v>
                </c:pt>
                <c:pt idx="4">
                  <c:v>44.7</c:v>
                </c:pt>
                <c:pt idx="5">
                  <c:v>323.06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79110328"/>
        <c:axId val="279110720"/>
      </c:barChart>
      <c:catAx>
        <c:axId val="279110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79110720"/>
        <c:crosses val="autoZero"/>
        <c:auto val="1"/>
        <c:lblAlgn val="ctr"/>
        <c:lblOffset val="100"/>
        <c:noMultiLvlLbl val="0"/>
      </c:catAx>
      <c:valAx>
        <c:axId val="2791107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79110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1000" dirty="0">
                <a:ea typeface="나눔고딕" panose="020D0604000000000000" pitchFamily="50" charset="-127"/>
              </a:rPr>
              <a:t>수행시간</a:t>
            </a:r>
            <a:r>
              <a:rPr lang="en-US" altLang="ko-KR" sz="1000" dirty="0">
                <a:ea typeface="나눔고딕" panose="020D0604000000000000" pitchFamily="50" charset="-127"/>
              </a:rPr>
              <a:t>(</a:t>
            </a:r>
            <a:r>
              <a:rPr lang="ko-KR" altLang="en-US" sz="1000">
                <a:ea typeface="나눔고딕" panose="020D0604000000000000" pitchFamily="50" charset="-127"/>
              </a:rPr>
              <a:t>초</a:t>
            </a:r>
            <a:r>
              <a:rPr lang="en-US" altLang="ko-KR" sz="1000" dirty="0">
                <a:ea typeface="나눔고딕" panose="020D0604000000000000" pitchFamily="50" charset="-127"/>
              </a:rPr>
              <a:t>)</a:t>
            </a:r>
            <a:endParaRPr lang="ko-KR" altLang="en-US" sz="1000">
              <a:ea typeface="나눔고딕" panose="020D0604000000000000" pitchFamily="50" charset="-127"/>
            </a:endParaRPr>
          </a:p>
        </c:rich>
      </c:tx>
      <c:layout>
        <c:manualLayout>
          <c:xMode val="edge"/>
          <c:yMode val="edge"/>
          <c:x val="0"/>
          <c:y val="4.6296296296296523E-2"/>
        </c:manualLayout>
      </c:layout>
      <c:overlay val="0"/>
    </c:title>
    <c:autoTitleDeleted val="0"/>
    <c:plotArea>
      <c:layout/>
      <c:barChart>
        <c:barDir val="col"/>
        <c:grouping val="stacked"/>
        <c:varyColors val="1"/>
        <c:ser>
          <c:idx val="0"/>
          <c:order val="0"/>
          <c:tx>
            <c:strRef>
              <c:f>Sheet2!$B$20</c:f>
              <c:strCache>
                <c:ptCount val="1"/>
                <c:pt idx="0">
                  <c:v>시간</c:v>
                </c:pt>
              </c:strCache>
            </c:strRef>
          </c:tx>
          <c:invertIfNegative val="0"/>
          <c:cat>
            <c:strRef>
              <c:f>Sheet2!$A$21:$A$26</c:f>
              <c:strCache>
                <c:ptCount val="6"/>
                <c:pt idx="0">
                  <c:v>Redshift (HDD)</c:v>
                </c:pt>
                <c:pt idx="1">
                  <c:v>Impala - Disk - 1.2.3</c:v>
                </c:pt>
                <c:pt idx="2">
                  <c:v>Impala - Mem - 1.2.3</c:v>
                </c:pt>
                <c:pt idx="3">
                  <c:v>Shark - Disk - 0.8.1</c:v>
                </c:pt>
                <c:pt idx="4">
                  <c:v>Shark - Mem - 0.8.1</c:v>
                </c:pt>
                <c:pt idx="5">
                  <c:v>Hive 0.12</c:v>
                </c:pt>
              </c:strCache>
            </c:strRef>
          </c:cat>
          <c:val>
            <c:numRef>
              <c:f>Sheet2!$B$21:$B$26</c:f>
              <c:numCache>
                <c:formatCode>General</c:formatCode>
                <c:ptCount val="6"/>
                <c:pt idx="0">
                  <c:v>25.459999999999987</c:v>
                </c:pt>
                <c:pt idx="1">
                  <c:v>113.72</c:v>
                </c:pt>
                <c:pt idx="2">
                  <c:v>84.35</c:v>
                </c:pt>
                <c:pt idx="3">
                  <c:v>151.4</c:v>
                </c:pt>
                <c:pt idx="4">
                  <c:v>83.7</c:v>
                </c:pt>
                <c:pt idx="5">
                  <c:v>377.47999999999894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2963464"/>
        <c:axId val="282963856"/>
      </c:barChart>
      <c:catAx>
        <c:axId val="2829634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82963856"/>
        <c:crosses val="autoZero"/>
        <c:auto val="1"/>
        <c:lblAlgn val="ctr"/>
        <c:lblOffset val="100"/>
        <c:noMultiLvlLbl val="0"/>
      </c:catAx>
      <c:valAx>
        <c:axId val="2829638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829634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테스트결과!$B$23</c:f>
              <c:strCache>
                <c:ptCount val="1"/>
                <c:pt idx="0">
                  <c:v>Vertica</c:v>
                </c:pt>
              </c:strCache>
            </c:strRef>
          </c:tx>
          <c:cat>
            <c:strRef>
              <c:f>테스트결과!$C$22:$E$22</c:f>
              <c:strCache>
                <c:ptCount val="3"/>
                <c:pt idx="0">
                  <c:v>1명</c:v>
                </c:pt>
                <c:pt idx="1">
                  <c:v>5명</c:v>
                </c:pt>
                <c:pt idx="2">
                  <c:v>10명</c:v>
                </c:pt>
              </c:strCache>
            </c:strRef>
          </c:cat>
          <c:val>
            <c:numRef>
              <c:f>테스트결과!$C$23:$E$23</c:f>
              <c:numCache>
                <c:formatCode>0.0</c:formatCode>
                <c:ptCount val="3"/>
                <c:pt idx="0">
                  <c:v>53.7</c:v>
                </c:pt>
                <c:pt idx="1">
                  <c:v>206.71999999999952</c:v>
                </c:pt>
                <c:pt idx="2">
                  <c:v>312.84999999999997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테스트결과!$B$24</c:f>
              <c:strCache>
                <c:ptCount val="1"/>
                <c:pt idx="0">
                  <c:v>VectorWise</c:v>
                </c:pt>
              </c:strCache>
            </c:strRef>
          </c:tx>
          <c:cat>
            <c:strRef>
              <c:f>테스트결과!$C$22:$E$22</c:f>
              <c:strCache>
                <c:ptCount val="3"/>
                <c:pt idx="0">
                  <c:v>1명</c:v>
                </c:pt>
                <c:pt idx="1">
                  <c:v>5명</c:v>
                </c:pt>
                <c:pt idx="2">
                  <c:v>10명</c:v>
                </c:pt>
              </c:strCache>
            </c:strRef>
          </c:cat>
          <c:val>
            <c:numRef>
              <c:f>테스트결과!$C$24:$E$24</c:f>
              <c:numCache>
                <c:formatCode>0.0</c:formatCode>
                <c:ptCount val="3"/>
                <c:pt idx="0">
                  <c:v>270.25261899999964</c:v>
                </c:pt>
                <c:pt idx="1">
                  <c:v>1134.8212570000001</c:v>
                </c:pt>
                <c:pt idx="2">
                  <c:v>2760.333194300068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테스트결과!$B$25</c:f>
              <c:strCache>
                <c:ptCount val="1"/>
                <c:pt idx="0">
                  <c:v>Hadoop</c:v>
                </c:pt>
              </c:strCache>
            </c:strRef>
          </c:tx>
          <c:cat>
            <c:strRef>
              <c:f>테스트결과!$C$22:$E$22</c:f>
              <c:strCache>
                <c:ptCount val="3"/>
                <c:pt idx="0">
                  <c:v>1명</c:v>
                </c:pt>
                <c:pt idx="1">
                  <c:v>5명</c:v>
                </c:pt>
                <c:pt idx="2">
                  <c:v>10명</c:v>
                </c:pt>
              </c:strCache>
            </c:strRef>
          </c:cat>
          <c:val>
            <c:numRef>
              <c:f>테스트결과!$C$25:$E$25</c:f>
              <c:numCache>
                <c:formatCode>General</c:formatCode>
                <c:ptCount val="3"/>
                <c:pt idx="0" formatCode="0.0">
                  <c:v>2018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965032"/>
        <c:axId val="282965424"/>
      </c:lineChart>
      <c:catAx>
        <c:axId val="282965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82965424"/>
        <c:crosses val="autoZero"/>
        <c:auto val="1"/>
        <c:lblAlgn val="ctr"/>
        <c:lblOffset val="100"/>
        <c:noMultiLvlLbl val="0"/>
      </c:catAx>
      <c:valAx>
        <c:axId val="282965424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crossAx val="28296503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테스트결과!$B$4</c:f>
              <c:strCache>
                <c:ptCount val="1"/>
                <c:pt idx="0">
                  <c:v>Vertica</c:v>
                </c:pt>
              </c:strCache>
            </c:strRef>
          </c:tx>
          <c:cat>
            <c:strRef>
              <c:f>테스트결과!$C$3:$E$3</c:f>
              <c:strCache>
                <c:ptCount val="3"/>
                <c:pt idx="0">
                  <c:v>1명</c:v>
                </c:pt>
                <c:pt idx="1">
                  <c:v>5명</c:v>
                </c:pt>
                <c:pt idx="2">
                  <c:v>10명</c:v>
                </c:pt>
              </c:strCache>
            </c:strRef>
          </c:cat>
          <c:val>
            <c:numRef>
              <c:f>테스트결과!$C$4:$E$4</c:f>
              <c:numCache>
                <c:formatCode>0.0</c:formatCode>
                <c:ptCount val="3"/>
                <c:pt idx="0">
                  <c:v>1716</c:v>
                </c:pt>
                <c:pt idx="1">
                  <c:v>4050.7</c:v>
                </c:pt>
                <c:pt idx="2">
                  <c:v>7609.0200000000013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테스트결과!$B$5</c:f>
              <c:strCache>
                <c:ptCount val="1"/>
                <c:pt idx="0">
                  <c:v>VectorWise</c:v>
                </c:pt>
              </c:strCache>
            </c:strRef>
          </c:tx>
          <c:cat>
            <c:strRef>
              <c:f>테스트결과!$C$3:$E$3</c:f>
              <c:strCache>
                <c:ptCount val="3"/>
                <c:pt idx="0">
                  <c:v>1명</c:v>
                </c:pt>
                <c:pt idx="1">
                  <c:v>5명</c:v>
                </c:pt>
                <c:pt idx="2">
                  <c:v>10명</c:v>
                </c:pt>
              </c:strCache>
            </c:strRef>
          </c:cat>
          <c:val>
            <c:numRef>
              <c:f>테스트결과!$C$5:$E$5</c:f>
              <c:numCache>
                <c:formatCode>General</c:formatCode>
                <c:ptCount val="3"/>
                <c:pt idx="0" formatCode="0.0">
                  <c:v>4494.9930569999997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테스트결과!$B$6</c:f>
              <c:strCache>
                <c:ptCount val="1"/>
                <c:pt idx="0">
                  <c:v>Hadoop</c:v>
                </c:pt>
              </c:strCache>
            </c:strRef>
          </c:tx>
          <c:cat>
            <c:strRef>
              <c:f>테스트결과!$C$3:$E$3</c:f>
              <c:strCache>
                <c:ptCount val="3"/>
                <c:pt idx="0">
                  <c:v>1명</c:v>
                </c:pt>
                <c:pt idx="1">
                  <c:v>5명</c:v>
                </c:pt>
                <c:pt idx="2">
                  <c:v>10명</c:v>
                </c:pt>
              </c:strCache>
            </c:strRef>
          </c:cat>
          <c:val>
            <c:numRef>
              <c:f>테스트결과!$C$6:$E$6</c:f>
              <c:numCache>
                <c:formatCode>0.0</c:formatCode>
                <c:ptCount val="3"/>
                <c:pt idx="0">
                  <c:v>1080</c:v>
                </c:pt>
                <c:pt idx="1">
                  <c:v>2580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테스트결과!$B$7</c:f>
              <c:strCache>
                <c:ptCount val="1"/>
                <c:pt idx="0">
                  <c:v>Exadata</c:v>
                </c:pt>
              </c:strCache>
            </c:strRef>
          </c:tx>
          <c:cat>
            <c:strRef>
              <c:f>테스트결과!$C$3:$E$3</c:f>
              <c:strCache>
                <c:ptCount val="3"/>
                <c:pt idx="0">
                  <c:v>1명</c:v>
                </c:pt>
                <c:pt idx="1">
                  <c:v>5명</c:v>
                </c:pt>
                <c:pt idx="2">
                  <c:v>10명</c:v>
                </c:pt>
              </c:strCache>
            </c:strRef>
          </c:cat>
          <c:val>
            <c:numRef>
              <c:f>테스트결과!$C$7:$E$7</c:f>
              <c:numCache>
                <c:formatCode>General</c:formatCode>
                <c:ptCount val="3"/>
                <c:pt idx="0" formatCode="0.0">
                  <c:v>6686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966208"/>
        <c:axId val="282966600"/>
      </c:lineChart>
      <c:catAx>
        <c:axId val="2829662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82966600"/>
        <c:crosses val="autoZero"/>
        <c:auto val="1"/>
        <c:lblAlgn val="ctr"/>
        <c:lblOffset val="100"/>
        <c:noMultiLvlLbl val="0"/>
      </c:catAx>
      <c:valAx>
        <c:axId val="282966600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crossAx val="282966208"/>
        <c:crosses val="autoZero"/>
        <c:crossBetween val="between"/>
      </c:valAx>
    </c:plotArea>
    <c:legend>
      <c:legendPos val="r"/>
      <c:legendEntry>
        <c:idx val="1"/>
        <c:delete val="1"/>
      </c:legendEntry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DB051661-92F7-4880-A3C6-BFD492BA8923}" type="datetimeFigureOut">
              <a:rPr lang="ko-KR" altLang="en-US" smtClean="0"/>
              <a:pPr>
                <a:defRPr/>
              </a:pPr>
              <a:t>2015-04-01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0425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ko.wikipedia.org/wiki/%EC%84%B8%EB%A5%B4%EA%B2%8C%EC%9D%B4_%EB%B8%8C%EB%A6%B0" TargetMode="External"/><Relationship Id="rId3" Type="http://schemas.openxmlformats.org/officeDocument/2006/relationships/hyperlink" Target="http://ko.wikipedia.org/wiki/%EC%9B%94%EB%93%9C_%EC%99%80%EC%9D%B4%EB%93%9C_%EC%9B%B9" TargetMode="External"/><Relationship Id="rId7" Type="http://schemas.openxmlformats.org/officeDocument/2006/relationships/hyperlink" Target="http://ko.wikipedia.org/wiki/%EB%9E%98%EB%A6%AC_%ED%8E%98%EC%9D%B4%EC%A7%8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ko.wikipedia.org/wiki/%EC%8A%A4%ED%83%A0%ED%8D%BC%EB%93%9C_%EB%8C%80%ED%95%99%EA%B5%90" TargetMode="External"/><Relationship Id="rId5" Type="http://schemas.openxmlformats.org/officeDocument/2006/relationships/hyperlink" Target="http://ko.wikipedia.org/wiki/%EC%95%8C%EA%B3%A0%EB%A6%AC%EC%A6%98" TargetMode="External"/><Relationship Id="rId4" Type="http://schemas.openxmlformats.org/officeDocument/2006/relationships/hyperlink" Target="http://ko.wikipedia.org/wiki/%ED%95%98%EC%9D%B4%ED%8D%BC%EB%A7%81%ED%81%AC" TargetMode="External"/><Relationship Id="rId9" Type="http://schemas.openxmlformats.org/officeDocument/2006/relationships/hyperlink" Target="http://ko.wikipedia.org/wiki/%EA%B5%AC%EA%B8%80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63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EAS :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Engineering</a:t>
            </a:r>
            <a:r>
              <a:rPr lang="en-US" altLang="ko-KR" baseline="0" dirty="0" smtClean="0"/>
              <a:t> Analytics System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37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Sandbox</a:t>
            </a:r>
            <a:r>
              <a:rPr lang="ko-KR" altLang="en-US" smtClean="0"/>
              <a:t>는 분석의 장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sz="1200" dirty="0" smtClean="0"/>
              <a:t>데이터 수집 전 미리 데이터 </a:t>
            </a:r>
            <a:r>
              <a:rPr lang="en-US" altLang="ko-KR" sz="1200" dirty="0" smtClean="0"/>
              <a:t>Categorization(</a:t>
            </a:r>
            <a:r>
              <a:rPr lang="ko-KR" altLang="en-US" sz="1200" smtClean="0"/>
              <a:t>모델링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데이터 별 분석 방법이 사전에 정의되어 있음</a:t>
            </a:r>
            <a:endParaRPr lang="en-US" altLang="ko-KR" sz="1200" dirty="0" smtClean="0"/>
          </a:p>
          <a:p>
            <a:r>
              <a:rPr lang="en-US" altLang="ko-KR" sz="1200" dirty="0" smtClean="0"/>
              <a:t>Online analytical process</a:t>
            </a:r>
            <a:r>
              <a:rPr lang="ko-KR" altLang="en-US" sz="1200" smtClean="0"/>
              <a:t>에 적합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(</a:t>
            </a:r>
            <a:r>
              <a:rPr lang="ko-KR" altLang="en-US" sz="1200" smtClean="0"/>
              <a:t>특정 종류의 분석에 최적화된 데이터 포맷으로 저장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비용효율적으로 </a:t>
            </a:r>
            <a:r>
              <a:rPr lang="ko-KR" altLang="en-US" sz="1200" dirty="0" err="1" smtClean="0"/>
              <a:t>빅데이터</a:t>
            </a:r>
            <a:r>
              <a:rPr lang="ko-KR" altLang="en-US" sz="1200" dirty="0" smtClean="0"/>
              <a:t> 저장 </a:t>
            </a:r>
            <a:r>
              <a:rPr lang="en-US" altLang="ko-KR" sz="1200" dirty="0" smtClean="0"/>
              <a:t>(Hadoop : 1TB </a:t>
            </a:r>
            <a:r>
              <a:rPr lang="ko-KR" altLang="en-US" sz="1200" smtClean="0"/>
              <a:t>당 </a:t>
            </a:r>
            <a:r>
              <a:rPr lang="en-US" altLang="ko-KR" sz="1200" dirty="0" smtClean="0"/>
              <a:t>$1,000, EDW : $15,000~25,000)</a:t>
            </a:r>
          </a:p>
          <a:p>
            <a:endParaRPr lang="en-US" altLang="ko-KR" sz="1200" dirty="0" smtClean="0">
              <a:solidFill>
                <a:srgbClr val="404041"/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smtClean="0">
                <a:solidFill>
                  <a:srgbClr val="404041"/>
                </a:solidFill>
                <a:latin typeface="Arial" panose="020B0604020202020204" pitchFamily="34" charset="0"/>
              </a:rPr>
              <a:t>http://skylandtech.net/2014/09/22/a-modern-data-warehouse-architecture-part-1-add-a-data-lake/</a:t>
            </a:r>
          </a:p>
          <a:p>
            <a:endParaRPr lang="en-US" altLang="ko-KR" sz="1200" dirty="0" smtClean="0">
              <a:solidFill>
                <a:srgbClr val="404041"/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smtClean="0"/>
              <a:t>https://www.mapr.com/blog/polyglot-data-management-big-data-everywhere-recap?mkt_tok=3RkMMJWWfF9wsRonuanOc%2B%2FhmjTEU5z17OorUKWg38431UFwdcjKPmjr1YQARMd0aPyQAgobGp5I5FEJTrLYWq5vt60EWg%3D%3D#.VRYthPysVE1</a:t>
            </a:r>
          </a:p>
          <a:p>
            <a:endParaRPr lang="en-US" altLang="ko-KR" sz="1200" dirty="0" smtClean="0"/>
          </a:p>
          <a:p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27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sinova_proregular"/>
              </a:rPr>
              <a:t>Nathan </a:t>
            </a:r>
            <a:r>
              <a:rPr lang="en-US" altLang="ko-KR" dirty="0" err="1" smtClean="0">
                <a:solidFill>
                  <a:srgbClr val="000000"/>
                </a:solidFill>
                <a:latin typeface="sinova_proregular"/>
              </a:rPr>
              <a:t>Marz</a:t>
            </a:r>
            <a:r>
              <a:rPr lang="en-US" altLang="ko-KR" dirty="0" smtClean="0">
                <a:solidFill>
                  <a:srgbClr val="000000"/>
                </a:solidFill>
                <a:latin typeface="sinova_proregular"/>
              </a:rPr>
              <a:t> designed this generic architecture addressing common requirements for big data based on his experience working on distributed data processing systems at Twitter.</a:t>
            </a:r>
            <a:endParaRPr lang="ko-KR" altLang="en-US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  <a:latin typeface="sinova_proregular"/>
              </a:rPr>
              <a:t>Fault-tolerance against hardware failures and human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  <a:latin typeface="sinova_proregular"/>
              </a:rPr>
              <a:t>Support for a variety of use cases that include low latency querying as well as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  <a:latin typeface="sinova_proregular"/>
              </a:rPr>
              <a:t>Linear scale-out capabilities, meaning that throwing more machines at the problem should help with getting the job done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  <a:latin typeface="sinova_proregular"/>
              </a:rPr>
              <a:t>Extensibility so that the system is manageable and can accommodate newer features easily</a:t>
            </a:r>
            <a:endParaRPr lang="en-US" altLang="ko-KR" b="0" i="0" dirty="0" smtClean="0">
              <a:solidFill>
                <a:srgbClr val="000000"/>
              </a:solidFill>
              <a:effectLst/>
              <a:latin typeface="sinova_pro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29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 Cloudera, IBM, Intel,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DataBricks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, and MapR </a:t>
            </a:r>
            <a:r>
              <a:rPr lang="ko-KR" altLang="en-US" sz="1200" b="0" i="0" kern="1200" dirty="0" smtClean="0">
                <a:solidFill>
                  <a:schemeClr val="tx1"/>
                </a:solidFill>
                <a:cs typeface="+mn-cs"/>
              </a:rPr>
              <a:t>이 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Hive</a:t>
            </a:r>
            <a:r>
              <a:rPr lang="ko-KR" altLang="en-US" sz="1200" b="0" i="0" kern="1200" dirty="0" smtClean="0">
                <a:solidFill>
                  <a:schemeClr val="tx1"/>
                </a:solidFill>
                <a:cs typeface="+mn-cs"/>
              </a:rPr>
              <a:t>를 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Spark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 위에서 수행하기 위해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cs typeface="+mn-cs"/>
              </a:rPr>
              <a:t>파트너쉽을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 맺음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(2014.06.30)</a:t>
            </a:r>
            <a:b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- </a:t>
            </a:r>
            <a:r>
              <a:rPr lang="en-US" altLang="ko-KR" dirty="0" smtClean="0"/>
              <a:t>http://www.theregister.co.uk/2014/06/30/cloudera_and_co_spark/</a:t>
            </a:r>
            <a:br>
              <a:rPr lang="en-US" altLang="ko-KR" dirty="0" smtClean="0"/>
            </a:br>
            <a:r>
              <a:rPr lang="en-US" altLang="ko-KR" dirty="0" smtClean="0"/>
              <a:t>- Hive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Hadoop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클라우데라가</a:t>
            </a:r>
            <a:r>
              <a:rPr lang="ko-KR" altLang="en-US" baseline="0" dirty="0" smtClean="0"/>
              <a:t> 자체 제품인 </a:t>
            </a:r>
            <a:r>
              <a:rPr lang="en-US" altLang="ko-KR" baseline="0" dirty="0" smtClean="0"/>
              <a:t>Impala</a:t>
            </a:r>
            <a:r>
              <a:rPr lang="ko-KR" altLang="en-US" baseline="0" dirty="0" smtClean="0"/>
              <a:t>에 덜 중점을 두게 됨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en-US" altLang="ko-KR" dirty="0" smtClean="0"/>
          </a:p>
          <a:p>
            <a: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Apache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 Drill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HBase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용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Storage/Execution plug-in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으로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Phoenix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검토 중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/>
            </a:r>
            <a:b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- https://issues.apache.org/jira/browse/DRILL-63</a:t>
            </a:r>
            <a:endParaRPr lang="en-US" altLang="ko-KR" sz="1200" b="0" i="0" kern="1200" dirty="0" smtClean="0">
              <a:solidFill>
                <a:schemeClr val="tx1"/>
              </a:solidFill>
              <a:cs typeface="+mn-cs"/>
            </a:endParaRPr>
          </a:p>
          <a:p>
            <a:endParaRPr lang="en-US" altLang="ko-KR" dirty="0" smtClean="0"/>
          </a:p>
          <a:p>
            <a:pPr marL="228600" indent="-228600">
              <a:buFont typeface="+mj-lt"/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3. MS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cs typeface="+mn-cs"/>
              </a:rPr>
              <a:t>는 내부적으로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HDP</a:t>
            </a:r>
            <a:r>
              <a:rPr lang="ko-KR" altLang="en-US" sz="1200" b="0" i="0" kern="1200" smtClean="0">
                <a:solidFill>
                  <a:schemeClr val="tx1"/>
                </a:solidFill>
                <a:cs typeface="+mn-cs"/>
              </a:rPr>
              <a:t>를 </a:t>
            </a:r>
            <a:r>
              <a:rPr lang="ko-KR" altLang="en-US" sz="1200" b="0" i="0" kern="1200" dirty="0" smtClean="0">
                <a:solidFill>
                  <a:schemeClr val="tx1"/>
                </a:solidFill>
                <a:cs typeface="+mn-cs"/>
              </a:rPr>
              <a:t>사용하고 부가 서비스 추가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/>
            </a:r>
            <a:b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- 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Microsoft has two offerings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Server (Windows Server) and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Service (Windows Azure)</a:t>
            </a:r>
            <a:b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–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Server uses HDP (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stacks above HDP)</a:t>
            </a:r>
            <a:b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– Apart from providing Hadoop features(Which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inherits from HDP)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adds more feature like it</a:t>
            </a:r>
            <a:b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InteractiveJS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(hosted on IIS ) to run your HDFS, Pig commands</a:t>
            </a:r>
            <a:b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Enable business intelligence tools such as Microsoft Excel,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PowerPivot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for Excel and Power View to draw data and provide insights using various connector</a:t>
            </a:r>
            <a:b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You can deploy and manage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hadoop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clusters using System center etc,</a:t>
            </a:r>
          </a:p>
          <a:p>
            <a:pPr marL="228600" indent="-228600">
              <a:buFont typeface="+mj-lt"/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    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If you require bare minimum Hadoop on Windows Install HDP if you need more feature like UI(interactive JS) ease of installation… install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Server</a:t>
            </a:r>
          </a:p>
          <a:p>
            <a:pPr marL="228600" indent="-228600">
              <a:buAutoNum type="arabicPeriod" startAt="3"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52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 Cloudera, IBM, Intel,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DataBricks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, and MapR </a:t>
            </a:r>
            <a:r>
              <a:rPr lang="ko-KR" altLang="en-US" sz="1200" b="0" i="0" kern="1200" dirty="0" smtClean="0">
                <a:solidFill>
                  <a:schemeClr val="tx1"/>
                </a:solidFill>
                <a:cs typeface="+mn-cs"/>
              </a:rPr>
              <a:t>이 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Hive</a:t>
            </a:r>
            <a:r>
              <a:rPr lang="ko-KR" altLang="en-US" sz="1200" b="0" i="0" kern="1200" dirty="0" smtClean="0">
                <a:solidFill>
                  <a:schemeClr val="tx1"/>
                </a:solidFill>
                <a:cs typeface="+mn-cs"/>
              </a:rPr>
              <a:t>를 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Spark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 위에서 수행하기 위해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cs typeface="+mn-cs"/>
              </a:rPr>
              <a:t>파트너쉽을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 맺음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(2014.06.30)</a:t>
            </a:r>
            <a:b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- </a:t>
            </a:r>
            <a:r>
              <a:rPr lang="en-US" altLang="ko-KR" dirty="0" smtClean="0"/>
              <a:t>http://www.theregister.co.uk/2014/06/30/cloudera_and_co_spark/</a:t>
            </a:r>
            <a:br>
              <a:rPr lang="en-US" altLang="ko-KR" dirty="0" smtClean="0"/>
            </a:br>
            <a:r>
              <a:rPr lang="en-US" altLang="ko-KR" dirty="0" smtClean="0"/>
              <a:t>- Hive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Hadoop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클라우데라가</a:t>
            </a:r>
            <a:r>
              <a:rPr lang="ko-KR" altLang="en-US" baseline="0" dirty="0" smtClean="0"/>
              <a:t> 자체 제품인 </a:t>
            </a:r>
            <a:r>
              <a:rPr lang="en-US" altLang="ko-KR" baseline="0" dirty="0" smtClean="0"/>
              <a:t>Impala</a:t>
            </a:r>
            <a:r>
              <a:rPr lang="ko-KR" altLang="en-US" baseline="0" dirty="0" smtClean="0"/>
              <a:t>에 덜 중점을 두게 됨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en-US" altLang="ko-KR" dirty="0" smtClean="0"/>
          </a:p>
          <a:p>
            <a: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Apache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 Drill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HBase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용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Storage/Execution plug-in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으로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Phoenix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cs typeface="+mn-cs"/>
              </a:rPr>
              <a:t>검토 중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/>
            </a:r>
            <a:b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- https://issues.apache.org/jira/browse/DRILL-63</a:t>
            </a:r>
            <a:endParaRPr lang="en-US" altLang="ko-KR" sz="1200" b="0" i="0" kern="1200" dirty="0" smtClean="0">
              <a:solidFill>
                <a:schemeClr val="tx1"/>
              </a:solidFill>
              <a:cs typeface="+mn-cs"/>
            </a:endParaRPr>
          </a:p>
          <a:p>
            <a:endParaRPr lang="en-US" altLang="ko-KR" dirty="0" smtClean="0"/>
          </a:p>
          <a:p>
            <a:pPr marL="228600" indent="-228600">
              <a:buFont typeface="+mj-lt"/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3. MS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cs typeface="+mn-cs"/>
              </a:rPr>
              <a:t>는 내부적으로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HDP</a:t>
            </a:r>
            <a:r>
              <a:rPr lang="ko-KR" altLang="en-US" sz="1200" b="0" i="0" kern="1200" smtClean="0">
                <a:solidFill>
                  <a:schemeClr val="tx1"/>
                </a:solidFill>
                <a:cs typeface="+mn-cs"/>
              </a:rPr>
              <a:t>를 </a:t>
            </a:r>
            <a:r>
              <a:rPr lang="ko-KR" altLang="en-US" sz="1200" b="0" i="0" kern="1200" dirty="0" smtClean="0">
                <a:solidFill>
                  <a:schemeClr val="tx1"/>
                </a:solidFill>
                <a:cs typeface="+mn-cs"/>
              </a:rPr>
              <a:t>사용하고 부가 서비스 추가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/>
            </a:r>
            <a:b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- 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Microsoft has two offerings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Server (Windows Server) and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Service (Windows Azure)</a:t>
            </a:r>
            <a:b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–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Server uses HDP (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stacks above HDP)</a:t>
            </a:r>
            <a:b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– Apart from providing Hadoop features(Which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inherits from HDP)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adds more feature like it</a:t>
            </a:r>
            <a:b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InteractiveJS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(hosted on IIS ) to run your HDFS, Pig commands</a:t>
            </a:r>
            <a:b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Enable business intelligence tools such as Microsoft Excel,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PowerPivot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for Excel and Power View to draw data and provide insights using various connector</a:t>
            </a:r>
            <a:b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You can deploy and manage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hadoop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clusters using System center etc,</a:t>
            </a:r>
          </a:p>
          <a:p>
            <a:pPr marL="228600" indent="-228600">
              <a:buFont typeface="+mj-lt"/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cs typeface="+mn-cs"/>
              </a:rPr>
              <a:t>    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If you require bare minimum Hadoop on Windows Install HDP if you need more feature like UI(interactive JS) ease of installation… install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cs typeface="+mn-cs"/>
              </a:rPr>
              <a:t>HDInsight</a:t>
            </a:r>
            <a:r>
              <a:rPr lang="en-US" altLang="ko-KR" sz="1200" b="0" i="0" kern="1200" dirty="0" smtClean="0">
                <a:solidFill>
                  <a:schemeClr val="tx1"/>
                </a:solidFill>
                <a:cs typeface="+mn-cs"/>
              </a:rPr>
              <a:t> Server</a:t>
            </a:r>
          </a:p>
          <a:p>
            <a:pPr marL="228600" indent="-228600">
              <a:buAutoNum type="arabicPeriod" startAt="3"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568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Gartner refers to as the "best-fit engineering approach" — where organizations are now willing to implement widely varied software and hardware configurations based upon specific service-level expectations, rather than using a stack of offerings from a single vendor.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23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Oracle</a:t>
            </a:r>
            <a:r>
              <a:rPr lang="ko-KR" altLang="en-US" smtClean="0"/>
              <a:t>을 만든 미국보다 한국이 훨씬 더 </a:t>
            </a:r>
            <a:r>
              <a:rPr lang="en-US" altLang="ko-KR" dirty="0" smtClean="0"/>
              <a:t>Oracle</a:t>
            </a:r>
            <a:r>
              <a:rPr lang="ko-KR" altLang="en-US" smtClean="0"/>
              <a:t>을 잘 사용함</a:t>
            </a:r>
            <a:endParaRPr lang="en-US" altLang="ko-KR" dirty="0" smtClean="0"/>
          </a:p>
          <a:p>
            <a:r>
              <a:rPr lang="ko-KR" altLang="en-US" dirty="0" err="1" smtClean="0"/>
              <a:t>배보판은</a:t>
            </a:r>
            <a:r>
              <a:rPr lang="ko-KR" altLang="en-US" dirty="0" smtClean="0"/>
              <a:t> 구슬에 비유할 수 있고</a:t>
            </a:r>
            <a:endParaRPr lang="en-US" altLang="ko-KR" dirty="0" smtClean="0"/>
          </a:p>
          <a:p>
            <a:r>
              <a:rPr lang="ko-KR" altLang="en-US" dirty="0" smtClean="0"/>
              <a:t>이를 잘 꿰어서 고객</a:t>
            </a:r>
            <a:r>
              <a:rPr lang="ko-KR" altLang="en-US" baseline="0" dirty="0" smtClean="0"/>
              <a:t> 업무에 맞게 </a:t>
            </a:r>
            <a:r>
              <a:rPr lang="ko-KR" altLang="en-US" dirty="0" smtClean="0"/>
              <a:t>최적의 솔루션을 제안하는 것은 이행역량임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588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 startAt="3"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320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err="1" smtClean="0">
                <a:solidFill>
                  <a:schemeClr val="tx1"/>
                </a:solidFill>
              </a:rPr>
              <a:t>HAVEn</a:t>
            </a:r>
            <a:r>
              <a:rPr lang="en-US" altLang="ko-KR" sz="1200" b="0" dirty="0" smtClean="0">
                <a:solidFill>
                  <a:schemeClr val="tx1"/>
                </a:solidFill>
              </a:rPr>
              <a:t> (Hadoop,</a:t>
            </a:r>
            <a:r>
              <a:rPr lang="en-US" altLang="ko-KR" sz="1200" b="0" baseline="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0" baseline="0" dirty="0" err="1" smtClean="0">
                <a:solidFill>
                  <a:schemeClr val="tx1"/>
                </a:solidFill>
              </a:rPr>
              <a:t>Atonomy</a:t>
            </a:r>
            <a:r>
              <a:rPr lang="en-US" altLang="ko-KR" sz="1200" b="0" baseline="0" dirty="0" smtClean="0">
                <a:solidFill>
                  <a:schemeClr val="tx1"/>
                </a:solidFill>
              </a:rPr>
              <a:t>, Vertica, Enterprise Security(</a:t>
            </a:r>
            <a:r>
              <a:rPr lang="en-US" altLang="ko-KR" sz="1200" b="0" baseline="0" dirty="0" err="1" smtClean="0">
                <a:solidFill>
                  <a:schemeClr val="tx1"/>
                </a:solidFill>
              </a:rPr>
              <a:t>ArcSight</a:t>
            </a:r>
            <a:r>
              <a:rPr lang="en-US" altLang="ko-KR" sz="1200" b="0" baseline="0" dirty="0" smtClean="0">
                <a:solidFill>
                  <a:schemeClr val="tx1"/>
                </a:solidFill>
              </a:rPr>
              <a:t>), </a:t>
            </a:r>
            <a:r>
              <a:rPr lang="en-US" altLang="ko-KR" sz="1200" b="0" baseline="0" dirty="0" err="1" smtClean="0">
                <a:solidFill>
                  <a:schemeClr val="tx1"/>
                </a:solidFill>
              </a:rPr>
              <a:t>nApps</a:t>
            </a:r>
            <a:r>
              <a:rPr lang="en-US" altLang="ko-KR" sz="1200" b="0" baseline="0" dirty="0" smtClean="0">
                <a:solidFill>
                  <a:schemeClr val="tx1"/>
                </a:solidFill>
              </a:rPr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5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Informatica</a:t>
            </a:r>
            <a:r>
              <a:rPr lang="en-US" altLang="ko-KR" baseline="0" dirty="0" smtClean="0"/>
              <a:t> – Hive QL </a:t>
            </a:r>
            <a:r>
              <a:rPr lang="ko-KR" altLang="en-US" baseline="0" smtClean="0"/>
              <a:t>지원함</a:t>
            </a:r>
            <a:r>
              <a:rPr lang="en-US" altLang="ko-KR" baseline="0" dirty="0" smtClean="0"/>
              <a:t>. </a:t>
            </a:r>
            <a:r>
              <a:rPr lang="ko-KR" altLang="en-US" baseline="0" smtClean="0"/>
              <a:t>성능 및 개발생산성은 검증 필요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                 Hive </a:t>
            </a:r>
            <a:r>
              <a:rPr lang="ko-KR" altLang="en-US" baseline="0" smtClean="0"/>
              <a:t>버전이 낮아서 쿼리 지원범위가 크기 않음</a:t>
            </a:r>
            <a:r>
              <a:rPr lang="en-US" altLang="ko-KR" baseline="0" dirty="0" smtClean="0"/>
              <a:t>. </a:t>
            </a:r>
            <a:r>
              <a:rPr lang="ko-KR" altLang="en-US" baseline="0" smtClean="0"/>
              <a:t>직접 개발할 경우 개발 생산성 떨어짐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   </a:t>
            </a:r>
            <a:r>
              <a:rPr lang="ko-KR" altLang="en-US" baseline="0" smtClean="0"/>
              <a:t>그리고 아직 </a:t>
            </a:r>
            <a:r>
              <a:rPr lang="en-US" altLang="ko-KR" baseline="0" dirty="0" smtClean="0"/>
              <a:t>HBase</a:t>
            </a:r>
            <a:r>
              <a:rPr lang="ko-KR" altLang="en-US" baseline="0" smtClean="0"/>
              <a:t>는 지원하지 않음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99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cs typeface="+mn-cs"/>
              </a:rPr>
              <a:t>페이지랭크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(PageRank)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는 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cs typeface="+mn-cs"/>
                <a:hlinkClick r:id="rId3" tooltip="월드 와이드 웹"/>
              </a:rPr>
              <a:t>월드 와이드 웹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과 같은 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cs typeface="+mn-cs"/>
                <a:hlinkClick r:id="rId4" tooltip="하이퍼링크"/>
              </a:rPr>
              <a:t>하이퍼링크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 구조를 가지는 문서에 상대적 중요도에 따라 가중치를 부여하는 방법이다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이 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cs typeface="+mn-cs"/>
                <a:hlinkClick r:id="rId5" tooltip="알고리즘"/>
              </a:rPr>
              <a:t>알고리즘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은 서로간에 인용과 참조로 연결된 임의의 묶음에 적용할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페이지랭크는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cs typeface="+mn-cs"/>
                <a:hlinkClick r:id="rId6" tooltip="스탠퍼드 대학교"/>
              </a:rPr>
              <a:t>스탠퍼드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cs typeface="+mn-cs"/>
                <a:hlinkClick r:id="rId6" tooltip="스탠퍼드 대학교"/>
              </a:rPr>
              <a:t> 대학교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에 재학 중이던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cs typeface="+mn-cs"/>
                <a:hlinkClick r:id="rId7" tooltip="래리 페이지"/>
              </a:rPr>
              <a:t>래리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cs typeface="+mn-cs"/>
                <a:hlinkClick r:id="rId7" tooltip="래리 페이지"/>
              </a:rPr>
              <a:t> 페이지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와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cs typeface="+mn-cs"/>
                <a:hlinkClick r:id="rId8" tooltip="세르게이 브린"/>
              </a:rPr>
              <a:t>세르게이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cs typeface="+mn-cs"/>
                <a:hlinkClick r:id="rId8" tooltip="세르게이 브린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cs typeface="+mn-cs"/>
                <a:hlinkClick r:id="rId8" tooltip="세르게이 브린"/>
              </a:rPr>
              <a:t>브린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새로운 검색 엔진에 대한 연구 기획의 일부로 개발한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이 기획은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1995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년 시작되어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, 1998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년 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cs typeface="+mn-cs"/>
                <a:hlinkClick r:id="rId9" tooltip="구글"/>
              </a:rPr>
              <a:t>구글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이라 불리는 시범 서비스로 발전하였다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페이지와 브린은 페이지랭크에 기반한 검색 기술을 바탕으로 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cs typeface="+mn-cs"/>
                <a:hlinkClick r:id="rId9" tooltip="구글"/>
              </a:rPr>
              <a:t>구글 사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를 설립하였다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751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ko-KR" altLang="en-US" dirty="0" smtClean="0"/>
              <a:t>작년 말 검토 시</a:t>
            </a:r>
            <a:r>
              <a:rPr lang="en-US" altLang="ko-KR" dirty="0" smtClean="0"/>
              <a:t>, LG</a:t>
            </a:r>
            <a:r>
              <a:rPr lang="en-US" altLang="ko-KR" baseline="0" dirty="0" smtClean="0"/>
              <a:t> CNS</a:t>
            </a:r>
            <a:r>
              <a:rPr lang="ko-KR" altLang="en-US" baseline="0" smtClean="0"/>
              <a:t>가 가지고 있는 솔루션 대비 차별점이 없었음</a:t>
            </a:r>
            <a:endParaRPr lang="en-US" altLang="ko-KR" baseline="0" dirty="0" smtClean="0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D34F67-C5AB-4F62-91A3-7F5B4AB822E1}" type="slidenum">
              <a:rPr lang="ko-KR" altLang="en-US" smtClean="0">
                <a:solidFill>
                  <a:prstClr val="black"/>
                </a:solidFill>
              </a:rPr>
              <a:pPr/>
              <a:t>64</a:t>
            </a:fld>
            <a:endParaRPr lang="en-US" altLang="ko-KR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629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26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343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3852" y="8684826"/>
            <a:ext cx="2972547" cy="4577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CD576F-3401-4FDB-9C44-B329D8EAA344}" type="slidenum">
              <a:rPr lang="en-US" altLang="ko-KR" smtClean="0"/>
              <a:pPr>
                <a:defRPr/>
              </a:pPr>
              <a:t>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3633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4088" y="685800"/>
            <a:ext cx="4951412" cy="34274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Master Server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부하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: Aster,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Nettezza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Greenplum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, PDW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PDW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 Architecture : https://zeemoussa.wordpress.com/2012/03/31/pdwthe-architecture/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Sub-Second Queries with Hive LLAP (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Live Long and Process)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LLAP is an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cs typeface="+mn-cs"/>
              </a:rPr>
              <a:t>optional daemon process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running on multiple nodes, that provides the following: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   </a:t>
            </a:r>
            <a:r>
              <a:rPr lang="en-US" altLang="ko-KR" sz="1200" b="1" i="0" u="sng" kern="1200" dirty="0" smtClean="0">
                <a:solidFill>
                  <a:schemeClr val="tx1"/>
                </a:solidFill>
                <a:effectLst/>
                <a:cs typeface="+mn-cs"/>
              </a:rPr>
              <a:t>Caching and data reuse across queries with compressed columnar data in-memory </a:t>
            </a:r>
            <a:br>
              <a:rPr lang="en-US" altLang="ko-KR" sz="1200" b="1" i="0" u="sng" kern="1200" dirty="0" smtClean="0">
                <a:solidFill>
                  <a:schemeClr val="tx1"/>
                </a:solidFill>
                <a:effectLst/>
                <a:cs typeface="+mn-cs"/>
              </a:rPr>
            </a:br>
            <a:r>
              <a:rPr lang="en-US" altLang="ko-KR" sz="1200" b="1" i="0" u="sng" kern="1200" dirty="0" smtClean="0">
                <a:solidFill>
                  <a:schemeClr val="tx1"/>
                </a:solidFill>
                <a:effectLst/>
                <a:cs typeface="+mn-cs"/>
              </a:rPr>
              <a:t>   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(off-heap.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cs typeface="+mn-cs"/>
              </a:rPr>
              <a:t>따라서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garbage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 collection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cs typeface="+mn-cs"/>
              </a:rPr>
              <a:t>필요 없음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)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   Multi-threaded execution including reads with predicate pushdown and hash joins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   High throughput IO using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Async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IO Elevator with dedicated thread and core per disk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   Granular column level security across applications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 </a:t>
            </a:r>
          </a:p>
          <a:p>
            <a:endParaRPr lang="en-US" altLang="ko-KR" sz="1000" b="0" i="0" kern="1200" dirty="0">
              <a:solidFill>
                <a:schemeClr val="tx1"/>
              </a:solidFill>
              <a:effectLst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783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4088" y="685800"/>
            <a:ext cx="4951412" cy="34274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7A150-FCAF-4380-957E-BF71429CE4F4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31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AAA95-BED3-4006-9CA7-2F5BA8E98BD5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907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[BASE</a:t>
            </a:r>
            <a:r>
              <a:rPr lang="en-US" altLang="ko-KR" dirty="0" smtClean="0"/>
              <a:t>]</a:t>
            </a:r>
          </a:p>
          <a:p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Basically Available</a:t>
            </a:r>
            <a:r>
              <a:rPr lang="en-US" altLang="ko-KR" dirty="0" smtClean="0"/>
              <a:t> :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 guarantee that every request receives a response about whether it was successful or failed</a:t>
            </a:r>
            <a:r>
              <a:rPr lang="en-US" altLang="ko-KR" dirty="0" smtClean="0"/>
              <a:t> </a:t>
            </a:r>
          </a:p>
          <a:p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Soft state</a:t>
            </a:r>
            <a:r>
              <a:rPr lang="en-US" altLang="ko-KR" dirty="0" smtClean="0"/>
              <a:t> :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the state of the system may change over time, even without input. This is because of the eventual consistency model.</a:t>
            </a:r>
            <a:r>
              <a:rPr lang="en-US" altLang="ko-KR" dirty="0" smtClean="0"/>
              <a:t> </a:t>
            </a:r>
          </a:p>
          <a:p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Eventual consistency</a:t>
            </a:r>
            <a:r>
              <a:rPr lang="en-US" altLang="ko-KR" dirty="0" smtClean="0"/>
              <a:t> :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the system will become consistent over time, given that the system doesn't receive input during that time</a:t>
            </a:r>
            <a:r>
              <a:rPr lang="en-US" altLang="ko-KR" dirty="0" smtClean="0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073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LG Display</a:t>
            </a:r>
            <a:r>
              <a:rPr lang="en-US" altLang="ko-KR" baseline="0" dirty="0" smtClean="0"/>
              <a:t> </a:t>
            </a:r>
            <a:r>
              <a:rPr lang="ko-KR" altLang="en-US" baseline="0" smtClean="0"/>
              <a:t>생산 영역에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544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9805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55625" y="461963"/>
            <a:ext cx="5746750" cy="3978275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7976" y="4595522"/>
            <a:ext cx="6102050" cy="400160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ko-KR" dirty="0" smtClean="0"/>
          </a:p>
        </p:txBody>
      </p:sp>
      <p:sp>
        <p:nvSpPr>
          <p:cNvPr id="8196" name="Rectangle 53"/>
          <p:cNvSpPr>
            <a:spLocks noGrp="1" noChangeArrowheads="1"/>
          </p:cNvSpPr>
          <p:nvPr>
            <p:ph type="sldNum" sz="quarter" idx="5"/>
          </p:nvPr>
        </p:nvSpPr>
        <p:spPr>
          <a:xfrm>
            <a:off x="2203785" y="8839691"/>
            <a:ext cx="2378359" cy="298429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1-</a:t>
            </a:r>
            <a:fld id="{B30E6324-2A11-444F-AC21-A758E41DC74E}" type="slidenum">
              <a:rPr lang="en-US" altLang="ko-KR">
                <a:solidFill>
                  <a:prstClr val="black"/>
                </a:solidFill>
              </a:rPr>
              <a:pPr/>
              <a:t>13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397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86021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79721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8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Resilient  :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재생성 할 수 있는</a:t>
            </a:r>
            <a:endParaRPr lang="en-US" altLang="ko-KR" dirty="0" smtClean="0"/>
          </a:p>
          <a:p>
            <a:r>
              <a:rPr lang="en-US" altLang="ko-KR" dirty="0" smtClean="0"/>
              <a:t>Streaming</a:t>
            </a:r>
            <a:r>
              <a:rPr lang="ko-KR" altLang="en-US" smtClean="0"/>
              <a:t>이 적합할 수 있는 이유 </a:t>
            </a:r>
            <a:r>
              <a:rPr lang="en-US" altLang="ko-KR" dirty="0" smtClean="0"/>
              <a:t>: </a:t>
            </a:r>
            <a:r>
              <a:rPr lang="ko-KR" altLang="en-US" smtClean="0"/>
              <a:t>메모리에 저장할 데이터 적음 </a:t>
            </a:r>
            <a:r>
              <a:rPr lang="en-US" altLang="ko-KR" dirty="0" smtClean="0"/>
              <a:t>Disk</a:t>
            </a:r>
            <a:r>
              <a:rPr lang="ko-KR" altLang="en-US" smtClean="0"/>
              <a:t>에서 데이터 읽어오지 않음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530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Streaming</a:t>
            </a:r>
            <a:r>
              <a:rPr lang="ko-KR" altLang="en-US" smtClean="0"/>
              <a:t>이 적합할 수 있는 이유 </a:t>
            </a:r>
            <a:r>
              <a:rPr lang="en-US" altLang="ko-KR" dirty="0" smtClean="0"/>
              <a:t>: </a:t>
            </a:r>
            <a:r>
              <a:rPr lang="ko-KR" altLang="en-US" smtClean="0"/>
              <a:t>메모리에 저장할 데이터 적음 </a:t>
            </a:r>
            <a:r>
              <a:rPr lang="en-US" altLang="ko-KR" dirty="0" smtClean="0"/>
              <a:t>Disk</a:t>
            </a:r>
            <a:r>
              <a:rPr lang="ko-KR" altLang="en-US" smtClean="0"/>
              <a:t>에서 데이터 읽어오지 않음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946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23795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10188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00BD756-D3F3-42F7-93DF-4A2CDF7FC183}" type="slidenum">
              <a:rPr lang="en-US" altLang="ko-KR"/>
              <a:pPr/>
              <a:t>122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8201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 txBox="1">
            <a:spLocks noGrp="1" noChangeArrowheads="1"/>
          </p:cNvSpPr>
          <p:nvPr/>
        </p:nvSpPr>
        <p:spPr bwMode="auto">
          <a:xfrm>
            <a:off x="3884064" y="8685335"/>
            <a:ext cx="297233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20B2DF6-AC3B-4E92-B9B6-690D69D89E94}" type="slidenum">
              <a:rPr lang="en-US" altLang="ko-KR" sz="1200" b="0">
                <a:solidFill>
                  <a:schemeClr val="tx1"/>
                </a:solidFill>
                <a:latin typeface="굴림" pitchFamily="50" charset="-127"/>
              </a:rPr>
              <a:pPr algn="r"/>
              <a:t>124</a:t>
            </a:fld>
            <a:endParaRPr lang="en-US" altLang="ko-KR" sz="1200" b="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0575" y="630238"/>
            <a:ext cx="1974850" cy="1366837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1684" y="2118946"/>
            <a:ext cx="6266737" cy="6318738"/>
          </a:xfrm>
          <a:noFill/>
        </p:spPr>
        <p:txBody>
          <a:bodyPr/>
          <a:lstStyle/>
          <a:p>
            <a:pPr marL="173038" indent="-173038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52314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580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b="1" dirty="0" smtClean="0"/>
              <a:t>MapReduce </a:t>
            </a:r>
            <a:r>
              <a:rPr lang="ko-KR" altLang="en-US" sz="1000" b="1" smtClean="0"/>
              <a:t>방식</a:t>
            </a:r>
            <a:endParaRPr lang="en-US" altLang="ko-KR" sz="1000" b="1" dirty="0" smtClean="0"/>
          </a:p>
          <a:p>
            <a:endParaRPr lang="en-US" altLang="ko-KR" sz="1000" dirty="0" smtClean="0"/>
          </a:p>
          <a:p>
            <a:pPr marL="228600" indent="-228600">
              <a:buAutoNum type="arabicPeriod"/>
            </a:pPr>
            <a:r>
              <a:rPr lang="ko-KR" altLang="en-US" sz="1000" baseline="0" dirty="0" smtClean="0"/>
              <a:t>클라이언트로부터 작업요청을 받은</a:t>
            </a:r>
            <a:r>
              <a:rPr lang="en-US" altLang="ko-KR" sz="1000" baseline="0" dirty="0" smtClean="0"/>
              <a:t> Job Tracker</a:t>
            </a:r>
            <a:r>
              <a:rPr lang="ko-KR" altLang="en-US" sz="1000" baseline="0" smtClean="0"/>
              <a:t>는 </a:t>
            </a:r>
            <a:r>
              <a:rPr lang="en-US" altLang="ko-KR" sz="1000" baseline="0" dirty="0" smtClean="0"/>
              <a:t>Task Tracker</a:t>
            </a:r>
            <a:r>
              <a:rPr lang="ko-KR" altLang="en-US" sz="1000" baseline="0" smtClean="0"/>
              <a:t>별로 처리할 작업 목록을 구성한다</a:t>
            </a:r>
            <a:r>
              <a:rPr lang="en-US" altLang="ko-KR" sz="1000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000" baseline="0" dirty="0" smtClean="0"/>
              <a:t>Task Tracker</a:t>
            </a:r>
            <a:r>
              <a:rPr lang="ko-KR" altLang="en-US" sz="1000" baseline="0" smtClean="0"/>
              <a:t>는 주기적으로 </a:t>
            </a:r>
            <a:r>
              <a:rPr lang="en-US" altLang="ko-KR" sz="1000" baseline="0" dirty="0" smtClean="0"/>
              <a:t>heartbeat</a:t>
            </a:r>
            <a:r>
              <a:rPr lang="ko-KR" altLang="en-US" sz="1000" baseline="0" smtClean="0"/>
              <a:t>를 전송하고</a:t>
            </a:r>
            <a:r>
              <a:rPr lang="en-US" altLang="ko-KR" sz="1000" baseline="0" dirty="0" smtClean="0"/>
              <a:t>, Job Tracker</a:t>
            </a:r>
            <a:r>
              <a:rPr lang="ko-KR" altLang="en-US" sz="1000" baseline="0" smtClean="0"/>
              <a:t>는 이 메시지의 반환 값에 처리할 작업</a:t>
            </a:r>
            <a:r>
              <a:rPr lang="en-US" altLang="ko-KR" sz="1000" baseline="0" dirty="0" smtClean="0"/>
              <a:t>DI</a:t>
            </a:r>
            <a:r>
              <a:rPr lang="ko-KR" altLang="en-US" sz="1000" baseline="0" smtClean="0"/>
              <a:t>를 넣어서 반환한다</a:t>
            </a:r>
            <a:r>
              <a:rPr lang="en-US" altLang="ko-KR" sz="1000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00" baseline="0" dirty="0" smtClean="0"/>
              <a:t>작업 </a:t>
            </a:r>
            <a:r>
              <a:rPr lang="en-US" altLang="ko-KR" sz="1000" baseline="0" dirty="0" smtClean="0"/>
              <a:t>ID</a:t>
            </a:r>
            <a:r>
              <a:rPr lang="ko-KR" altLang="en-US" sz="1000" baseline="0" smtClean="0"/>
              <a:t>를 받은 </a:t>
            </a:r>
            <a:r>
              <a:rPr lang="en-US" altLang="ko-KR" sz="1000" baseline="0" dirty="0" smtClean="0"/>
              <a:t>Task Tracker</a:t>
            </a:r>
            <a:r>
              <a:rPr lang="ko-KR" altLang="en-US" sz="1000" baseline="0" smtClean="0"/>
              <a:t>는 관련된 작업 정보를 하둡 파일 시스템에서 가져오고</a:t>
            </a:r>
            <a:r>
              <a:rPr lang="en-US" altLang="ko-KR" sz="1000" baseline="0" dirty="0" smtClean="0"/>
              <a:t>, </a:t>
            </a:r>
            <a:r>
              <a:rPr lang="ko-KR" altLang="en-US" sz="1000" baseline="0" smtClean="0"/>
              <a:t>수행할 프로그램도 하둡 파일시스템으로부터 로컬에 저장한다</a:t>
            </a:r>
            <a:r>
              <a:rPr lang="en-US" altLang="ko-KR" sz="1000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000" baseline="0" dirty="0" smtClean="0"/>
              <a:t>Task Tracker</a:t>
            </a:r>
            <a:r>
              <a:rPr lang="ko-KR" altLang="en-US" sz="1000" baseline="0" smtClean="0"/>
              <a:t>에서는 </a:t>
            </a:r>
            <a:r>
              <a:rPr lang="en-US" altLang="ko-KR" sz="1000" baseline="0" dirty="0" smtClean="0"/>
              <a:t>fork </a:t>
            </a:r>
            <a:r>
              <a:rPr lang="ko-KR" altLang="en-US" sz="1000" baseline="0" smtClean="0"/>
              <a:t>명령을 이용해 </a:t>
            </a:r>
            <a:r>
              <a:rPr lang="en-US" altLang="ko-KR" sz="1000" baseline="0" dirty="0" smtClean="0"/>
              <a:t>Map</a:t>
            </a:r>
            <a:r>
              <a:rPr lang="ko-KR" altLang="en-US" sz="1000" baseline="0" smtClean="0"/>
              <a:t>과 </a:t>
            </a:r>
            <a:r>
              <a:rPr lang="en-US" altLang="ko-KR" sz="1000" baseline="0" dirty="0" smtClean="0"/>
              <a:t>Reduce</a:t>
            </a:r>
            <a:r>
              <a:rPr lang="ko-KR" altLang="en-US" sz="1000" baseline="0" smtClean="0"/>
              <a:t>를 실행하고</a:t>
            </a:r>
            <a:r>
              <a:rPr lang="en-US" altLang="ko-KR" sz="1000" baseline="0" dirty="0" smtClean="0"/>
              <a:t>, Job Tracker</a:t>
            </a:r>
            <a:r>
              <a:rPr lang="ko-KR" altLang="en-US" sz="1000" baseline="0" smtClean="0"/>
              <a:t>에게 메시지를 전달하면서 파일에 대한 변경사항은 </a:t>
            </a:r>
            <a:r>
              <a:rPr lang="en-US" altLang="ko-KR" sz="1000" baseline="0" dirty="0" smtClean="0"/>
              <a:t>Data Node</a:t>
            </a:r>
            <a:r>
              <a:rPr lang="ko-KR" altLang="en-US" sz="1000" baseline="0" smtClean="0"/>
              <a:t>와 통신한다</a:t>
            </a:r>
            <a:r>
              <a:rPr lang="en-US" altLang="ko-KR" sz="1000" baseline="0" dirty="0" smtClean="0"/>
              <a:t>. Data Node</a:t>
            </a:r>
            <a:r>
              <a:rPr lang="ko-KR" altLang="en-US" sz="1000" baseline="0" smtClean="0"/>
              <a:t>는 다시 </a:t>
            </a:r>
            <a:r>
              <a:rPr lang="en-US" altLang="ko-KR" sz="1000" baseline="0" dirty="0" smtClean="0"/>
              <a:t>Namenode</a:t>
            </a:r>
            <a:r>
              <a:rPr lang="ko-KR" altLang="en-US" sz="1000" baseline="0" smtClean="0"/>
              <a:t>에게 파일 블록에 대한 정보를 전달한다</a:t>
            </a:r>
            <a:r>
              <a:rPr lang="en-US" altLang="ko-KR" sz="1000" baseline="0" dirty="0" smtClean="0"/>
              <a:t>.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b="1" dirty="0" smtClean="0"/>
              <a:t>YARN</a:t>
            </a:r>
            <a:r>
              <a:rPr lang="en-US" altLang="ko-KR" sz="1000" b="1" baseline="0" dirty="0" smtClean="0"/>
              <a:t> </a:t>
            </a:r>
            <a:r>
              <a:rPr lang="ko-KR" altLang="en-US" sz="1000" b="1" baseline="0" smtClean="0"/>
              <a:t>동작방식</a:t>
            </a:r>
            <a:endParaRPr lang="en-US" altLang="ko-KR" sz="1000" b="1" baseline="0" dirty="0" smtClean="0"/>
          </a:p>
          <a:p>
            <a:endParaRPr lang="en-US" altLang="ko-KR" sz="1000" baseline="0" dirty="0" smtClean="0"/>
          </a:p>
          <a:p>
            <a:r>
              <a:rPr lang="en-US" altLang="ko-KR" sz="1000" dirty="0" smtClean="0"/>
              <a:t>1. </a:t>
            </a:r>
            <a:r>
              <a:rPr lang="ko-KR" altLang="en-US" sz="1000" smtClean="0"/>
              <a:t>클라이언트는  응용프로그램을 제출한다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   - Application Master </a:t>
            </a:r>
            <a:r>
              <a:rPr lang="ko-KR" altLang="en-US" sz="1000" smtClean="0"/>
              <a:t>자체를 실행하는 데 필요한 데이터 포함</a:t>
            </a:r>
            <a:endParaRPr lang="ko-KR" altLang="en-US" sz="1000" dirty="0" smtClean="0"/>
          </a:p>
          <a:p>
            <a:r>
              <a:rPr lang="en-US" altLang="ko-KR" sz="1000" dirty="0" smtClean="0"/>
              <a:t>2. RM</a:t>
            </a:r>
            <a:r>
              <a:rPr lang="ko-KR" altLang="en-US" sz="1000" smtClean="0"/>
              <a:t>은 </a:t>
            </a:r>
            <a:r>
              <a:rPr lang="en-US" altLang="ko-KR" sz="1000" dirty="0" smtClean="0"/>
              <a:t>Container </a:t>
            </a:r>
            <a:r>
              <a:rPr lang="ko-KR" altLang="en-US" sz="1000" smtClean="0"/>
              <a:t>할당을 책임지는 </a:t>
            </a:r>
            <a:r>
              <a:rPr lang="en-US" altLang="ko-KR" sz="1000" dirty="0" smtClean="0"/>
              <a:t>Application Master</a:t>
            </a:r>
            <a:r>
              <a:rPr lang="ko-KR" altLang="en-US" sz="1000" smtClean="0"/>
              <a:t>를 시작한다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3. Application Master</a:t>
            </a:r>
            <a:r>
              <a:rPr lang="ko-KR" altLang="en-US" sz="1000" smtClean="0"/>
              <a:t>가 </a:t>
            </a:r>
            <a:r>
              <a:rPr lang="en-US" altLang="ko-KR" sz="1000" dirty="0" smtClean="0"/>
              <a:t>RM</a:t>
            </a:r>
            <a:r>
              <a:rPr lang="ko-KR" altLang="en-US" sz="1000" smtClean="0"/>
              <a:t>에 등록되고 클라이언트가 </a:t>
            </a:r>
            <a:r>
              <a:rPr lang="en-US" altLang="ko-KR" sz="1000" dirty="0" smtClean="0"/>
              <a:t>RM</a:t>
            </a:r>
            <a:r>
              <a:rPr lang="ko-KR" altLang="en-US" sz="1000" smtClean="0"/>
              <a:t>과 통신할 수 있게된다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4. AM</a:t>
            </a:r>
            <a:r>
              <a:rPr lang="ko-KR" altLang="en-US" sz="1000" smtClean="0"/>
              <a:t>은 </a:t>
            </a:r>
            <a:r>
              <a:rPr lang="en-US" altLang="ko-KR" sz="1000" dirty="0" smtClean="0"/>
              <a:t>resource request </a:t>
            </a:r>
            <a:r>
              <a:rPr lang="ko-KR" altLang="en-US" sz="1000" smtClean="0"/>
              <a:t>프로토콜을 통해 적절한 리소스의 </a:t>
            </a:r>
            <a:r>
              <a:rPr lang="en-US" altLang="ko-KR" sz="1000" dirty="0" smtClean="0"/>
              <a:t>Container</a:t>
            </a:r>
            <a:r>
              <a:rPr lang="ko-KR" altLang="en-US" sz="1000" smtClean="0"/>
              <a:t>를 요청한다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5. RM</a:t>
            </a:r>
            <a:r>
              <a:rPr lang="ko-KR" altLang="en-US" sz="1000" smtClean="0"/>
              <a:t>으로부터 </a:t>
            </a:r>
            <a:r>
              <a:rPr lang="en-US" altLang="ko-KR" sz="1000" dirty="0" smtClean="0"/>
              <a:t>Container</a:t>
            </a:r>
            <a:r>
              <a:rPr lang="ko-KR" altLang="en-US" sz="1000" smtClean="0"/>
              <a:t>를 성공적으로 할당받으면 </a:t>
            </a:r>
            <a:r>
              <a:rPr lang="en-US" altLang="ko-KR" sz="1000" dirty="0" smtClean="0"/>
              <a:t>AM</a:t>
            </a:r>
            <a:r>
              <a:rPr lang="ko-KR" altLang="en-US" sz="1000" smtClean="0"/>
              <a:t>은 </a:t>
            </a:r>
            <a:r>
              <a:rPr lang="en-US" altLang="ko-KR" sz="1000" dirty="0" smtClean="0"/>
              <a:t>Container </a:t>
            </a:r>
            <a:r>
              <a:rPr lang="ko-KR" altLang="en-US" sz="1000" smtClean="0"/>
              <a:t>실행스펙을 </a:t>
            </a:r>
          </a:p>
          <a:p>
            <a:r>
              <a:rPr lang="ko-KR" altLang="en-US" sz="1000" dirty="0" smtClean="0"/>
              <a:t>   </a:t>
            </a:r>
            <a:r>
              <a:rPr lang="en-US" altLang="ko-KR" sz="1000" dirty="0" smtClean="0"/>
              <a:t>Node Manager</a:t>
            </a:r>
            <a:r>
              <a:rPr lang="ko-KR" altLang="en-US" sz="1000" smtClean="0"/>
              <a:t>에게 제공하여 </a:t>
            </a:r>
            <a:r>
              <a:rPr lang="en-US" altLang="ko-KR" sz="1000" dirty="0" smtClean="0"/>
              <a:t>Container</a:t>
            </a:r>
            <a:r>
              <a:rPr lang="ko-KR" altLang="en-US" sz="1000" smtClean="0"/>
              <a:t>를 실행시킨다</a:t>
            </a:r>
            <a:r>
              <a:rPr lang="en-US" altLang="ko-KR" sz="1000" dirty="0" smtClean="0"/>
              <a:t>. </a:t>
            </a:r>
          </a:p>
          <a:p>
            <a:r>
              <a:rPr lang="en-US" altLang="ko-KR" sz="1000" dirty="0" smtClean="0"/>
              <a:t>   - </a:t>
            </a:r>
            <a:r>
              <a:rPr lang="ko-KR" altLang="en-US" sz="1000" smtClean="0"/>
              <a:t>실행스펙은 일반적으로 </a:t>
            </a:r>
            <a:r>
              <a:rPr lang="en-US" altLang="ko-KR" sz="1000" dirty="0" smtClean="0"/>
              <a:t>Container</a:t>
            </a:r>
            <a:r>
              <a:rPr lang="ko-KR" altLang="en-US" sz="1000" smtClean="0"/>
              <a:t>가 </a:t>
            </a:r>
            <a:r>
              <a:rPr lang="en-US" altLang="ko-KR" sz="1000" dirty="0" smtClean="0"/>
              <a:t>AM </a:t>
            </a:r>
            <a:r>
              <a:rPr lang="ko-KR" altLang="en-US" sz="1000" smtClean="0"/>
              <a:t>그 자체와 통신하기 위해 필요한 정보를 포함하고 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6. </a:t>
            </a:r>
            <a:r>
              <a:rPr lang="ko-KR" altLang="en-US" sz="1000" smtClean="0"/>
              <a:t>응용 프로그램 코드는 </a:t>
            </a:r>
            <a:r>
              <a:rPr lang="en-US" altLang="ko-KR" sz="1000" dirty="0" smtClean="0"/>
              <a:t>Container</a:t>
            </a:r>
            <a:r>
              <a:rPr lang="ko-KR" altLang="en-US" sz="1000" smtClean="0"/>
              <a:t>에서 실행되고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진행률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상태 등의 정보를 </a:t>
            </a:r>
          </a:p>
          <a:p>
            <a:r>
              <a:rPr lang="ko-KR" altLang="en-US" sz="1000" dirty="0" smtClean="0"/>
              <a:t>   응용프로그램</a:t>
            </a:r>
            <a:r>
              <a:rPr lang="en-US" altLang="ko-KR" sz="1000" dirty="0" smtClean="0"/>
              <a:t>-</a:t>
            </a:r>
            <a:r>
              <a:rPr lang="ko-KR" altLang="en-US" sz="1000" smtClean="0"/>
              <a:t>스펙 프로토콜을 통해 응용프로그램의 </a:t>
            </a:r>
            <a:r>
              <a:rPr lang="en-US" altLang="ko-KR" sz="1000" dirty="0" smtClean="0"/>
              <a:t>AM</a:t>
            </a:r>
            <a:r>
              <a:rPr lang="ko-KR" altLang="en-US" sz="1000" smtClean="0"/>
              <a:t>에게 제공한다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7. </a:t>
            </a:r>
            <a:r>
              <a:rPr lang="ko-KR" altLang="en-US" sz="1000" smtClean="0"/>
              <a:t>응용 프로그램 실행 중 클라이언트는 상태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진행률 등을 얻기 위해 </a:t>
            </a:r>
            <a:r>
              <a:rPr lang="en-US" altLang="ko-KR" sz="1000" dirty="0" smtClean="0"/>
              <a:t>AM</a:t>
            </a:r>
            <a:r>
              <a:rPr lang="ko-KR" altLang="en-US" sz="1000" smtClean="0"/>
              <a:t>과 응용프로그램</a:t>
            </a:r>
            <a:r>
              <a:rPr lang="en-US" altLang="ko-KR" sz="1000" dirty="0" smtClean="0"/>
              <a:t>-</a:t>
            </a:r>
            <a:r>
              <a:rPr lang="ko-KR" altLang="en-US" sz="1000" smtClean="0"/>
              <a:t>스펙</a:t>
            </a:r>
          </a:p>
          <a:p>
            <a:r>
              <a:rPr lang="ko-KR" altLang="en-US" sz="1000" dirty="0" smtClean="0"/>
              <a:t>   프로토콜을 통해 직접 통신한다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8. </a:t>
            </a:r>
            <a:r>
              <a:rPr lang="ko-KR" altLang="en-US" sz="1000" smtClean="0"/>
              <a:t>일단 응용 프로그램이 완료되고 모든 필요한 작업이 종료되면</a:t>
            </a:r>
            <a:r>
              <a:rPr lang="en-US" altLang="ko-KR" sz="1000" dirty="0" smtClean="0"/>
              <a:t>, AM</a:t>
            </a:r>
            <a:r>
              <a:rPr lang="ko-KR" altLang="en-US" sz="1000" smtClean="0"/>
              <a:t>은 </a:t>
            </a:r>
            <a:r>
              <a:rPr lang="en-US" altLang="ko-KR" sz="1000" dirty="0" smtClean="0"/>
              <a:t>RM</a:t>
            </a:r>
            <a:r>
              <a:rPr lang="ko-KR" altLang="en-US" sz="1000" smtClean="0"/>
              <a:t>에서 등록을 해제하고</a:t>
            </a:r>
          </a:p>
          <a:p>
            <a:r>
              <a:rPr lang="ko-KR" altLang="en-US" sz="1000" dirty="0" smtClean="0"/>
              <a:t>    자신의 </a:t>
            </a:r>
            <a:r>
              <a:rPr lang="en-US" altLang="ko-KR" sz="1000" dirty="0" smtClean="0"/>
              <a:t>Container</a:t>
            </a:r>
            <a:r>
              <a:rPr lang="ko-KR" altLang="en-US" sz="1000" smtClean="0"/>
              <a:t>를 다른 용도로 사용할 수 있도록 종료한다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7441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="0" dirty="0" smtClean="0"/>
          </a:p>
        </p:txBody>
      </p:sp>
    </p:spTree>
    <p:extLst>
      <p:ext uri="{BB962C8B-B14F-4D97-AF65-F5344CB8AC3E}">
        <p14:creationId xmlns:p14="http://schemas.microsoft.com/office/powerpoint/2010/main" val="1772723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4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ko-KR" altLang="en-US" smtClean="0">
                <a:latin typeface="굴림" charset="-127"/>
                <a:ea typeface="굴림" charset="-127"/>
              </a:rPr>
              <a:t>동적인 효율적 자원할당 및 관리</a:t>
            </a:r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04E026E-17E9-453D-A178-938BA7886A9A}" type="slidenum">
              <a:rPr lang="en-US" altLang="ko-KR" smtClean="0"/>
              <a:pPr/>
              <a:t>24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554834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67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Tez</a:t>
            </a:r>
            <a:r>
              <a:rPr lang="en-US" altLang="ko-KR" baseline="0" dirty="0" smtClean="0"/>
              <a:t> : </a:t>
            </a:r>
            <a:r>
              <a:rPr lang="ko-KR" altLang="en-US" baseline="0" smtClean="0"/>
              <a:t>상주 데몬 없음</a:t>
            </a:r>
            <a:r>
              <a:rPr lang="en-US" altLang="ko-KR" baseline="0" dirty="0" smtClean="0"/>
              <a:t>. </a:t>
            </a:r>
            <a:r>
              <a:rPr lang="ko-KR" altLang="en-US" baseline="0" smtClean="0"/>
              <a:t>자원의 효율적 활용</a:t>
            </a:r>
            <a:endParaRPr lang="en-US" altLang="ko-KR" baseline="0" dirty="0" smtClean="0"/>
          </a:p>
          <a:p>
            <a:r>
              <a:rPr lang="en-US" altLang="ko-KR" baseline="0" dirty="0" smtClean="0"/>
              <a:t>Spark : </a:t>
            </a:r>
            <a:r>
              <a:rPr lang="ko-KR" altLang="en-US" baseline="0" smtClean="0"/>
              <a:t>상주 데몬</a:t>
            </a:r>
            <a:r>
              <a:rPr lang="en-US" altLang="ko-KR" baseline="0" dirty="0" smtClean="0"/>
              <a:t>. </a:t>
            </a:r>
            <a:r>
              <a:rPr lang="ko-KR" altLang="en-US" baseline="0" smtClean="0"/>
              <a:t>데몬에 데이터 관리</a:t>
            </a:r>
            <a:r>
              <a:rPr lang="en-US" altLang="ko-KR" baseline="0" dirty="0" smtClean="0"/>
              <a:t>. </a:t>
            </a:r>
            <a:r>
              <a:rPr lang="ko-KR" altLang="en-US" baseline="0" smtClean="0"/>
              <a:t>작은 데이터 올리는게 도움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Scalability</a:t>
            </a:r>
            <a:r>
              <a:rPr lang="ko-KR" altLang="en-US" baseline="0" smtClean="0"/>
              <a:t>에 대해서는 </a:t>
            </a:r>
            <a:r>
              <a:rPr lang="en-US" altLang="ko-KR" baseline="0" dirty="0" smtClean="0"/>
              <a:t>argue</a:t>
            </a:r>
            <a:r>
              <a:rPr lang="ko-KR" altLang="en-US" baseline="0" smtClean="0"/>
              <a:t>가 있음</a:t>
            </a:r>
            <a:r>
              <a:rPr lang="en-US" altLang="ko-KR" baseline="0" dirty="0" smtClean="0"/>
              <a:t>. </a:t>
            </a:r>
            <a:r>
              <a:rPr lang="ko-KR" altLang="en-US" baseline="0" smtClean="0"/>
              <a:t>테스트 후 적용 필요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910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FD9D2-71BE-4FAA-ACA1-29A667BB26FB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203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="0" dirty="0" smtClean="0"/>
          </a:p>
        </p:txBody>
      </p:sp>
    </p:spTree>
    <p:extLst>
      <p:ext uri="{BB962C8B-B14F-4D97-AF65-F5344CB8AC3E}">
        <p14:creationId xmlns:p14="http://schemas.microsoft.com/office/powerpoint/2010/main" val="276999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main-0418텍스트-사내용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1"/>
          <a:stretch>
            <a:fillRect/>
          </a:stretch>
        </p:blipFill>
        <p:spPr bwMode="auto">
          <a:xfrm>
            <a:off x="3028950" y="1412875"/>
            <a:ext cx="63563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Documents and Settings\lby\바탕 화면\Ea mac\ppt0906\국문1pp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63825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852228" y="836612"/>
            <a:ext cx="6709285" cy="720179"/>
          </a:xfrm>
        </p:spPr>
        <p:txBody>
          <a:bodyPr rtlCol="0">
            <a:normAutofit/>
          </a:bodyPr>
          <a:lstStyle>
            <a:lvl1pPr algn="ctr">
              <a:defRPr kumimoji="1" lang="ko-KR" altLang="en-US" sz="3200">
                <a:solidFill>
                  <a:srgbClr val="A20A35"/>
                </a:solidFill>
              </a:defRPr>
            </a:lvl1pPr>
          </a:lstStyle>
          <a:p>
            <a:pPr lv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226543" y="4005064"/>
            <a:ext cx="3960654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3800043" y="5733256"/>
            <a:ext cx="4813654" cy="7200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defRPr>
            </a:lvl1pPr>
            <a:lvl2pPr marL="0" indent="0" algn="ctr">
              <a:buFontTx/>
              <a:buNone/>
              <a:defRPr sz="1600" b="1">
                <a:latin typeface="Arial" pitchFamily="34" charset="0"/>
                <a:ea typeface="나눔고딕" panose="020D0604000000000000" pitchFamily="50" charset="-127"/>
                <a:cs typeface="Arial" pitchFamily="34" charset="0"/>
              </a:defRPr>
            </a:lvl2pPr>
            <a:lvl3pPr>
              <a:defRPr sz="1600">
                <a:latin typeface="Arial" pitchFamily="34" charset="0"/>
                <a:ea typeface="돋움" pitchFamily="50" charset="-127"/>
                <a:cs typeface="Arial" pitchFamily="34" charset="0"/>
              </a:defRPr>
            </a:lvl3pPr>
            <a:lvl4pPr>
              <a:defRPr sz="1600">
                <a:latin typeface="Arial" pitchFamily="34" charset="0"/>
                <a:ea typeface="돋움" pitchFamily="50" charset="-127"/>
                <a:cs typeface="Arial" pitchFamily="34" charset="0"/>
              </a:defRPr>
            </a:lvl4pPr>
            <a:lvl5pPr>
              <a:defRPr sz="1600">
                <a:latin typeface="Arial" pitchFamily="34" charset="0"/>
                <a:ea typeface="돋움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>
          <a:xfrm>
            <a:off x="3977738" y="2133600"/>
            <a:ext cx="4458264" cy="1727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>
              <a:lnSpc>
                <a:spcPct val="150000"/>
              </a:lnSpc>
              <a:buFont typeface="+mj-lt"/>
              <a:buAutoNum type="arabicPeriod"/>
              <a:defRPr kumimoji="1" lang="ko-KR" altLang="en-US" sz="1800" b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defRPr>
            </a:lvl1pPr>
            <a:lvl2pPr marL="355600" indent="-177800" algn="ctr"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3429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65150"/>
            <a:ext cx="99060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33350"/>
            <a:ext cx="4538662" cy="4254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4674" y="657225"/>
            <a:ext cx="921684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noProof="0" smtClean="0"/>
              <a:t>마스터 텍스트 스타일 </a:t>
            </a:r>
            <a:r>
              <a:rPr lang="en-US" altLang="ko-KR" noProof="0" dirty="0" smtClean="0"/>
              <a:t>(</a:t>
            </a:r>
            <a:r>
              <a:rPr lang="ko-KR" altLang="en-US" noProof="0" smtClean="0"/>
              <a:t>돋움</a:t>
            </a:r>
            <a:r>
              <a:rPr lang="en-US" altLang="ko-KR" noProof="0" dirty="0" smtClean="0"/>
              <a:t>, Arial, 16, </a:t>
            </a:r>
            <a:r>
              <a:rPr lang="ko-KR" altLang="en-US" noProof="0" smtClean="0"/>
              <a:t>굵게</a:t>
            </a:r>
            <a:r>
              <a:rPr lang="en-US" altLang="ko-KR" noProof="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65150"/>
            <a:ext cx="99060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33350"/>
            <a:ext cx="4538662" cy="4254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4674" y="657225"/>
            <a:ext cx="921684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noProof="0" smtClean="0"/>
              <a:t>마스터 텍스트 스타일 </a:t>
            </a:r>
            <a:r>
              <a:rPr lang="en-US" altLang="ko-KR" noProof="0" dirty="0" smtClean="0"/>
              <a:t>(</a:t>
            </a:r>
            <a:r>
              <a:rPr lang="ko-KR" altLang="en-US" noProof="0" smtClean="0"/>
              <a:t>돋움</a:t>
            </a:r>
            <a:r>
              <a:rPr lang="en-US" altLang="ko-KR" noProof="0" dirty="0" smtClean="0"/>
              <a:t>, Arial, 16, </a:t>
            </a:r>
            <a:r>
              <a:rPr lang="ko-KR" altLang="en-US" noProof="0" smtClean="0"/>
              <a:t>굵게</a:t>
            </a:r>
            <a:r>
              <a:rPr lang="en-US" altLang="ko-KR" noProof="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65150"/>
            <a:ext cx="99060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33350"/>
            <a:ext cx="4538662" cy="4254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4674" y="657225"/>
            <a:ext cx="921684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noProof="0" smtClean="0"/>
              <a:t>마스터 텍스트 스타일 </a:t>
            </a:r>
            <a:r>
              <a:rPr lang="en-US" altLang="ko-KR" noProof="0" dirty="0" smtClean="0"/>
              <a:t>(</a:t>
            </a:r>
            <a:r>
              <a:rPr lang="ko-KR" altLang="en-US" noProof="0" smtClean="0"/>
              <a:t>돋움</a:t>
            </a:r>
            <a:r>
              <a:rPr lang="en-US" altLang="ko-KR" noProof="0" dirty="0" smtClean="0"/>
              <a:t>, Arial, 16, </a:t>
            </a:r>
            <a:r>
              <a:rPr lang="ko-KR" altLang="en-US" noProof="0" smtClean="0"/>
              <a:t>굵게</a:t>
            </a:r>
            <a:r>
              <a:rPr lang="en-US" altLang="ko-KR" noProof="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65150"/>
            <a:ext cx="99060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33350"/>
            <a:ext cx="4538662" cy="4254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4674" y="657225"/>
            <a:ext cx="921684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noProof="0" smtClean="0"/>
              <a:t>마스터 텍스트 스타일 </a:t>
            </a:r>
            <a:r>
              <a:rPr lang="en-US" altLang="ko-KR" noProof="0" dirty="0" smtClean="0"/>
              <a:t>(</a:t>
            </a:r>
            <a:r>
              <a:rPr lang="ko-KR" altLang="en-US" noProof="0" smtClean="0"/>
              <a:t>돋움</a:t>
            </a:r>
            <a:r>
              <a:rPr lang="en-US" altLang="ko-KR" noProof="0" dirty="0" smtClean="0"/>
              <a:t>, Arial, 16, </a:t>
            </a:r>
            <a:r>
              <a:rPr lang="ko-KR" altLang="en-US" noProof="0" smtClean="0"/>
              <a:t>굵게</a:t>
            </a:r>
            <a:r>
              <a:rPr lang="en-US" altLang="ko-KR" noProof="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65150"/>
            <a:ext cx="99060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33350"/>
            <a:ext cx="4538662" cy="4254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4674" y="657225"/>
            <a:ext cx="921684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noProof="0" smtClean="0"/>
              <a:t>마스터 텍스트 스타일 </a:t>
            </a:r>
            <a:r>
              <a:rPr lang="en-US" altLang="ko-KR" noProof="0" dirty="0" smtClean="0"/>
              <a:t>(</a:t>
            </a:r>
            <a:r>
              <a:rPr lang="ko-KR" altLang="en-US" noProof="0" smtClean="0"/>
              <a:t>돋움</a:t>
            </a:r>
            <a:r>
              <a:rPr lang="en-US" altLang="ko-KR" noProof="0" dirty="0" smtClean="0"/>
              <a:t>, Arial, 16, </a:t>
            </a:r>
            <a:r>
              <a:rPr lang="ko-KR" altLang="en-US" noProof="0" smtClean="0"/>
              <a:t>굵게</a:t>
            </a:r>
            <a:r>
              <a:rPr lang="en-US" altLang="ko-KR" noProof="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65150"/>
            <a:ext cx="99060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33350"/>
            <a:ext cx="4538662" cy="4254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4674" y="657225"/>
            <a:ext cx="921684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noProof="0" smtClean="0"/>
              <a:t>마스터 텍스트 스타일 </a:t>
            </a:r>
            <a:r>
              <a:rPr lang="en-US" altLang="ko-KR" noProof="0" dirty="0" smtClean="0"/>
              <a:t>(</a:t>
            </a:r>
            <a:r>
              <a:rPr lang="ko-KR" altLang="en-US" noProof="0" smtClean="0"/>
              <a:t>돋움</a:t>
            </a:r>
            <a:r>
              <a:rPr lang="en-US" altLang="ko-KR" noProof="0" dirty="0" smtClean="0"/>
              <a:t>, Arial, 16, </a:t>
            </a:r>
            <a:r>
              <a:rPr lang="ko-KR" altLang="en-US" noProof="0" smtClean="0"/>
              <a:t>굵게</a:t>
            </a:r>
            <a:r>
              <a:rPr lang="en-US" altLang="ko-KR" noProof="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65150"/>
            <a:ext cx="99060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33350"/>
            <a:ext cx="4538662" cy="4254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4674" y="657225"/>
            <a:ext cx="921684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noProof="0" smtClean="0"/>
              <a:t>마스터 텍스트 스타일 </a:t>
            </a:r>
            <a:r>
              <a:rPr lang="en-US" altLang="ko-KR" noProof="0" dirty="0" smtClean="0"/>
              <a:t>(</a:t>
            </a:r>
            <a:r>
              <a:rPr lang="ko-KR" altLang="en-US" noProof="0" smtClean="0"/>
              <a:t>돋움</a:t>
            </a:r>
            <a:r>
              <a:rPr lang="en-US" altLang="ko-KR" noProof="0" dirty="0" smtClean="0"/>
              <a:t>, Arial, 16, </a:t>
            </a:r>
            <a:r>
              <a:rPr lang="ko-KR" altLang="en-US" noProof="0" smtClean="0"/>
              <a:t>굵게</a:t>
            </a:r>
            <a:r>
              <a:rPr lang="en-US" altLang="ko-KR" noProof="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980728"/>
            <a:ext cx="8915400" cy="1545038"/>
          </a:xfrm>
          <a:prstGeom prst="rect">
            <a:avLst/>
          </a:prstGeom>
        </p:spPr>
        <p:txBody>
          <a:bodyPr>
            <a:spAutoFit/>
          </a:bodyPr>
          <a:lstStyle>
            <a:lvl1pPr>
              <a:buFontTx/>
              <a:buBlip>
                <a:blip r:embed="rId2"/>
              </a:buBlip>
              <a:defRPr sz="2000">
                <a:ea typeface="나눔고딕" panose="020D0604000000000000" pitchFamily="50" charset="-127"/>
              </a:defRPr>
            </a:lvl1pPr>
            <a:lvl2pPr>
              <a:defRPr sz="1800">
                <a:ea typeface="나눔고딕" panose="020D0604000000000000" pitchFamily="50" charset="-127"/>
              </a:defRPr>
            </a:lvl2pPr>
            <a:lvl3pPr>
              <a:defRPr sz="1600">
                <a:ea typeface="나눔고딕" panose="020D0604000000000000" pitchFamily="50" charset="-127"/>
              </a:defRPr>
            </a:lvl3pPr>
            <a:lvl4pPr>
              <a:defRPr sz="1400">
                <a:ea typeface="나눔고딕" panose="020D0604000000000000" pitchFamily="50" charset="-127"/>
              </a:defRPr>
            </a:lvl4pPr>
            <a:lvl5pPr>
              <a:defRPr sz="1400"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6825208" y="0"/>
            <a:ext cx="3080792" cy="692150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buFont typeface="Arial" pitchFamily="34" charset="0"/>
              <a:buNone/>
              <a:defRPr sz="2000" b="1"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73680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40630"/>
            <a:ext cx="8915400" cy="44855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ea typeface="나눔고딕" panose="020D0604000000000000" pitchFamily="50" charset="-127"/>
              </a:defRPr>
            </a:lvl1pPr>
            <a:lvl2pPr>
              <a:defRPr>
                <a:solidFill>
                  <a:schemeClr val="tx2"/>
                </a:solidFill>
                <a:ea typeface="나눔고딕" panose="020D0604000000000000" pitchFamily="50" charset="-127"/>
              </a:defRPr>
            </a:lvl2pPr>
            <a:lvl3pPr>
              <a:defRPr>
                <a:solidFill>
                  <a:schemeClr val="tx2"/>
                </a:solidFill>
                <a:ea typeface="나눔고딕" panose="020D0604000000000000" pitchFamily="50" charset="-127"/>
              </a:defRPr>
            </a:lvl3pPr>
            <a:lvl4pPr>
              <a:defRPr>
                <a:solidFill>
                  <a:schemeClr val="tx2"/>
                </a:solidFill>
                <a:ea typeface="나눔고딕" panose="020D0604000000000000" pitchFamily="50" charset="-127"/>
              </a:defRPr>
            </a:lvl4pPr>
            <a:lvl5pPr>
              <a:defRPr>
                <a:solidFill>
                  <a:schemeClr val="tx2"/>
                </a:solidFill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95300" y="1012546"/>
            <a:ext cx="8915400" cy="4424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76" b="1">
                <a:solidFill>
                  <a:schemeClr val="bg2"/>
                </a:solidFill>
                <a:ea typeface="나눔고딕" panose="020D0604000000000000" pitchFamily="50" charset="-127"/>
              </a:defRPr>
            </a:lvl1pPr>
            <a:lvl2pPr marL="495335" indent="0">
              <a:buNone/>
              <a:defRPr sz="2194" b="1"/>
            </a:lvl2pPr>
            <a:lvl3pPr marL="990671" indent="0">
              <a:buNone/>
              <a:defRPr sz="1950" b="1"/>
            </a:lvl3pPr>
            <a:lvl4pPr marL="1486006" indent="0">
              <a:buNone/>
              <a:defRPr sz="1707" b="1"/>
            </a:lvl4pPr>
            <a:lvl5pPr marL="1981341" indent="0">
              <a:buNone/>
              <a:defRPr sz="1707" b="1"/>
            </a:lvl5pPr>
            <a:lvl6pPr marL="2476676" indent="0">
              <a:buNone/>
              <a:defRPr sz="1707" b="1"/>
            </a:lvl6pPr>
            <a:lvl7pPr marL="2972011" indent="0">
              <a:buNone/>
              <a:defRPr sz="1707" b="1"/>
            </a:lvl7pPr>
            <a:lvl8pPr marL="3467346" indent="0">
              <a:buNone/>
              <a:defRPr sz="1707" b="1"/>
            </a:lvl8pPr>
            <a:lvl9pPr marL="3962682" indent="0">
              <a:buNone/>
              <a:defRPr sz="1707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2691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635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고서 템플릿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342000" y="836613"/>
            <a:ext cx="9216000" cy="720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</p:txBody>
      </p:sp>
      <p:sp>
        <p:nvSpPr>
          <p:cNvPr id="11" name="텍스트 개체 틀 1"/>
          <p:cNvSpPr>
            <a:spLocks noGrp="1"/>
          </p:cNvSpPr>
          <p:nvPr>
            <p:ph idx="1"/>
          </p:nvPr>
        </p:nvSpPr>
        <p:spPr>
          <a:xfrm>
            <a:off x="342000" y="1844824"/>
            <a:ext cx="92160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06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44673" y="133350"/>
            <a:ext cx="4714875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smtClean="0"/>
              <a:t>마스터 제목 스타일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돋움</a:t>
            </a:r>
            <a:r>
              <a:rPr lang="en-US" altLang="ko-KR" dirty="0" smtClean="0"/>
              <a:t>, Arial 18, </a:t>
            </a:r>
            <a:r>
              <a:rPr lang="ko-KR" altLang="en-US" dirty="0" smtClean="0"/>
              <a:t>굵게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4674" y="657225"/>
            <a:ext cx="921684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noProof="0" smtClean="0"/>
              <a:t>마스터 텍스트 스타일 </a:t>
            </a:r>
            <a:r>
              <a:rPr lang="en-US" altLang="ko-KR" noProof="0" dirty="0" smtClean="0"/>
              <a:t>(</a:t>
            </a:r>
            <a:r>
              <a:rPr lang="ko-KR" altLang="en-US" noProof="0" smtClean="0"/>
              <a:t>돋움</a:t>
            </a:r>
            <a:r>
              <a:rPr lang="en-US" altLang="ko-KR" noProof="0" dirty="0" smtClean="0"/>
              <a:t>, Arial, 16, </a:t>
            </a:r>
            <a:r>
              <a:rPr lang="ko-KR" altLang="en-US" noProof="0" smtClean="0"/>
              <a:t>굵게</a:t>
            </a:r>
            <a:r>
              <a:rPr lang="en-US" altLang="ko-KR" noProof="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6062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46BF945-573F-4B11-9AA1-BC43BABCC7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664968" y="6356352"/>
            <a:ext cx="47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46BF945-573F-4B11-9AA1-BC43BABCC7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079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>
            <a:grpSpLocks/>
          </p:cNvGrpSpPr>
          <p:nvPr userDrawn="1"/>
        </p:nvGrpSpPr>
        <p:grpSpPr bwMode="auto">
          <a:xfrm>
            <a:off x="0" y="620688"/>
            <a:ext cx="9906000" cy="74612"/>
            <a:chOff x="0" y="720"/>
            <a:chExt cx="5760" cy="47"/>
          </a:xfrm>
        </p:grpSpPr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 flipV="1">
              <a:off x="995" y="720"/>
              <a:ext cx="4765" cy="47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 flipV="1">
              <a:off x="0" y="721"/>
              <a:ext cx="995" cy="46"/>
            </a:xfrm>
            <a:prstGeom prst="rect">
              <a:avLst/>
            </a:prstGeom>
            <a:solidFill>
              <a:srgbClr val="D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제목 1"/>
          <p:cNvSpPr>
            <a:spLocks noGrp="1"/>
          </p:cNvSpPr>
          <p:nvPr>
            <p:ph type="ctrTitle" hasCustomPrompt="1"/>
          </p:nvPr>
        </p:nvSpPr>
        <p:spPr>
          <a:xfrm>
            <a:off x="272480" y="0"/>
            <a:ext cx="7722858" cy="62068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8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 </a:t>
            </a:r>
            <a:endParaRPr lang="ko-KR" altLang="en-US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350489" y="908720"/>
            <a:ext cx="9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Picture 106" descr="LGCNS_0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1399" y="6592889"/>
            <a:ext cx="1045633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76"/>
          <p:cNvSpPr txBox="1">
            <a:spLocks noChangeArrowheads="1"/>
          </p:cNvSpPr>
          <p:nvPr userDrawn="1"/>
        </p:nvSpPr>
        <p:spPr bwMode="auto">
          <a:xfrm>
            <a:off x="4872049" y="6627862"/>
            <a:ext cx="16190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269C8CD6-C585-4EB2-984F-2901E7E13032}" type="slidenum">
              <a:rPr lang="en-US" altLang="ko-KR" sz="1000" b="0">
                <a:latin typeface="맑은 고딕" pitchFamily="50" charset="-127"/>
                <a:ea typeface="맑은 고딕" pitchFamily="50" charset="-127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-4997" y="6303533"/>
            <a:ext cx="9910997" cy="22181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sz="1200" dirty="0"/>
          </a:p>
        </p:txBody>
      </p:sp>
      <p:pic>
        <p:nvPicPr>
          <p:cNvPr id="10" name="Picture 8" descr="로고_1"/>
          <p:cNvPicPr>
            <a:picLocks noChangeAspect="1" noChangeArrowheads="1"/>
          </p:cNvPicPr>
          <p:nvPr userDrawn="1"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11031" y="6542095"/>
            <a:ext cx="66384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1074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>
            <a:grpSpLocks/>
          </p:cNvGrpSpPr>
          <p:nvPr userDrawn="1"/>
        </p:nvGrpSpPr>
        <p:grpSpPr bwMode="auto">
          <a:xfrm>
            <a:off x="0" y="620688"/>
            <a:ext cx="9906000" cy="74612"/>
            <a:chOff x="0" y="720"/>
            <a:chExt cx="5760" cy="47"/>
          </a:xfrm>
        </p:grpSpPr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 flipV="1">
              <a:off x="995" y="720"/>
              <a:ext cx="4765" cy="47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 flipV="1">
              <a:off x="0" y="721"/>
              <a:ext cx="995" cy="46"/>
            </a:xfrm>
            <a:prstGeom prst="rect">
              <a:avLst/>
            </a:prstGeom>
            <a:solidFill>
              <a:srgbClr val="D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제목 1"/>
          <p:cNvSpPr>
            <a:spLocks noGrp="1"/>
          </p:cNvSpPr>
          <p:nvPr>
            <p:ph type="ctrTitle" hasCustomPrompt="1"/>
          </p:nvPr>
        </p:nvSpPr>
        <p:spPr>
          <a:xfrm>
            <a:off x="272480" y="0"/>
            <a:ext cx="7722858" cy="62068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800"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 </a:t>
            </a:r>
            <a:endParaRPr lang="ko-KR" altLang="en-US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350489" y="908720"/>
            <a:ext cx="9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Picture 106" descr="LGCNS_0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1399" y="6592889"/>
            <a:ext cx="1045633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76"/>
          <p:cNvSpPr txBox="1">
            <a:spLocks noChangeArrowheads="1"/>
          </p:cNvSpPr>
          <p:nvPr userDrawn="1"/>
        </p:nvSpPr>
        <p:spPr bwMode="auto">
          <a:xfrm>
            <a:off x="4872049" y="6627862"/>
            <a:ext cx="16190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269C8CD6-C585-4EB2-984F-2901E7E13032}" type="slidenum">
              <a:rPr lang="en-US" altLang="ko-KR" sz="1000" b="0">
                <a:latin typeface="맑은 고딕" pitchFamily="50" charset="-127"/>
                <a:ea typeface="맑은 고딕" pitchFamily="50" charset="-127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-4997" y="6303533"/>
            <a:ext cx="9910997" cy="22181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sz="1200" dirty="0"/>
          </a:p>
        </p:txBody>
      </p:sp>
      <p:pic>
        <p:nvPicPr>
          <p:cNvPr id="10" name="Picture 8" descr="로고_1"/>
          <p:cNvPicPr>
            <a:picLocks noChangeAspect="1" noChangeArrowheads="1"/>
          </p:cNvPicPr>
          <p:nvPr userDrawn="1"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11031" y="6542095"/>
            <a:ext cx="66384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7615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313" y="1844675"/>
            <a:ext cx="9217025" cy="4525963"/>
          </a:xfrm>
          <a:prstGeom prst="rect">
            <a:avLst/>
          </a:prstGeom>
        </p:spPr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243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13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 descr="main-04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28"/>
          <a:stretch>
            <a:fillRect/>
          </a:stretch>
        </p:blipFill>
        <p:spPr bwMode="auto">
          <a:xfrm>
            <a:off x="0" y="0"/>
            <a:ext cx="26495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main-0418-c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" t="7083" r="75313" b="85695"/>
          <a:stretch>
            <a:fillRect/>
          </a:stretch>
        </p:blipFill>
        <p:spPr bwMode="auto">
          <a:xfrm>
            <a:off x="387350" y="506413"/>
            <a:ext cx="197008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main-0418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t="32916" r="78854" b="29861"/>
          <a:stretch>
            <a:fillRect/>
          </a:stretch>
        </p:blipFill>
        <p:spPr bwMode="auto">
          <a:xfrm>
            <a:off x="609600" y="2100263"/>
            <a:ext cx="15271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20975" y="1628775"/>
            <a:ext cx="6911975" cy="10795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125788" y="2997200"/>
            <a:ext cx="5692775" cy="30956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27884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fld id="{31565EA9-A29B-4998-B636-358C36BC434B}" type="slidenum">
              <a:rPr lang="ko-KR" altLang="en-US"/>
              <a:pPr>
                <a:defRPr/>
              </a:pPr>
              <a:t>‹#›</a:t>
            </a:fld>
            <a:r>
              <a:rPr lang="en-US" altLang="ko-KR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1297616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fld id="{88F4B78A-EC78-4503-B23F-E1D8A45519EB}" type="slidenum">
              <a:rPr lang="ko-KR" altLang="en-US"/>
              <a:pPr>
                <a:defRPr/>
              </a:pPr>
              <a:t>‹#›</a:t>
            </a:fld>
            <a:r>
              <a:rPr lang="en-US" altLang="ko-KR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1281025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fld id="{1BB12329-530F-48FB-8299-19AB3BF7033A}" type="slidenum">
              <a:rPr lang="ko-KR" altLang="en-US"/>
              <a:pPr>
                <a:defRPr/>
              </a:pPr>
              <a:t>‹#›</a:t>
            </a:fld>
            <a:r>
              <a:rPr lang="en-US" altLang="ko-KR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333978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고서 템플릿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20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342000" y="836613"/>
            <a:ext cx="9216000" cy="720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</p:txBody>
      </p:sp>
      <p:sp>
        <p:nvSpPr>
          <p:cNvPr id="23" name="텍스트 개체 틀 1"/>
          <p:cNvSpPr>
            <a:spLocks noGrp="1"/>
          </p:cNvSpPr>
          <p:nvPr>
            <p:ph idx="1"/>
          </p:nvPr>
        </p:nvSpPr>
        <p:spPr>
          <a:xfrm>
            <a:off x="342000" y="1844824"/>
            <a:ext cx="4538992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텍스트 개체 틀 1"/>
          <p:cNvSpPr>
            <a:spLocks noGrp="1"/>
          </p:cNvSpPr>
          <p:nvPr>
            <p:ph idx="14"/>
          </p:nvPr>
        </p:nvSpPr>
        <p:spPr>
          <a:xfrm>
            <a:off x="5025008" y="1844824"/>
            <a:ext cx="4532992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678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fld id="{9217DFE4-578F-4305-9EBA-02615337F288}" type="slidenum">
              <a:rPr lang="ko-KR" altLang="en-US"/>
              <a:pPr>
                <a:defRPr/>
              </a:pPr>
              <a:t>‹#›</a:t>
            </a:fld>
            <a:r>
              <a:rPr lang="en-US" altLang="ko-KR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2642091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fld id="{5AABFEF7-58FA-4F77-8DDE-1212169B6334}" type="slidenum">
              <a:rPr lang="ko-KR" altLang="en-US"/>
              <a:pPr>
                <a:defRPr/>
              </a:pPr>
              <a:t>‹#›</a:t>
            </a:fld>
            <a:r>
              <a:rPr lang="en-US" altLang="ko-KR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3499727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fld id="{DA91EAF2-140B-4F99-961C-130F0B7DE7BD}" type="slidenum">
              <a:rPr lang="ko-KR" altLang="en-US"/>
              <a:pPr>
                <a:defRPr/>
              </a:pPr>
              <a:t>‹#›</a:t>
            </a:fld>
            <a:r>
              <a:rPr lang="en-US" altLang="ko-KR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5539598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fld id="{C4395373-5426-44D4-A2C5-73B9B4EA7C99}" type="slidenum">
              <a:rPr lang="ko-KR" altLang="en-US"/>
              <a:pPr>
                <a:defRPr/>
              </a:pPr>
              <a:t>‹#›</a:t>
            </a:fld>
            <a:r>
              <a:rPr lang="en-US" altLang="ko-KR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2372137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fld id="{6E1724F9-49A9-44DA-A546-3FA9CFA5731A}" type="slidenum">
              <a:rPr lang="ko-KR" altLang="en-US"/>
              <a:pPr>
                <a:defRPr/>
              </a:pPr>
              <a:t>‹#›</a:t>
            </a:fld>
            <a:r>
              <a:rPr lang="en-US" altLang="ko-KR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915979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fld id="{A8342CA1-C4BA-4B86-9AE2-D6326B0E3DB9}" type="slidenum">
              <a:rPr lang="ko-KR" altLang="en-US"/>
              <a:pPr>
                <a:defRPr/>
              </a:pPr>
              <a:t>‹#›</a:t>
            </a:fld>
            <a:r>
              <a:rPr lang="en-US" altLang="ko-KR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28383682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25" y="0"/>
            <a:ext cx="2352675" cy="61261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905625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fld id="{DD8B2CC4-856B-441D-979A-55A874B72291}" type="slidenum">
              <a:rPr lang="ko-KR" altLang="en-US"/>
              <a:pPr>
                <a:defRPr/>
              </a:pPr>
              <a:t>‹#›</a:t>
            </a:fld>
            <a:r>
              <a:rPr lang="en-US" altLang="ko-KR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294352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고서 템플릿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4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342000" y="836613"/>
            <a:ext cx="4536000" cy="720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</p:txBody>
      </p:sp>
      <p:sp>
        <p:nvSpPr>
          <p:cNvPr id="18" name="텍스트 개체 틀 1"/>
          <p:cNvSpPr>
            <a:spLocks noGrp="1"/>
          </p:cNvSpPr>
          <p:nvPr>
            <p:ph idx="1"/>
          </p:nvPr>
        </p:nvSpPr>
        <p:spPr>
          <a:xfrm>
            <a:off x="342000" y="1844824"/>
            <a:ext cx="45360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0" name="텍스트 개체 틀 1"/>
          <p:cNvSpPr>
            <a:spLocks noGrp="1"/>
          </p:cNvSpPr>
          <p:nvPr>
            <p:ph idx="14"/>
          </p:nvPr>
        </p:nvSpPr>
        <p:spPr>
          <a:xfrm>
            <a:off x="5025008" y="1844824"/>
            <a:ext cx="45360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1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5025008" y="836712"/>
            <a:ext cx="4536504" cy="720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4120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고서 템플릿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1" lang="ko-KR" altLang="en-US" sz="2000" b="1" kern="1200" spc="-80" dirty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376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4376936" y="0"/>
            <a:ext cx="5529064" cy="692150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buFont typeface="Arial" pitchFamily="34" charset="0"/>
              <a:buNone/>
              <a:defRPr sz="2000" b="1"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4079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980728"/>
            <a:ext cx="8915400" cy="1545038"/>
          </a:xfrm>
          <a:prstGeom prst="rect">
            <a:avLst/>
          </a:prstGeom>
        </p:spPr>
        <p:txBody>
          <a:bodyPr>
            <a:spAutoFit/>
          </a:bodyPr>
          <a:lstStyle>
            <a:lvl1pPr>
              <a:buFontTx/>
              <a:buBlip>
                <a:blip r:embed="rId2"/>
              </a:buBlip>
              <a:defRPr sz="2000">
                <a:ea typeface="나눔고딕" panose="020D0604000000000000" pitchFamily="50" charset="-127"/>
              </a:defRPr>
            </a:lvl1pPr>
            <a:lvl2pPr>
              <a:defRPr sz="1800">
                <a:ea typeface="나눔고딕" panose="020D0604000000000000" pitchFamily="50" charset="-127"/>
              </a:defRPr>
            </a:lvl2pPr>
            <a:lvl3pPr>
              <a:defRPr sz="1600">
                <a:ea typeface="나눔고딕" panose="020D0604000000000000" pitchFamily="50" charset="-127"/>
              </a:defRPr>
            </a:lvl3pPr>
            <a:lvl4pPr>
              <a:defRPr sz="1400">
                <a:ea typeface="나눔고딕" panose="020D0604000000000000" pitchFamily="50" charset="-127"/>
              </a:defRPr>
            </a:lvl4pPr>
            <a:lvl5pPr>
              <a:defRPr sz="1400"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6825208" y="0"/>
            <a:ext cx="3080792" cy="692150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buFont typeface="Arial" pitchFamily="34" charset="0"/>
              <a:buNone/>
              <a:defRPr sz="2000" b="1"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4584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65150"/>
            <a:ext cx="99060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33350"/>
            <a:ext cx="4538662" cy="4254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4674" y="657225"/>
            <a:ext cx="921684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noProof="0" smtClean="0"/>
              <a:t>마스터 텍스트 스타일 </a:t>
            </a:r>
            <a:r>
              <a:rPr lang="en-US" altLang="ko-KR" noProof="0" dirty="0" smtClean="0"/>
              <a:t>(</a:t>
            </a:r>
            <a:r>
              <a:rPr lang="ko-KR" altLang="en-US" noProof="0" smtClean="0"/>
              <a:t>돋움</a:t>
            </a:r>
            <a:r>
              <a:rPr lang="en-US" altLang="ko-KR" noProof="0" dirty="0" smtClean="0"/>
              <a:t>, Arial, 16, </a:t>
            </a:r>
            <a:r>
              <a:rPr lang="ko-KR" altLang="en-US" noProof="0" smtClean="0"/>
              <a:t>굵게</a:t>
            </a:r>
            <a:r>
              <a:rPr lang="en-US" altLang="ko-KR" noProof="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65150"/>
            <a:ext cx="99060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33350"/>
            <a:ext cx="4538662" cy="4254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4674" y="657225"/>
            <a:ext cx="921684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noProof="0" smtClean="0"/>
              <a:t>마스터 텍스트 스타일 </a:t>
            </a:r>
            <a:r>
              <a:rPr lang="en-US" altLang="ko-KR" noProof="0" dirty="0" smtClean="0"/>
              <a:t>(</a:t>
            </a:r>
            <a:r>
              <a:rPr lang="ko-KR" altLang="en-US" noProof="0" smtClean="0"/>
              <a:t>돋움</a:t>
            </a:r>
            <a:r>
              <a:rPr lang="en-US" altLang="ko-KR" noProof="0" dirty="0" smtClean="0"/>
              <a:t>, Arial, 16, </a:t>
            </a:r>
            <a:r>
              <a:rPr lang="ko-KR" altLang="en-US" noProof="0" smtClean="0"/>
              <a:t>굵게</a:t>
            </a:r>
            <a:r>
              <a:rPr lang="en-US" altLang="ko-KR" noProof="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" y="0"/>
            <a:ext cx="9899998" cy="6857999"/>
          </a:xfrm>
          <a:prstGeom prst="rect">
            <a:avLst/>
          </a:prstGeom>
        </p:spPr>
      </p:pic>
      <p:sp>
        <p:nvSpPr>
          <p:cNvPr id="5123" name="제목 개체 틀 10"/>
          <p:cNvSpPr>
            <a:spLocks noGrp="1"/>
          </p:cNvSpPr>
          <p:nvPr userDrawn="1">
            <p:ph type="title"/>
          </p:nvPr>
        </p:nvSpPr>
        <p:spPr bwMode="auto">
          <a:xfrm>
            <a:off x="57150" y="44450"/>
            <a:ext cx="7348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pic>
        <p:nvPicPr>
          <p:cNvPr id="5127" name="Picture 13" descr="로고 영문"/>
          <p:cNvPicPr>
            <a:picLocks noChangeAspect="1" noChangeArrowheads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6" t="72565" r="10390" b="11797"/>
          <a:stretch>
            <a:fillRect/>
          </a:stretch>
        </p:blipFill>
        <p:spPr bwMode="auto">
          <a:xfrm>
            <a:off x="8766175" y="6602413"/>
            <a:ext cx="1098550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4" t="37949" r="40349" b="50000"/>
          <a:stretch/>
        </p:blipFill>
        <p:spPr>
          <a:xfrm>
            <a:off x="57150" y="6579361"/>
            <a:ext cx="923109" cy="2500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96358" y="6529442"/>
            <a:ext cx="1076722" cy="283934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나눔고딕" panose="020D0604000000000000" pitchFamily="50" charset="-127"/>
              </a:defRPr>
            </a:lvl1pPr>
          </a:lstStyle>
          <a:p>
            <a:fld id="{A46BF945-573F-4B11-9AA1-BC43BABCC7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18" r:id="rId1"/>
    <p:sldLayoutId id="2147484911" r:id="rId2"/>
    <p:sldLayoutId id="2147484912" r:id="rId3"/>
    <p:sldLayoutId id="2147484913" r:id="rId4"/>
    <p:sldLayoutId id="2147484914" r:id="rId5"/>
    <p:sldLayoutId id="2147484932" r:id="rId6"/>
    <p:sldLayoutId id="2147484933" r:id="rId7"/>
    <p:sldLayoutId id="2147484934" r:id="rId8"/>
    <p:sldLayoutId id="2147484936" r:id="rId9"/>
    <p:sldLayoutId id="2147484937" r:id="rId10"/>
    <p:sldLayoutId id="2147484938" r:id="rId11"/>
    <p:sldLayoutId id="2147484939" r:id="rId12"/>
    <p:sldLayoutId id="2147484940" r:id="rId13"/>
    <p:sldLayoutId id="2147484941" r:id="rId14"/>
    <p:sldLayoutId id="2147484942" r:id="rId15"/>
    <p:sldLayoutId id="2147484943" r:id="rId16"/>
    <p:sldLayoutId id="2147484944" r:id="rId17"/>
    <p:sldLayoutId id="2147484945" r:id="rId18"/>
    <p:sldLayoutId id="2147484946" r:id="rId19"/>
    <p:sldLayoutId id="2147484947" r:id="rId20"/>
    <p:sldLayoutId id="2147484948" r:id="rId21"/>
    <p:sldLayoutId id="2147484949" r:id="rId22"/>
    <p:sldLayoutId id="2147484950" r:id="rId23"/>
    <p:sldLayoutId id="2147484951" r:id="rId24"/>
    <p:sldLayoutId id="2147484952" r:id="rId2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lang="ko-KR" altLang="en-US" sz="2000" b="1" kern="1200" baseline="0">
          <a:solidFill>
            <a:schemeClr val="tx1"/>
          </a:solidFill>
          <a:latin typeface="Arial" panose="020B0604020202020204" pitchFamily="34" charset="0"/>
          <a:ea typeface="나눔고딕" panose="020D0604000000000000" pitchFamily="50" charset="-127"/>
          <a:cs typeface="Arial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돋움" pitchFamily="50" charset="-127"/>
          <a:cs typeface="Arial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돋움" pitchFamily="50" charset="-127"/>
          <a:cs typeface="Arial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돋움" pitchFamily="50" charset="-127"/>
          <a:cs typeface="Arial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돋움" pitchFamily="50" charset="-127"/>
          <a:cs typeface="Arial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돋움" pitchFamily="50" charset="-127"/>
          <a:cs typeface="Arial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돋움" pitchFamily="50" charset="-127"/>
          <a:cs typeface="Arial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돋움" pitchFamily="50" charset="-127"/>
          <a:cs typeface="Arial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돋움" pitchFamily="50" charset="-127"/>
          <a:cs typeface="Arial" charset="0"/>
        </a:defRPr>
      </a:lvl9pPr>
    </p:titleStyle>
    <p:bodyStyle>
      <a:lvl1pPr marL="174625" indent="-174625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ko-KR" altLang="en-US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192088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AutoNum type="arabicPeriod"/>
        <a:tabLst>
          <a:tab pos="93663" algn="l"/>
        </a:tabLst>
        <a:defRPr lang="ko-KR" alt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3538" indent="-188913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tabLst>
          <a:tab pos="174625" algn="l"/>
        </a:tabLst>
        <a:defRPr lang="ko-KR" alt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444500" indent="-174625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tabLst>
          <a:tab pos="268288" algn="l"/>
        </a:tabLst>
        <a:defRPr lang="ko-KR" altLang="en-US" sz="12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74625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tabLst>
          <a:tab pos="363538" algn="l"/>
        </a:tabLst>
        <a:defRPr lang="ko-KR" altLang="en-US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81750"/>
            <a:ext cx="99060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 i="0">
                <a:solidFill>
                  <a:srgbClr val="A20A35"/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pPr>
              <a:defRPr/>
            </a:pPr>
            <a:fld id="{CDBB8298-92DD-4666-B81D-1704626DAD47}" type="slidenum">
              <a:rPr lang="ko-KR" altLang="en-US" smtClean="0">
                <a:ea typeface="나눔고딕" panose="020D0604000000000000" pitchFamily="50" charset="-127"/>
              </a:rPr>
              <a:pPr>
                <a:defRPr/>
              </a:pPr>
              <a:t>‹#›</a:t>
            </a:fld>
            <a:r>
              <a:rPr lang="en-US" altLang="ko-KR" dirty="0" smtClean="0">
                <a:ea typeface="나눔고딕" panose="020D0604000000000000" pitchFamily="50" charset="-127"/>
              </a:rPr>
              <a:t>/6</a:t>
            </a:r>
            <a:endParaRPr lang="en-US" altLang="ko-KR" dirty="0">
              <a:ea typeface="나눔고딕" panose="020D0604000000000000" pitchFamily="50" charset="-127"/>
            </a:endParaRPr>
          </a:p>
        </p:txBody>
      </p:sp>
      <p:pic>
        <p:nvPicPr>
          <p:cNvPr id="6147" name="Picture 40" descr="080407_사내용_본문_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0"/>
          <a:stretch>
            <a:fillRect/>
          </a:stretch>
        </p:blipFill>
        <p:spPr bwMode="auto">
          <a:xfrm>
            <a:off x="0" y="-9525"/>
            <a:ext cx="99060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1" descr="080407_사내용_본문_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2" b="89999"/>
          <a:stretch>
            <a:fillRect/>
          </a:stretch>
        </p:blipFill>
        <p:spPr bwMode="auto">
          <a:xfrm>
            <a:off x="0" y="631825"/>
            <a:ext cx="9906000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43" descr="극한도전PSD copy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23473" r="11980" b="18056"/>
          <a:stretch>
            <a:fillRect/>
          </a:stretch>
        </p:blipFill>
        <p:spPr bwMode="auto">
          <a:xfrm>
            <a:off x="8807450" y="87313"/>
            <a:ext cx="89852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2" descr="080418_사내용_본문_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55" t="94260" r="1268" b="1042"/>
          <a:stretch>
            <a:fillRect/>
          </a:stretch>
        </p:blipFill>
        <p:spPr bwMode="auto">
          <a:xfrm>
            <a:off x="8420100" y="6502400"/>
            <a:ext cx="1344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6608763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19" r:id="rId1"/>
    <p:sldLayoutId id="2147484920" r:id="rId2"/>
    <p:sldLayoutId id="2147484921" r:id="rId3"/>
    <p:sldLayoutId id="2147484922" r:id="rId4"/>
    <p:sldLayoutId id="2147484923" r:id="rId5"/>
    <p:sldLayoutId id="2147484924" r:id="rId6"/>
    <p:sldLayoutId id="2147484925" r:id="rId7"/>
    <p:sldLayoutId id="2147484926" r:id="rId8"/>
    <p:sldLayoutId id="2147484927" r:id="rId9"/>
    <p:sldLayoutId id="2147484928" r:id="rId10"/>
    <p:sldLayoutId id="2147484929" r:id="rId11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  <a:cs typeface="+mn-cs"/>
        </a:defRPr>
      </a:lvl1pPr>
      <a:lvl2pPr marL="828675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1236663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64465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slide" Target="slide40.xml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4" Type="http://schemas.openxmlformats.org/officeDocument/2006/relationships/slide" Target="slide4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" Target="slide50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5" Type="http://schemas.openxmlformats.org/officeDocument/2006/relationships/slide" Target="slide57.xml"/><Relationship Id="rId4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slide" Target="slide38.xml"/><Relationship Id="rId4" Type="http://schemas.openxmlformats.org/officeDocument/2006/relationships/image" Target="../media/image14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16.xml"/><Relationship Id="rId4" Type="http://schemas.openxmlformats.org/officeDocument/2006/relationships/image" Target="../media/image14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2.jpg"/><Relationship Id="rId4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slide" Target="slide3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loudera.com/content/cloudera/en/products-and-services/cdh/impala.html" TargetMode="External"/><Relationship Id="rId5" Type="http://schemas.openxmlformats.org/officeDocument/2006/relationships/image" Target="../media/image155.png"/><Relationship Id="rId4" Type="http://schemas.openxmlformats.org/officeDocument/2006/relationships/hyperlink" Target="http://pages.cs.wisc.edu/~floratou/SQLOnHadoop.pdf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4" Type="http://schemas.openxmlformats.org/officeDocument/2006/relationships/slide" Target="slide6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slide" Target="slide127.xml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1.bin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3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" Target="slide126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" Target="slide12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" Target="slide65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slide" Target="slide65.xml"/><Relationship Id="rId4" Type="http://schemas.openxmlformats.org/officeDocument/2006/relationships/image" Target="../media/image16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2" Type="http://schemas.openxmlformats.org/officeDocument/2006/relationships/slide" Target="slide93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youtube.com/watch?v=Uj5DolxL1Ak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17.jpeg"/><Relationship Id="rId7" Type="http://schemas.openxmlformats.org/officeDocument/2006/relationships/slide" Target="slide5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36.xml"/><Relationship Id="rId5" Type="http://schemas.openxmlformats.org/officeDocument/2006/relationships/slide" Target="slide14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9.xml"/><Relationship Id="rId5" Type="http://schemas.openxmlformats.org/officeDocument/2006/relationships/slide" Target="slide8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9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5.jpeg"/><Relationship Id="rId21" Type="http://schemas.openxmlformats.org/officeDocument/2006/relationships/image" Target="../media/image61.jpeg"/><Relationship Id="rId7" Type="http://schemas.openxmlformats.org/officeDocument/2006/relationships/image" Target="../media/image32.jpe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4.jpeg"/><Relationship Id="rId16" Type="http://schemas.openxmlformats.org/officeDocument/2006/relationships/image" Target="../media/image56.png"/><Relationship Id="rId20" Type="http://schemas.openxmlformats.org/officeDocument/2006/relationships/image" Target="../media/image6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23" Type="http://schemas.openxmlformats.org/officeDocument/2006/relationships/image" Target="../media/image63.jpe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1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wmf"/><Relationship Id="rId5" Type="http://schemas.openxmlformats.org/officeDocument/2006/relationships/image" Target="../media/image70.jpg"/><Relationship Id="rId4" Type="http://schemas.openxmlformats.org/officeDocument/2006/relationships/image" Target="../media/image69.png"/><Relationship Id="rId9" Type="http://schemas.openxmlformats.org/officeDocument/2006/relationships/slide" Target="slide9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10" Type="http://schemas.openxmlformats.org/officeDocument/2006/relationships/image" Target="../media/image84.jpeg"/><Relationship Id="rId4" Type="http://schemas.openxmlformats.org/officeDocument/2006/relationships/image" Target="../media/image78.png"/><Relationship Id="rId9" Type="http://schemas.openxmlformats.org/officeDocument/2006/relationships/image" Target="../media/image8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slide" Target="slide2.xml"/><Relationship Id="rId3" Type="http://schemas.openxmlformats.org/officeDocument/2006/relationships/oleObject" Target="../embeddings/Microsoft_Excel_97-2003_____1.xls"/><Relationship Id="rId7" Type="http://schemas.openxmlformats.org/officeDocument/2006/relationships/oleObject" Target="../embeddings/Microsoft_Excel_97-2003_____3.xls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6.png"/><Relationship Id="rId11" Type="http://schemas.openxmlformats.org/officeDocument/2006/relationships/slide" Target="slide112.xml"/><Relationship Id="rId5" Type="http://schemas.openxmlformats.org/officeDocument/2006/relationships/oleObject" Target="../embeddings/Microsoft_Excel_97-2003_____2.xls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oleObject" Target="../embeddings/Microsoft_Excel_97-2003_____4.xls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20.xml"/><Relationship Id="rId7" Type="http://schemas.openxmlformats.org/officeDocument/2006/relationships/slide" Target="slide11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22.xml"/><Relationship Id="rId5" Type="http://schemas.openxmlformats.org/officeDocument/2006/relationships/slide" Target="slide123.xml"/><Relationship Id="rId4" Type="http://schemas.openxmlformats.org/officeDocument/2006/relationships/slide" Target="slide1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97.xml"/><Relationship Id="rId7" Type="http://schemas.openxmlformats.org/officeDocument/2006/relationships/slide" Target="slide10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03.xml"/><Relationship Id="rId5" Type="http://schemas.openxmlformats.org/officeDocument/2006/relationships/slide" Target="slide101.xml"/><Relationship Id="rId4" Type="http://schemas.openxmlformats.org/officeDocument/2006/relationships/slide" Target="slide9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" Target="slide1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treever.atlassian.net/wiki/display/HADOOP/Hive+Performance+Tip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gif"/><Relationship Id="rId5" Type="http://schemas.openxmlformats.org/officeDocument/2006/relationships/image" Target="../media/image95.jpe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slide" Target="slide9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gif"/><Relationship Id="rId5" Type="http://schemas.openxmlformats.org/officeDocument/2006/relationships/image" Target="../media/image95.jpe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slide" Target="slide2.xml"/><Relationship Id="rId3" Type="http://schemas.openxmlformats.org/officeDocument/2006/relationships/image" Target="../media/image102.png"/><Relationship Id="rId7" Type="http://schemas.openxmlformats.org/officeDocument/2006/relationships/image" Target="../media/image106.jp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93.png"/><Relationship Id="rId5" Type="http://schemas.openxmlformats.org/officeDocument/2006/relationships/image" Target="../media/image104.png"/><Relationship Id="rId10" Type="http://schemas.openxmlformats.org/officeDocument/2006/relationships/image" Target="../media/image95.jpeg"/><Relationship Id="rId4" Type="http://schemas.openxmlformats.org/officeDocument/2006/relationships/image" Target="../media/image103.jpg"/><Relationship Id="rId9" Type="http://schemas.openxmlformats.org/officeDocument/2006/relationships/image" Target="../media/image108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7" Type="http://schemas.openxmlformats.org/officeDocument/2006/relationships/slide" Target="slide77.xml"/><Relationship Id="rId2" Type="http://schemas.openxmlformats.org/officeDocument/2006/relationships/slide" Target="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79.xml"/><Relationship Id="rId5" Type="http://schemas.openxmlformats.org/officeDocument/2006/relationships/slide" Target="slide75.xml"/><Relationship Id="rId4" Type="http://schemas.openxmlformats.org/officeDocument/2006/relationships/slide" Target="slide7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" Target="slide51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slide" Target="slide9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" Target="slide92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Relationship Id="rId6" Type="http://schemas.openxmlformats.org/officeDocument/2006/relationships/slide" Target="slide40.xml"/><Relationship Id="rId5" Type="http://schemas.openxmlformats.org/officeDocument/2006/relationships/image" Target="../media/image120.png"/><Relationship Id="rId4" Type="http://schemas.openxmlformats.org/officeDocument/2006/relationships/image" Target="../media/image32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" y="0"/>
            <a:ext cx="9900000" cy="685800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715109" y="2044108"/>
            <a:ext cx="5981583" cy="4286420"/>
            <a:chOff x="474786" y="1692422"/>
            <a:chExt cx="5981583" cy="4286420"/>
          </a:xfrm>
        </p:grpSpPr>
        <p:sp>
          <p:nvSpPr>
            <p:cNvPr id="206" name="TextBox 205"/>
            <p:cNvSpPr txBox="1"/>
            <p:nvPr/>
          </p:nvSpPr>
          <p:spPr>
            <a:xfrm>
              <a:off x="474786" y="1692422"/>
              <a:ext cx="5390019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5200" b="1" spc="-80" dirty="0" smtClean="0">
                  <a:gradFill>
                    <a:gsLst>
                      <a:gs pos="0">
                        <a:srgbClr val="C5003D"/>
                      </a:gs>
                      <a:gs pos="100000">
                        <a:srgbClr val="C5003D"/>
                      </a:gs>
                    </a:gsLst>
                    <a:lin ang="5400000" scaled="1"/>
                  </a:gradFill>
                  <a:effectLst>
                    <a:glow rad="114300">
                      <a:schemeClr val="bg1">
                        <a:alpha val="20000"/>
                      </a:schemeClr>
                    </a:glow>
                  </a:effectLst>
                  <a:latin typeface="Arial" pitchFamily="34" charset="0"/>
                  <a:ea typeface="나눔고딕 ExtraBold" pitchFamily="50" charset="-127"/>
                  <a:cs typeface="Arial" pitchFamily="34" charset="0"/>
                </a:rPr>
                <a:t>Hadoop Day</a:t>
              </a:r>
            </a:p>
            <a:p>
              <a:r>
                <a:rPr lang="en-US" altLang="ko-KR" sz="3000" b="1" spc="-80" dirty="0" smtClean="0">
                  <a:gradFill>
                    <a:gsLst>
                      <a:gs pos="0">
                        <a:srgbClr val="C5003D"/>
                      </a:gs>
                      <a:gs pos="100000">
                        <a:srgbClr val="C5003D"/>
                      </a:gs>
                    </a:gsLst>
                    <a:lin ang="5400000" scaled="1"/>
                  </a:gradFill>
                  <a:effectLst>
                    <a:glow rad="114300">
                      <a:schemeClr val="bg1">
                        <a:alpha val="20000"/>
                      </a:schemeClr>
                    </a:glow>
                  </a:effectLst>
                  <a:latin typeface="Arial" pitchFamily="34" charset="0"/>
                  <a:ea typeface="나눔고딕 ExtraBold" pitchFamily="50" charset="-127"/>
                  <a:cs typeface="Arial" pitchFamily="34" charset="0"/>
                </a:rPr>
                <a:t>For LG Display</a:t>
              </a:r>
              <a:endParaRPr kumimoji="1" lang="en-US" altLang="ko-KR" sz="3000" b="1" spc="-80" dirty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3941770" y="4690637"/>
              <a:ext cx="2514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b="1" spc="-80" dirty="0" smtClean="0"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114300">
                      <a:schemeClr val="bg1">
                        <a:alpha val="20000"/>
                      </a:schemeClr>
                    </a:glow>
                  </a:effectLst>
                  <a:latin typeface="Arial" pitchFamily="34" charset="0"/>
                  <a:ea typeface="나눔고딕 ExtraBold" pitchFamily="50" charset="-127"/>
                  <a:cs typeface="Arial" pitchFamily="34" charset="0"/>
                </a:rPr>
                <a:t>2015. 04. 02</a:t>
              </a:r>
              <a:endParaRPr kumimoji="1" lang="en-US" altLang="ko-KR" sz="2000" b="1" spc="-8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4" t="37949" r="40349" b="50000"/>
            <a:stretch/>
          </p:blipFill>
          <p:spPr>
            <a:xfrm>
              <a:off x="3920589" y="5309562"/>
              <a:ext cx="2470640" cy="669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2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Core </a:t>
            </a:r>
            <a:r>
              <a:rPr lang="ko-KR" altLang="en-US" dirty="0" smtClean="0"/>
              <a:t>구성 요소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6393160" y="3708783"/>
            <a:ext cx="3312368" cy="1719943"/>
          </a:xfrm>
          <a:prstGeom prst="rect">
            <a:avLst/>
          </a:prstGeom>
        </p:spPr>
        <p:txBody>
          <a:bodyPr lIns="0" tIns="0" rIns="0" bIns="0" anchor="t" anchorCtr="0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85725" lvl="1" indent="-85725" latinLnBrk="0">
              <a:lnSpc>
                <a:spcPts val="1900"/>
              </a:lnSpc>
              <a:spcBef>
                <a:spcPts val="1200"/>
              </a:spcBef>
              <a:buFont typeface="Wingdings" pitchFamily="2" charset="2"/>
              <a:buChar char="ü"/>
              <a:tabLst>
                <a:tab pos="266700" algn="l"/>
              </a:tabLst>
            </a:pPr>
            <a:r>
              <a:rPr lang="ko-KR" altLang="en-US" sz="1600" spc="-70" dirty="0" smtClean="0">
                <a:latin typeface="Arial" pitchFamily="34" charset="0"/>
                <a:ea typeface="나눔고딕" panose="020D0604000000000000" pitchFamily="50" charset="-127"/>
              </a:rPr>
              <a:t> 분산</a:t>
            </a: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spc="-70" dirty="0" smtClean="0">
                <a:latin typeface="Arial" pitchFamily="34" charset="0"/>
                <a:ea typeface="나눔고딕" panose="020D0604000000000000" pitchFamily="50" charset="-127"/>
              </a:rPr>
              <a:t>병렬 처리 프레임워크</a:t>
            </a:r>
            <a:endParaRPr lang="en-US" altLang="ko-KR" sz="1600" spc="-7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85725" lvl="1" indent="-85725" latinLnBrk="0">
              <a:lnSpc>
                <a:spcPts val="1900"/>
              </a:lnSpc>
              <a:spcBef>
                <a:spcPts val="1200"/>
              </a:spcBef>
              <a:buFont typeface="Wingdings" pitchFamily="2" charset="2"/>
              <a:buChar char="ü"/>
              <a:tabLst>
                <a:tab pos="266700" algn="l"/>
              </a:tabLst>
            </a:pP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spc="-70" dirty="0" smtClean="0">
                <a:latin typeface="Arial" pitchFamily="34" charset="0"/>
                <a:ea typeface="나눔고딕" panose="020D0604000000000000" pitchFamily="50" charset="-127"/>
              </a:rPr>
              <a:t>구성요소</a:t>
            </a:r>
          </a:p>
          <a:p>
            <a:pPr marL="542925" lvl="2" indent="-85725" latinLnBrk="0">
              <a:lnSpc>
                <a:spcPts val="1900"/>
              </a:lnSpc>
              <a:spcBef>
                <a:spcPts val="1200"/>
              </a:spcBef>
              <a:buFont typeface="Arial" pitchFamily="34" charset="0"/>
              <a:buChar char="•"/>
              <a:tabLst>
                <a:tab pos="266700" algn="l"/>
              </a:tabLst>
            </a:pP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600" spc="-70" dirty="0" err="1" smtClean="0">
                <a:latin typeface="Arial" pitchFamily="34" charset="0"/>
                <a:ea typeface="나눔고딕" panose="020D0604000000000000" pitchFamily="50" charset="-127"/>
              </a:rPr>
              <a:t>JobTracker</a:t>
            </a: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(Master server)</a:t>
            </a:r>
          </a:p>
          <a:p>
            <a:pPr marL="542925" lvl="2" indent="-85725" latinLnBrk="0">
              <a:lnSpc>
                <a:spcPts val="1900"/>
              </a:lnSpc>
              <a:spcBef>
                <a:spcPts val="1200"/>
              </a:spcBef>
              <a:buFont typeface="Arial" pitchFamily="34" charset="0"/>
              <a:buChar char="•"/>
              <a:tabLst>
                <a:tab pos="266700" algn="l"/>
              </a:tabLst>
            </a:pP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600" spc="-70" dirty="0" err="1" smtClean="0">
                <a:latin typeface="Arial" pitchFamily="34" charset="0"/>
                <a:ea typeface="나눔고딕" panose="020D0604000000000000" pitchFamily="50" charset="-127"/>
              </a:rPr>
              <a:t>TaskTracker</a:t>
            </a: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(Worker server)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632520" y="3645024"/>
            <a:ext cx="4320480" cy="2151991"/>
          </a:xfrm>
          <a:prstGeom prst="rect">
            <a:avLst/>
          </a:prstGeom>
        </p:spPr>
        <p:txBody>
          <a:bodyPr lIns="0" tIns="0" rIns="0" bIns="0" anchor="t" anchorCtr="0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85725" lvl="1" indent="-85725" latinLnBrk="0">
              <a:lnSpc>
                <a:spcPts val="1900"/>
              </a:lnSpc>
              <a:spcBef>
                <a:spcPts val="1200"/>
              </a:spcBef>
              <a:buFont typeface="Wingdings" pitchFamily="2" charset="2"/>
              <a:buChar char="ü"/>
              <a:tabLst>
                <a:tab pos="266700" algn="l"/>
              </a:tabLst>
            </a:pP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Hadoop Distributed File System</a:t>
            </a:r>
          </a:p>
          <a:p>
            <a:pPr marL="85725" lvl="1" indent="-85725" latinLnBrk="0">
              <a:lnSpc>
                <a:spcPts val="1900"/>
              </a:lnSpc>
              <a:spcBef>
                <a:spcPts val="1200"/>
              </a:spcBef>
              <a:buFont typeface="Wingdings" pitchFamily="2" charset="2"/>
              <a:buChar char="ü"/>
              <a:tabLst>
                <a:tab pos="266700" algn="l"/>
              </a:tabLst>
            </a:pPr>
            <a:r>
              <a:rPr lang="ko-KR" altLang="en-US" sz="1600" spc="-70" dirty="0" smtClean="0">
                <a:latin typeface="Arial" pitchFamily="34" charset="0"/>
                <a:ea typeface="나눔고딕" panose="020D0604000000000000" pitchFamily="50" charset="-127"/>
              </a:rPr>
              <a:t> 분산 파일 시스템</a:t>
            </a:r>
            <a:endParaRPr lang="en-US" altLang="ko-KR" sz="1600" spc="-7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85725" lvl="1" indent="-85725" latinLnBrk="0">
              <a:lnSpc>
                <a:spcPts val="1900"/>
              </a:lnSpc>
              <a:spcBef>
                <a:spcPts val="1200"/>
              </a:spcBef>
              <a:buFont typeface="Wingdings" pitchFamily="2" charset="2"/>
              <a:buChar char="ü"/>
              <a:tabLst>
                <a:tab pos="266700" algn="l"/>
              </a:tabLst>
            </a:pP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spc="-70" dirty="0" smtClean="0">
                <a:latin typeface="Arial" pitchFamily="34" charset="0"/>
                <a:ea typeface="나눔고딕" panose="020D0604000000000000" pitchFamily="50" charset="-127"/>
              </a:rPr>
              <a:t>구성</a:t>
            </a: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spc="-70" dirty="0" smtClean="0">
                <a:latin typeface="Arial" pitchFamily="34" charset="0"/>
                <a:ea typeface="나눔고딕" panose="020D0604000000000000" pitchFamily="50" charset="-127"/>
              </a:rPr>
              <a:t>요소</a:t>
            </a:r>
          </a:p>
          <a:p>
            <a:pPr marL="542925" lvl="2" indent="-85725" latinLnBrk="0">
              <a:lnSpc>
                <a:spcPts val="1900"/>
              </a:lnSpc>
              <a:spcBef>
                <a:spcPts val="1200"/>
              </a:spcBef>
              <a:buFont typeface="Arial" pitchFamily="34" charset="0"/>
              <a:buChar char="•"/>
              <a:tabLst>
                <a:tab pos="266700" algn="l"/>
              </a:tabLst>
            </a:pP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600" spc="-70" dirty="0" err="1" smtClean="0">
                <a:latin typeface="Arial" pitchFamily="34" charset="0"/>
                <a:ea typeface="나눔고딕" panose="020D0604000000000000" pitchFamily="50" charset="-127"/>
              </a:rPr>
              <a:t>NameNode</a:t>
            </a: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 (Master server)</a:t>
            </a:r>
          </a:p>
          <a:p>
            <a:pPr marL="542925" lvl="2" indent="-85725" latinLnBrk="0">
              <a:lnSpc>
                <a:spcPts val="1900"/>
              </a:lnSpc>
              <a:spcBef>
                <a:spcPts val="1200"/>
              </a:spcBef>
              <a:buFont typeface="Arial" pitchFamily="34" charset="0"/>
              <a:buChar char="•"/>
              <a:tabLst>
                <a:tab pos="266700" algn="l"/>
              </a:tabLst>
            </a:pP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600" spc="-70" dirty="0" err="1" smtClean="0">
                <a:latin typeface="Arial" pitchFamily="34" charset="0"/>
                <a:ea typeface="나눔고딕" panose="020D0604000000000000" pitchFamily="50" charset="-127"/>
              </a:rPr>
              <a:t>SecondaryNameNode</a:t>
            </a: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 (Checkpoint server)</a:t>
            </a:r>
          </a:p>
          <a:p>
            <a:pPr marL="542925" lvl="2" indent="-85725" latinLnBrk="0">
              <a:lnSpc>
                <a:spcPts val="1900"/>
              </a:lnSpc>
              <a:spcBef>
                <a:spcPts val="1200"/>
              </a:spcBef>
              <a:buFont typeface="Arial" pitchFamily="34" charset="0"/>
              <a:buChar char="•"/>
              <a:tabLst>
                <a:tab pos="266700" algn="l"/>
              </a:tabLst>
            </a:pP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600" spc="-70" dirty="0" err="1" smtClean="0">
                <a:latin typeface="Arial" pitchFamily="34" charset="0"/>
                <a:ea typeface="나눔고딕" panose="020D0604000000000000" pitchFamily="50" charset="-127"/>
              </a:rPr>
              <a:t>DataNode</a:t>
            </a:r>
            <a:r>
              <a:rPr lang="en-US" altLang="ko-KR" sz="1600" spc="-70" dirty="0" smtClean="0">
                <a:latin typeface="Arial" pitchFamily="34" charset="0"/>
                <a:ea typeface="나눔고딕" panose="020D0604000000000000" pitchFamily="50" charset="-127"/>
              </a:rPr>
              <a:t>  (Worker server)</a:t>
            </a:r>
          </a:p>
        </p:txBody>
      </p: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2288704" y="1772816"/>
            <a:ext cx="5278661" cy="1800200"/>
          </a:xfrm>
          <a:prstGeom prst="ellipse">
            <a:avLst/>
          </a:prstGeom>
          <a:noFill/>
          <a:ln w="571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22" name="Group 13"/>
          <p:cNvGrpSpPr>
            <a:grpSpLocks/>
          </p:cNvGrpSpPr>
          <p:nvPr/>
        </p:nvGrpSpPr>
        <p:grpSpPr bwMode="auto">
          <a:xfrm>
            <a:off x="3224808" y="2170360"/>
            <a:ext cx="3371851" cy="1690688"/>
            <a:chOff x="2053" y="2002"/>
            <a:chExt cx="2124" cy="1065"/>
          </a:xfrm>
        </p:grpSpPr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2076" y="2025"/>
              <a:ext cx="2101" cy="1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7261" tIns="43630" rIns="87261" bIns="43630"/>
            <a:lstStyle/>
            <a:p>
              <a:pPr marL="346075" indent="-346075" algn="ctr" defTabSz="873125" eaLnBrk="0" hangingPunct="0"/>
              <a:r>
                <a:rPr lang="en-US" altLang="ko-KR" sz="3200" i="1" dirty="0">
                  <a:latin typeface="Arial" pitchFamily="34" charset="0"/>
                  <a:ea typeface="나눔고딕" panose="020D0604000000000000" pitchFamily="50" charset="-127"/>
                  <a:cs typeface="Arial Unicode MS"/>
                </a:rPr>
                <a:t>Hadoop</a:t>
              </a:r>
            </a:p>
            <a:p>
              <a:pPr marL="346075" indent="-346075" algn="ctr" defTabSz="873125" eaLnBrk="0" hangingPunct="0"/>
              <a:r>
                <a:rPr lang="en-US" altLang="ko-KR" sz="3200" i="1" dirty="0">
                  <a:latin typeface="Arial" pitchFamily="34" charset="0"/>
                  <a:ea typeface="나눔고딕" panose="020D0604000000000000" pitchFamily="50" charset="-127"/>
                  <a:cs typeface="Arial Unicode MS"/>
                </a:rPr>
                <a:t>Core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2053" y="2002"/>
              <a:ext cx="2101" cy="1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7261" tIns="43630" rIns="87261" bIns="43630"/>
            <a:lstStyle/>
            <a:p>
              <a:pPr marL="346075" indent="-346075" algn="ctr" defTabSz="873125" eaLnBrk="0" hangingPunct="0"/>
              <a:r>
                <a:rPr lang="en-US" altLang="ko-KR" sz="3200" i="1" dirty="0">
                  <a:solidFill>
                    <a:srgbClr val="FFFF00"/>
                  </a:solidFill>
                  <a:latin typeface="Arial" pitchFamily="34" charset="0"/>
                  <a:ea typeface="나눔고딕" panose="020D0604000000000000" pitchFamily="50" charset="-127"/>
                  <a:cs typeface="Arial Unicode MS"/>
                </a:rPr>
                <a:t>Hadoop</a:t>
              </a:r>
            </a:p>
            <a:p>
              <a:pPr marL="346075" indent="-346075" algn="ctr" defTabSz="873125" eaLnBrk="0" hangingPunct="0"/>
              <a:r>
                <a:rPr lang="en-US" altLang="ko-KR" sz="3200" i="1" dirty="0">
                  <a:solidFill>
                    <a:srgbClr val="FFFF00"/>
                  </a:solidFill>
                  <a:latin typeface="Arial" pitchFamily="34" charset="0"/>
                  <a:ea typeface="나눔고딕" panose="020D0604000000000000" pitchFamily="50" charset="-127"/>
                  <a:cs typeface="Arial Unicode MS"/>
                </a:rPr>
                <a:t>Core</a:t>
              </a:r>
            </a:p>
          </p:txBody>
        </p:sp>
      </p:grpSp>
      <p:pic>
        <p:nvPicPr>
          <p:cNvPr id="15" name="Picture 9" descr="hdfs-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2520" y="2245172"/>
            <a:ext cx="3005139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 descr="MapReduc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05128" y="2249364"/>
            <a:ext cx="3149600" cy="96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내용 개체 틀 2"/>
          <p:cNvSpPr txBox="1">
            <a:spLocks/>
          </p:cNvSpPr>
          <p:nvPr/>
        </p:nvSpPr>
        <p:spPr bwMode="auto">
          <a:xfrm>
            <a:off x="168275" y="657225"/>
            <a:ext cx="9540875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latinLnBrk="0">
              <a:lnSpc>
                <a:spcPct val="110000"/>
              </a:lnSpc>
            </a:pP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은 분산 파일 시스템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(HDFS)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과 분산 병렬 처리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Framework(MapReduce)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으로 구성되며 이를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Hadoop Core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라고 칭함</a:t>
            </a:r>
            <a:endParaRPr kumimoji="0" lang="en-US" altLang="ko-KR" sz="1600" b="1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150" y="44450"/>
            <a:ext cx="8568258" cy="431800"/>
          </a:xfrm>
        </p:spPr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/>
              <a:t>. Online Backup &amp; </a:t>
            </a:r>
            <a:r>
              <a:rPr lang="en-US" altLang="ko-KR" dirty="0" smtClean="0"/>
              <a:t>Query </a:t>
            </a:r>
            <a:r>
              <a:rPr lang="ko-KR" altLang="en-US" smtClean="0"/>
              <a:t>사례 </a:t>
            </a:r>
            <a:r>
              <a:rPr lang="en-US" altLang="ko-KR" dirty="0" smtClean="0"/>
              <a:t>- Field </a:t>
            </a:r>
            <a:r>
              <a:rPr lang="ko-KR" altLang="en-US" smtClean="0"/>
              <a:t>품질 이슈 대응 및 리드타임 개선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221"/>
          <a:stretch/>
        </p:blipFill>
        <p:spPr>
          <a:xfrm>
            <a:off x="272480" y="1556792"/>
            <a:ext cx="9358313" cy="47777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2479" y="611977"/>
            <a:ext cx="93583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1600" b="1" dirty="0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장기데이터 및 대량의 데이터의 보관 및 조회 </a:t>
            </a:r>
            <a:r>
              <a:rPr lang="ko-KR" altLang="en-US" sz="1600" b="1" dirty="0" smtClean="0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활용을 </a:t>
            </a:r>
            <a:r>
              <a:rPr lang="ko-KR" altLang="en-US" sz="1600" b="1" dirty="0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위해 </a:t>
            </a:r>
            <a:r>
              <a:rPr lang="en-US" altLang="ko-KR" sz="1600" b="1" dirty="0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Big Data Solution</a:t>
            </a:r>
            <a:r>
              <a:rPr lang="ko-KR" altLang="en-US" sz="1600" b="1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을 구축하여 </a:t>
            </a:r>
            <a:r>
              <a:rPr lang="en-US" altLang="ko-KR" sz="1600" b="1" dirty="0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Field </a:t>
            </a:r>
            <a:r>
              <a:rPr lang="ko-KR" altLang="en-US" sz="1600" b="1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품질 이슈 발생시 </a:t>
            </a:r>
            <a:r>
              <a:rPr lang="en-US" altLang="ko-KR" sz="1600" b="1" dirty="0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1</a:t>
            </a:r>
            <a:r>
              <a:rPr lang="ko-KR" altLang="en-US" sz="1600" b="1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일 이내 불량 분석이 가능해 짐 </a:t>
            </a:r>
            <a:endParaRPr lang="ko-KR" altLang="en-US" sz="1600"/>
          </a:p>
        </p:txBody>
      </p:sp>
      <p:sp>
        <p:nvSpPr>
          <p:cNvPr id="5" name="실행 단추: 홈 4">
            <a:hlinkClick r:id="rId4" action="ppaction://hlinksldjump" highlightClick="1"/>
          </p:cNvPr>
          <p:cNvSpPr/>
          <p:nvPr/>
        </p:nvSpPr>
        <p:spPr>
          <a:xfrm>
            <a:off x="9399588" y="260648"/>
            <a:ext cx="233362" cy="2159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4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원통 71"/>
          <p:cNvSpPr/>
          <p:nvPr/>
        </p:nvSpPr>
        <p:spPr bwMode="auto">
          <a:xfrm>
            <a:off x="585897" y="4892630"/>
            <a:ext cx="647700" cy="447035"/>
          </a:xfrm>
          <a:prstGeom prst="ca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 anchorCtr="0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RDBMS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3" name="순서도: 문서 72"/>
          <p:cNvSpPr/>
          <p:nvPr/>
        </p:nvSpPr>
        <p:spPr bwMode="auto">
          <a:xfrm>
            <a:off x="585897" y="2948414"/>
            <a:ext cx="647700" cy="36004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Sensor</a:t>
            </a:r>
          </a:p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Data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4" name="순서도: 문서 73"/>
          <p:cNvSpPr/>
          <p:nvPr/>
        </p:nvSpPr>
        <p:spPr bwMode="auto">
          <a:xfrm>
            <a:off x="585897" y="3475940"/>
            <a:ext cx="647700" cy="36004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txt File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6" name="순서도: 문서 75"/>
          <p:cNvSpPr/>
          <p:nvPr/>
        </p:nvSpPr>
        <p:spPr bwMode="auto">
          <a:xfrm>
            <a:off x="585897" y="4001354"/>
            <a:ext cx="647700" cy="36004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Doc File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 rot="5400000">
            <a:off x="709272" y="4415222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 latinLnBrk="0"/>
            <a:r>
              <a:rPr lang="en-US" altLang="ko-KR" sz="20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…</a:t>
            </a:r>
            <a:endParaRPr lang="ko-KR" altLang="en-US" sz="2000" b="1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ko-KR" altLang="en-US" dirty="0" smtClean="0">
                <a:ea typeface="나눔고딕" panose="020D0604000000000000" pitchFamily="50" charset="-127"/>
              </a:rPr>
              <a:t>별첨</a:t>
            </a:r>
            <a:r>
              <a:rPr lang="en-US" altLang="ko-KR" dirty="0" smtClean="0">
                <a:ea typeface="나눔고딕" panose="020D0604000000000000" pitchFamily="50" charset="-127"/>
              </a:rPr>
              <a:t>. Real-time</a:t>
            </a:r>
            <a:r>
              <a:rPr lang="ko-KR" altLang="en-US" smtClean="0"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ea typeface="나눔고딕" panose="020D0604000000000000" pitchFamily="50" charset="-127"/>
              </a:rPr>
              <a:t>Log Analytics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21" name="내용 개체 틀 2"/>
          <p:cNvSpPr>
            <a:spLocks noGrp="1"/>
          </p:cNvSpPr>
          <p:nvPr>
            <p:ph idx="4294967295"/>
          </p:nvPr>
        </p:nvSpPr>
        <p:spPr>
          <a:xfrm>
            <a:off x="272479" y="620688"/>
            <a:ext cx="9217025" cy="755650"/>
          </a:xfrm>
          <a:prstGeom prst="rect">
            <a:avLst/>
          </a:prstGeom>
        </p:spPr>
        <p:txBody>
          <a:bodyPr/>
          <a:lstStyle/>
          <a:p>
            <a:pPr marL="0" indent="0" latinLnBrk="0">
              <a:buNone/>
            </a:pP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기존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시스템의 한계로 저장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/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처리하지 못한 대용량의 로그 성 데이터를 실시간으로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수집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, </a:t>
            </a:r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저장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,</a:t>
            </a:r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 처리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, </a:t>
            </a:r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색인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하여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실시간 데이터 탐색 </a:t>
            </a:r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및 사전 정의된 요약정보를 </a:t>
            </a:r>
            <a:r>
              <a:rPr lang="ko-KR" altLang="en-US" sz="1600" b="1" dirty="0" err="1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대시보드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,</a:t>
            </a:r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ko-KR" altLang="en-US" sz="1600" b="1" dirty="0" err="1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알람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, </a:t>
            </a:r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리포트로 제공하는 로그 분석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charset="0"/>
              </a:rPr>
              <a:t>시스템</a:t>
            </a:r>
            <a:endParaRPr lang="en-US" altLang="ko-KR" sz="1600" b="1" dirty="0">
              <a:latin typeface="Arial" panose="020B0604020202020204" pitchFamily="34" charset="0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23" name="순서도: 문서 122"/>
          <p:cNvSpPr/>
          <p:nvPr/>
        </p:nvSpPr>
        <p:spPr bwMode="auto">
          <a:xfrm>
            <a:off x="585897" y="2420888"/>
            <a:ext cx="647700" cy="36004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System Logs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29" name="모서리가 둥근 직사각형 49"/>
          <p:cNvSpPr>
            <a:spLocks noChangeArrowheads="1"/>
          </p:cNvSpPr>
          <p:nvPr/>
        </p:nvSpPr>
        <p:spPr bwMode="auto">
          <a:xfrm>
            <a:off x="3827094" y="3506086"/>
            <a:ext cx="2063445" cy="8004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200" b="1" dirty="0">
                <a:solidFill>
                  <a:schemeClr val="tx1"/>
                </a:solidFill>
              </a:rPr>
              <a:t>실시간 데이터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저장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914419" y="3509594"/>
            <a:ext cx="1503077" cy="7702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4625" indent="-174625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User Application</a:t>
            </a:r>
          </a:p>
          <a:p>
            <a:pPr marL="174625" indent="-174625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Visualization</a:t>
            </a:r>
          </a:p>
          <a:p>
            <a:pPr marL="174625" indent="-174625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BI/OLAP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cxnSp>
        <p:nvCxnSpPr>
          <p:cNvPr id="132" name="직선 화살표 연결선 131"/>
          <p:cNvCxnSpPr>
            <a:stCxn id="129" idx="3"/>
            <a:endCxn id="224" idx="1"/>
          </p:cNvCxnSpPr>
          <p:nvPr/>
        </p:nvCxnSpPr>
        <p:spPr>
          <a:xfrm flipV="1">
            <a:off x="5890539" y="3587688"/>
            <a:ext cx="306962" cy="3186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모서리가 둥근 직사각형 49"/>
          <p:cNvSpPr>
            <a:spLocks noChangeArrowheads="1"/>
          </p:cNvSpPr>
          <p:nvPr/>
        </p:nvSpPr>
        <p:spPr bwMode="auto">
          <a:xfrm>
            <a:off x="3827094" y="4552552"/>
            <a:ext cx="2063445" cy="8004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200" b="1" dirty="0">
                <a:solidFill>
                  <a:schemeClr val="tx1"/>
                </a:solidFill>
              </a:rPr>
              <a:t>실시간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인덱싱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3817569" y="2382788"/>
            <a:ext cx="2087395" cy="80040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200" b="1">
                <a:solidFill>
                  <a:schemeClr val="tx1"/>
                </a:solidFill>
              </a:rPr>
              <a:t>실시간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smtClean="0">
                <a:solidFill>
                  <a:schemeClr val="tx1"/>
                </a:solidFill>
              </a:rPr>
              <a:t>이벤트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smtClean="0">
                <a:solidFill>
                  <a:schemeClr val="tx1"/>
                </a:solidFill>
              </a:rPr>
              <a:t>처리</a:t>
            </a:r>
            <a:endParaRPr lang="ko-KR" alt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183" name="오른쪽 중괄호 182"/>
          <p:cNvSpPr/>
          <p:nvPr/>
        </p:nvSpPr>
        <p:spPr>
          <a:xfrm>
            <a:off x="1402601" y="2588294"/>
            <a:ext cx="347134" cy="2628100"/>
          </a:xfrm>
          <a:prstGeom prst="rightBrace">
            <a:avLst>
              <a:gd name="adj1" fmla="val 76931"/>
              <a:gd name="adj2" fmla="val 50000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2599810" y="2573631"/>
            <a:ext cx="839319" cy="4170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Kafka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87" name="직선 화살표 연결선 186"/>
          <p:cNvCxnSpPr>
            <a:stCxn id="35" idx="0"/>
            <a:endCxn id="186" idx="1"/>
          </p:cNvCxnSpPr>
          <p:nvPr/>
        </p:nvCxnSpPr>
        <p:spPr>
          <a:xfrm flipV="1">
            <a:off x="2307809" y="2782132"/>
            <a:ext cx="292001" cy="57486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86" idx="3"/>
            <a:endCxn id="182" idx="1"/>
          </p:cNvCxnSpPr>
          <p:nvPr/>
        </p:nvCxnSpPr>
        <p:spPr>
          <a:xfrm>
            <a:off x="3439129" y="2782132"/>
            <a:ext cx="378440" cy="86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35" idx="3"/>
            <a:endCxn id="180" idx="1"/>
          </p:cNvCxnSpPr>
          <p:nvPr/>
        </p:nvCxnSpPr>
        <p:spPr>
          <a:xfrm>
            <a:off x="2783397" y="3904705"/>
            <a:ext cx="1043697" cy="104809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35" idx="3"/>
            <a:endCxn id="129" idx="1"/>
          </p:cNvCxnSpPr>
          <p:nvPr/>
        </p:nvCxnSpPr>
        <p:spPr>
          <a:xfrm>
            <a:off x="2783397" y="3904705"/>
            <a:ext cx="1043697" cy="163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82" idx="2"/>
            <a:endCxn id="129" idx="0"/>
          </p:cNvCxnSpPr>
          <p:nvPr/>
        </p:nvCxnSpPr>
        <p:spPr>
          <a:xfrm flipH="1">
            <a:off x="4858817" y="3183196"/>
            <a:ext cx="2450" cy="32289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2811810" y="3646532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전처리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&amp;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저장</a:t>
            </a:r>
            <a:endParaRPr lang="ko-KR" altLang="en-US" sz="12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137027" y="458112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색인</a:t>
            </a:r>
            <a:endParaRPr lang="ko-KR" altLang="en-US" sz="12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24" name="모서리가 둥근 직사각형 223"/>
          <p:cNvSpPr/>
          <p:nvPr/>
        </p:nvSpPr>
        <p:spPr>
          <a:xfrm>
            <a:off x="6197501" y="3212976"/>
            <a:ext cx="1419795" cy="74942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b="1" dirty="0">
                <a:solidFill>
                  <a:schemeClr val="tx1"/>
                </a:solidFill>
              </a:rPr>
              <a:t>SQL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Layer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31" name="모서리가 둥근 직사각형 230"/>
          <p:cNvSpPr/>
          <p:nvPr/>
        </p:nvSpPr>
        <p:spPr>
          <a:xfrm>
            <a:off x="6197501" y="4031365"/>
            <a:ext cx="1419795" cy="74066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b="1" dirty="0">
                <a:solidFill>
                  <a:schemeClr val="tx1"/>
                </a:solidFill>
              </a:rPr>
              <a:t>API</a:t>
            </a:r>
            <a:endParaRPr lang="ko-KR" altLang="en-US" sz="1200" b="1" dirty="0" err="1">
              <a:solidFill>
                <a:schemeClr val="tx1"/>
              </a:solidFill>
            </a:endParaRPr>
          </a:p>
        </p:txBody>
      </p:sp>
      <p:cxnSp>
        <p:nvCxnSpPr>
          <p:cNvPr id="232" name="직선 화살표 연결선 231"/>
          <p:cNvCxnSpPr>
            <a:stCxn id="180" idx="3"/>
            <a:endCxn id="231" idx="1"/>
          </p:cNvCxnSpPr>
          <p:nvPr/>
        </p:nvCxnSpPr>
        <p:spPr>
          <a:xfrm flipV="1">
            <a:off x="5890539" y="4401695"/>
            <a:ext cx="306962" cy="5511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/>
          <p:cNvCxnSpPr>
            <a:stCxn id="129" idx="3"/>
            <a:endCxn id="231" idx="1"/>
          </p:cNvCxnSpPr>
          <p:nvPr/>
        </p:nvCxnSpPr>
        <p:spPr>
          <a:xfrm>
            <a:off x="5890539" y="3906335"/>
            <a:ext cx="306962" cy="49536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/>
          <p:cNvCxnSpPr>
            <a:stCxn id="224" idx="3"/>
            <a:endCxn id="131" idx="1"/>
          </p:cNvCxnSpPr>
          <p:nvPr/>
        </p:nvCxnSpPr>
        <p:spPr>
          <a:xfrm>
            <a:off x="7617296" y="3587688"/>
            <a:ext cx="297123" cy="30701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/>
          <p:cNvCxnSpPr>
            <a:stCxn id="231" idx="3"/>
            <a:endCxn id="131" idx="1"/>
          </p:cNvCxnSpPr>
          <p:nvPr/>
        </p:nvCxnSpPr>
        <p:spPr>
          <a:xfrm flipV="1">
            <a:off x="7617296" y="3894702"/>
            <a:ext cx="297123" cy="50699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7905977" y="3020225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 탐색 및 분석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latinLnBrk="0"/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모니터링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&amp; Alert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318611" y="2935977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외부 시스템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I/F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2220" y="3356992"/>
            <a:ext cx="951177" cy="109542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b="1" dirty="0" smtClean="0">
                <a:solidFill>
                  <a:schemeClr val="tx1"/>
                </a:solidFill>
              </a:rPr>
              <a:t>Data Collector</a:t>
            </a:r>
            <a:endParaRPr lang="ko-KR" alt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1912362" y="3776253"/>
            <a:ext cx="798865" cy="595176"/>
          </a:xfrm>
          <a:prstGeom prst="roundRect">
            <a:avLst>
              <a:gd name="adj" fmla="val 1186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Flume</a:t>
            </a: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Sqoop</a:t>
            </a: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etc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125140" y="2684537"/>
            <a:ext cx="1547940" cy="4302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Storm</a:t>
            </a: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Spark Streaming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120680" y="3810039"/>
            <a:ext cx="1547940" cy="430274"/>
          </a:xfrm>
          <a:prstGeom prst="roundRect">
            <a:avLst>
              <a:gd name="adj" fmla="val 19923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</a:t>
            </a: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NoSQL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4120680" y="4854175"/>
            <a:ext cx="1547940" cy="430274"/>
          </a:xfrm>
          <a:prstGeom prst="roundRect">
            <a:avLst>
              <a:gd name="adj" fmla="val 1771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Solr</a:t>
            </a:r>
            <a:endParaRPr lang="en-US" altLang="ko-KR" sz="12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ElasticSearch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273711" y="3454242"/>
            <a:ext cx="1260024" cy="4302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 F/W</a:t>
            </a: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SQL for 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NoSQL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275811" y="4267138"/>
            <a:ext cx="1260024" cy="4302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NoSQL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API</a:t>
            </a: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검색 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API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9" name="실행 단추: 홈 38">
            <a:hlinkClick r:id="rId2" action="ppaction://hlinksldjump" highlightClick="1"/>
          </p:cNvPr>
          <p:cNvSpPr/>
          <p:nvPr/>
        </p:nvSpPr>
        <p:spPr>
          <a:xfrm>
            <a:off x="9399588" y="260648"/>
            <a:ext cx="233362" cy="2159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53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나눔고딕" panose="020D0604000000000000" pitchFamily="50" charset="-127"/>
              </a:rPr>
              <a:t>별첨</a:t>
            </a:r>
            <a:r>
              <a:rPr lang="en-US" altLang="ko-KR" dirty="0">
                <a:ea typeface="나눔고딕" panose="020D0604000000000000" pitchFamily="50" charset="-127"/>
              </a:rPr>
              <a:t>. Real-time</a:t>
            </a:r>
            <a:r>
              <a:rPr lang="ko-KR" altLang="en-US">
                <a:ea typeface="나눔고딕" panose="020D0604000000000000" pitchFamily="50" charset="-127"/>
              </a:rPr>
              <a:t> </a:t>
            </a:r>
            <a:r>
              <a:rPr lang="en-US" altLang="ko-KR" dirty="0">
                <a:ea typeface="나눔고딕" panose="020D0604000000000000" pitchFamily="50" charset="-127"/>
              </a:rPr>
              <a:t>Log </a:t>
            </a:r>
            <a:r>
              <a:rPr lang="en-US" altLang="ko-KR" dirty="0" smtClean="0">
                <a:ea typeface="나눔고딕" panose="020D0604000000000000" pitchFamily="50" charset="-127"/>
              </a:rPr>
              <a:t>Analytics </a:t>
            </a:r>
            <a:r>
              <a:rPr lang="ko-KR" altLang="en-US" smtClean="0">
                <a:ea typeface="나눔고딕" panose="020D0604000000000000" pitchFamily="50" charset="-127"/>
              </a:rPr>
              <a:t>사례 </a:t>
            </a:r>
            <a:r>
              <a:rPr lang="en-US" altLang="ko-KR" dirty="0" smtClean="0">
                <a:ea typeface="나눔고딕" panose="020D0604000000000000" pitchFamily="50" charset="-127"/>
              </a:rPr>
              <a:t>- </a:t>
            </a:r>
            <a:r>
              <a:rPr lang="ko-KR" altLang="en-US" smtClean="0">
                <a:ea typeface="나눔고딕" panose="020D0604000000000000" pitchFamily="50" charset="-127"/>
              </a:rPr>
              <a:t>네트워크 </a:t>
            </a:r>
            <a:r>
              <a:rPr lang="ko-KR" altLang="en-US" dirty="0" smtClean="0">
                <a:ea typeface="나눔고딕" panose="020D0604000000000000" pitchFamily="50" charset="-127"/>
              </a:rPr>
              <a:t>시스템 장애 </a:t>
            </a:r>
            <a:r>
              <a:rPr lang="ko-KR" altLang="en-US" dirty="0" err="1" smtClean="0">
                <a:ea typeface="나눔고딕" panose="020D0604000000000000" pitchFamily="50" charset="-127"/>
              </a:rPr>
              <a:t>선감지</a:t>
            </a:r>
            <a:r>
              <a:rPr lang="ko-KR" altLang="en-US" dirty="0" smtClean="0">
                <a:ea typeface="나눔고딕" panose="020D0604000000000000" pitchFamily="50" charset="-127"/>
              </a:rPr>
              <a:t> 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모서리가 둥근 직사각형 1"/>
          <p:cNvSpPr/>
          <p:nvPr/>
        </p:nvSpPr>
        <p:spPr>
          <a:xfrm>
            <a:off x="5299130" y="1484784"/>
            <a:ext cx="4464496" cy="4779770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174625" indent="-87313" defTabSz="914400" fontAlgn="base" latinLnBrk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ts val="1100"/>
              <a:buFont typeface="Arial" pitchFamily="34" charset="0"/>
              <a:buChar char="•"/>
              <a:defRPr/>
            </a:pPr>
            <a:r>
              <a:rPr kumimoji="1" lang="ko-KR" altLang="en-US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단순 시스템 </a:t>
            </a:r>
            <a:r>
              <a:rPr kumimoji="1" lang="en-US" altLang="ko-KR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up/down</a:t>
            </a:r>
            <a:r>
              <a:rPr kumimoji="1" lang="ko-KR" altLang="en-US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정보가 아닌 데이터 발생 추이를 분석하여 </a:t>
            </a:r>
            <a:r>
              <a:rPr kumimoji="1" lang="ko-KR" altLang="en-US" sz="1400" b="1" kern="0" spc="-130" dirty="0" smtClean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시스템 장애 사전 감지</a:t>
            </a:r>
            <a:r>
              <a:rPr kumimoji="1" lang="en-US" altLang="ko-KR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kumimoji="1" lang="en-US" altLang="ko-KR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- 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예</a:t>
            </a: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: 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무선 </a:t>
            </a: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LAN 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인증 실패 건수 추이 분석을 통한 </a:t>
            </a: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AD 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장비 장애 </a:t>
            </a:r>
            <a:r>
              <a:rPr kumimoji="1" lang="ko-KR" altLang="en-US" sz="1400" kern="0" spc="-13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사전 감지</a:t>
            </a: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1400" kern="0" spc="-13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기존 </a:t>
            </a: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AD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장비의 </a:t>
            </a: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CPU, 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메모리 </a:t>
            </a:r>
            <a:r>
              <a:rPr kumimoji="1" lang="ko-KR" altLang="en-US" sz="1400" kern="0" spc="-13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임계치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모니터링 만으로는 사전 감지할 수 </a:t>
            </a:r>
            <a:r>
              <a:rPr kumimoji="1" lang="ko-KR" altLang="en-US" sz="1400" kern="0" spc="-13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없었던 장애</a:t>
            </a:r>
            <a:endParaRPr kumimoji="1" lang="en-US" altLang="ko-KR" sz="1400" kern="0" spc="-130" dirty="0" smtClean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4625" indent="-87313" defTabSz="914400" fontAlgn="base" latinLnBrk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ts val="1100"/>
              <a:buFont typeface="Arial" pitchFamily="34" charset="0"/>
              <a:buChar char="•"/>
              <a:defRPr/>
            </a:pPr>
            <a:endParaRPr kumimoji="1" lang="en-US" altLang="ko-KR" sz="1400" b="1" kern="0" spc="-130" dirty="0" smtClean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4625" indent="-87313" latinLnBrk="0">
              <a:lnSpc>
                <a:spcPct val="120000"/>
              </a:lnSpc>
              <a:spcBef>
                <a:spcPts val="600"/>
              </a:spcBef>
              <a:buClr>
                <a:prstClr val="black"/>
              </a:buClr>
              <a:buSzPts val="1100"/>
              <a:buFont typeface="Arial" pitchFamily="34" charset="0"/>
              <a:buChar char="•"/>
              <a:defRPr/>
            </a:pPr>
            <a:r>
              <a:rPr kumimoji="1" lang="ko-KR" altLang="en-US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대용량 시스템 원천 로그 데이터의 신속한 탐색 및 분석으로 </a:t>
            </a:r>
            <a:r>
              <a:rPr kumimoji="1" lang="en-US" altLang="ko-KR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kumimoji="1" lang="en-US" altLang="ko-KR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kumimoji="1" lang="ko-KR" altLang="en-US" sz="1400" b="1" kern="0" spc="-130" smtClean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장애  분석 및 조치 시간 단축</a:t>
            </a:r>
            <a:r>
              <a:rPr kumimoji="1" lang="en-US" altLang="ko-KR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kumimoji="1" lang="en-US" altLang="ko-KR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- 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기존 수작업 분석했던 </a:t>
            </a: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DNS 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로그를 </a:t>
            </a: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Smart LAP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을 통해 신속히 분석하여 </a:t>
            </a: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Virus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로 인한 </a:t>
            </a: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DNS 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공격 </a:t>
            </a:r>
            <a:r>
              <a:rPr kumimoji="1" lang="ko-KR" altLang="en-US" sz="1400" kern="0" spc="-13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원인 분석</a:t>
            </a:r>
            <a:r>
              <a:rPr lang="en-US" altLang="ko-KR" sz="1400" kern="0" spc="-13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400" kern="0" spc="-13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400" kern="0" spc="-13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400" kern="0" spc="-13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방화멱</a:t>
            </a:r>
            <a:r>
              <a:rPr lang="en-US" altLang="ko-KR" sz="1400" kern="0" spc="-13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/VPN </a:t>
            </a:r>
            <a:r>
              <a:rPr lang="ko-KR" altLang="en-US" sz="1400" kern="0" spc="-13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로그를 통해 임직원 </a:t>
            </a:r>
            <a:r>
              <a:rPr lang="en-US" altLang="ko-KR" sz="1400" kern="0" spc="-13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ID </a:t>
            </a:r>
            <a:r>
              <a:rPr lang="ko-KR" altLang="en-US" sz="1400" kern="0" spc="-13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도용을 통한 해킹시도 </a:t>
            </a:r>
            <a:r>
              <a:rPr lang="ko-KR" altLang="en-US" sz="1400" kern="0" spc="-13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탐지</a:t>
            </a:r>
            <a:endParaRPr lang="en-US" altLang="ko-KR" sz="1400" kern="0" spc="-130" dirty="0" smtClean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4625" indent="-87313" latinLnBrk="0">
              <a:lnSpc>
                <a:spcPct val="120000"/>
              </a:lnSpc>
              <a:spcBef>
                <a:spcPts val="600"/>
              </a:spcBef>
              <a:buClr>
                <a:prstClr val="black"/>
              </a:buClr>
              <a:buSzPts val="1100"/>
              <a:buFont typeface="Arial" pitchFamily="34" charset="0"/>
              <a:buChar char="•"/>
              <a:defRPr/>
            </a:pPr>
            <a:endParaRPr kumimoji="1" lang="en-US" altLang="ko-KR" sz="1400" kern="0" spc="-130" dirty="0" smtClean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4625" indent="-87313" defTabSz="914400" fontAlgn="base" latinLnBrk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ts val="1100"/>
              <a:buFont typeface="Arial" pitchFamily="34" charset="0"/>
              <a:buChar char="•"/>
              <a:defRPr/>
            </a:pPr>
            <a:r>
              <a:rPr kumimoji="1" lang="ko-KR" altLang="en-US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각종 수작업 </a:t>
            </a:r>
            <a:r>
              <a:rPr kumimoji="1" lang="ko-KR" altLang="en-US" sz="1400" b="1" kern="0" spc="-130" dirty="0" smtClean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데이터 분석 및 </a:t>
            </a:r>
            <a:r>
              <a:rPr kumimoji="1" lang="ko-KR" altLang="en-US" sz="1400" b="1" kern="0" spc="-130" dirty="0" err="1" smtClean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리포팅</a:t>
            </a:r>
            <a:r>
              <a:rPr kumimoji="1" lang="ko-KR" altLang="en-US" sz="1400" b="1" kern="0" spc="-130" dirty="0" smtClean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인건비 절감</a:t>
            </a:r>
            <a:r>
              <a:rPr kumimoji="1" lang="en-US" altLang="ko-KR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kumimoji="1" lang="en-US" altLang="ko-KR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- 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고객이 요청하는 다양한 리포트 제공을 위해 수작업 없이 </a:t>
            </a:r>
            <a:r>
              <a:rPr kumimoji="1" lang="en-US" altLang="ko-KR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Smart LAP</a:t>
            </a:r>
            <a:r>
              <a:rPr kumimoji="1" lang="ko-KR" altLang="en-US" sz="1400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으로 손쉽게 데이터 분석 및 리포트 생성</a:t>
            </a:r>
            <a:endParaRPr kumimoji="1" lang="en-US" altLang="ko-KR" sz="1400" kern="0" spc="-130" dirty="0" smtClean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4625" indent="-87313" defTabSz="914400" fontAlgn="base" latinLnBrk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ts val="1100"/>
              <a:buFont typeface="Arial" pitchFamily="34" charset="0"/>
              <a:buChar char="•"/>
              <a:defRPr/>
            </a:pPr>
            <a:r>
              <a:rPr kumimoji="1" lang="ko-KR" altLang="en-US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고객 비즈니스 의사 결정에 필요한 </a:t>
            </a:r>
            <a:r>
              <a:rPr kumimoji="1" lang="en-US" altLang="ko-KR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BI </a:t>
            </a:r>
            <a:r>
              <a:rPr kumimoji="1" lang="ko-KR" altLang="en-US" sz="1400" b="1" kern="0" spc="-13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리포트 제공</a:t>
            </a:r>
            <a:endParaRPr kumimoji="1" lang="ko-KR" altLang="en-US" sz="1400" b="1" kern="0" spc="-130" dirty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60486" y="1476461"/>
            <a:ext cx="4810281" cy="4704531"/>
          </a:xfrm>
          <a:prstGeom prst="roundRect">
            <a:avLst>
              <a:gd name="adj" fmla="val 1065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  <a:effectLst>
            <a:outerShdw blurRad="50800" dist="127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Line 35"/>
          <p:cNvSpPr>
            <a:spLocks noChangeShapeType="1"/>
          </p:cNvSpPr>
          <p:nvPr/>
        </p:nvSpPr>
        <p:spPr bwMode="auto">
          <a:xfrm>
            <a:off x="560513" y="4783511"/>
            <a:ext cx="4363422" cy="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 type="diamond" w="med" len="med"/>
            <a:tailEnd type="diamond" w="med" len="med"/>
          </a:ln>
        </p:spPr>
        <p:txBody>
          <a:bodyPr lIns="54000" r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B60638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678070" y="3157421"/>
            <a:ext cx="3243931" cy="13710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0" rIns="3600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B60638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" name="직사각형 108"/>
          <p:cNvSpPr>
            <a:spLocks noChangeArrowheads="1"/>
          </p:cNvSpPr>
          <p:nvPr/>
        </p:nvSpPr>
        <p:spPr bwMode="auto">
          <a:xfrm>
            <a:off x="1835844" y="3953428"/>
            <a:ext cx="563009" cy="174939"/>
          </a:xfrm>
          <a:prstGeom prst="rect">
            <a:avLst/>
          </a:prstGeom>
          <a:solidFill>
            <a:srgbClr val="C5003D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latinLnBrk="0">
              <a:lnSpc>
                <a:spcPct val="80000"/>
              </a:lnSpc>
              <a:defRPr/>
            </a:pPr>
            <a:r>
              <a:rPr lang="en-US" altLang="ko-KR" sz="1000" b="1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Sqoop</a:t>
            </a:r>
            <a:endParaRPr lang="ko-KR" altLang="en-US" sz="1000" b="1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111"/>
          <p:cNvSpPr>
            <a:spLocks noChangeArrowheads="1"/>
          </p:cNvSpPr>
          <p:nvPr/>
        </p:nvSpPr>
        <p:spPr bwMode="auto">
          <a:xfrm flipH="1">
            <a:off x="3245474" y="3356992"/>
            <a:ext cx="860740" cy="326849"/>
          </a:xfrm>
          <a:prstGeom prst="rect">
            <a:avLst/>
          </a:prstGeom>
          <a:solidFill>
            <a:srgbClr val="C5003D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latinLnBrk="0">
              <a:lnSpc>
                <a:spcPct val="80000"/>
              </a:lnSpc>
              <a:defRPr/>
            </a:pPr>
            <a:r>
              <a:rPr lang="en-US" altLang="ko-KR" sz="1000" b="1" kern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ElasticSearch</a:t>
            </a:r>
          </a:p>
          <a:p>
            <a:pPr algn="ctr" latinLnBrk="0">
              <a:lnSpc>
                <a:spcPct val="80000"/>
              </a:lnSpc>
              <a:defRPr/>
            </a:pPr>
            <a:r>
              <a:rPr lang="en-US" altLang="ko-KR" sz="1000" b="1" kern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000" b="1" kern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검색</a:t>
            </a:r>
            <a:r>
              <a:rPr lang="en-US" altLang="ko-KR" sz="1000" b="1" kern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lang="ko-KR" altLang="en-US" sz="1000" b="1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화살표 연결선 23"/>
          <p:cNvCxnSpPr>
            <a:cxnSpLocks noChangeShapeType="1"/>
            <a:stCxn id="12" idx="3"/>
            <a:endCxn id="9" idx="3"/>
          </p:cNvCxnSpPr>
          <p:nvPr/>
        </p:nvCxnSpPr>
        <p:spPr bwMode="auto">
          <a:xfrm flipV="1">
            <a:off x="2935643" y="3520417"/>
            <a:ext cx="309831" cy="327158"/>
          </a:xfrm>
          <a:prstGeom prst="straightConnector1">
            <a:avLst/>
          </a:prstGeom>
          <a:noFill/>
          <a:ln w="952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11" name="직선 화살표 연결선 25"/>
          <p:cNvCxnSpPr>
            <a:cxnSpLocks noChangeShapeType="1"/>
            <a:stCxn id="12" idx="3"/>
            <a:endCxn id="14" idx="1"/>
          </p:cNvCxnSpPr>
          <p:nvPr/>
        </p:nvCxnSpPr>
        <p:spPr bwMode="auto">
          <a:xfrm>
            <a:off x="2935643" y="3847575"/>
            <a:ext cx="314620" cy="356535"/>
          </a:xfrm>
          <a:prstGeom prst="straightConnector1">
            <a:avLst/>
          </a:prstGeom>
          <a:noFill/>
          <a:ln w="952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12" name="직사각형 11"/>
          <p:cNvSpPr/>
          <p:nvPr/>
        </p:nvSpPr>
        <p:spPr bwMode="auto">
          <a:xfrm>
            <a:off x="2646315" y="3317501"/>
            <a:ext cx="289328" cy="106014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rgbClr val="808080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marR="0" lvl="0" indent="0"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Data Transform</a:t>
            </a:r>
            <a:endParaRPr lang="ko-KR" altLang="en-US" sz="1000" b="1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화살표 연결선 39"/>
          <p:cNvCxnSpPr>
            <a:cxnSpLocks noChangeShapeType="1"/>
            <a:stCxn id="8" idx="3"/>
            <a:endCxn id="12" idx="1"/>
          </p:cNvCxnSpPr>
          <p:nvPr/>
        </p:nvCxnSpPr>
        <p:spPr bwMode="auto">
          <a:xfrm flipV="1">
            <a:off x="2398853" y="3847575"/>
            <a:ext cx="247462" cy="193323"/>
          </a:xfrm>
          <a:prstGeom prst="straightConnector1">
            <a:avLst/>
          </a:prstGeom>
          <a:noFill/>
          <a:ln w="9525" algn="ctr">
            <a:solidFill>
              <a:schemeClr val="bg1">
                <a:lumMod val="50000"/>
              </a:schemeClr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4" name="직사각형 129"/>
          <p:cNvSpPr>
            <a:spLocks noChangeArrowheads="1"/>
          </p:cNvSpPr>
          <p:nvPr/>
        </p:nvSpPr>
        <p:spPr bwMode="auto">
          <a:xfrm>
            <a:off x="3250263" y="4043115"/>
            <a:ext cx="860740" cy="321989"/>
          </a:xfrm>
          <a:prstGeom prst="rect">
            <a:avLst/>
          </a:prstGeom>
          <a:solidFill>
            <a:srgbClr val="C5003D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latinLnBrk="0">
              <a:lnSpc>
                <a:spcPct val="80000"/>
              </a:lnSpc>
              <a:defRPr/>
            </a:pPr>
            <a:r>
              <a:rPr lang="en-US" altLang="ko-KR" sz="10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b="1" kern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HBase</a:t>
            </a:r>
          </a:p>
          <a:p>
            <a:pPr algn="ctr" latinLnBrk="0">
              <a:lnSpc>
                <a:spcPct val="80000"/>
              </a:lnSpc>
              <a:defRPr/>
            </a:pPr>
            <a:r>
              <a:rPr lang="en-US" altLang="ko-KR" sz="1000" b="1" kern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sz="1000" b="1" kern="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NoSQL</a:t>
            </a:r>
            <a:r>
              <a:rPr lang="en-US" altLang="ko-KR" sz="1000" b="1" kern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lang="ko-KR" altLang="en-US" sz="1000" b="1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08"/>
          <p:cNvSpPr>
            <a:spLocks noChangeArrowheads="1"/>
          </p:cNvSpPr>
          <p:nvPr/>
        </p:nvSpPr>
        <p:spPr bwMode="auto">
          <a:xfrm>
            <a:off x="1835844" y="3618364"/>
            <a:ext cx="563009" cy="174939"/>
          </a:xfrm>
          <a:prstGeom prst="rect">
            <a:avLst/>
          </a:prstGeom>
          <a:solidFill>
            <a:srgbClr val="C5003D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Flume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30"/>
          <p:cNvSpPr txBox="1">
            <a:spLocks noChangeArrowheads="1"/>
          </p:cNvSpPr>
          <p:nvPr/>
        </p:nvSpPr>
        <p:spPr bwMode="auto">
          <a:xfrm>
            <a:off x="1740229" y="3247004"/>
            <a:ext cx="742445" cy="36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Data Collector</a:t>
            </a:r>
            <a:endParaRPr kumimoji="1" lang="ko-KR" altLang="en-US" sz="105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" name="직선 화살표 연결선 39"/>
          <p:cNvCxnSpPr>
            <a:cxnSpLocks noChangeShapeType="1"/>
            <a:stCxn id="15" idx="3"/>
            <a:endCxn id="12" idx="1"/>
          </p:cNvCxnSpPr>
          <p:nvPr/>
        </p:nvCxnSpPr>
        <p:spPr bwMode="auto">
          <a:xfrm>
            <a:off x="2398853" y="3705834"/>
            <a:ext cx="247462" cy="141741"/>
          </a:xfrm>
          <a:prstGeom prst="straightConnector1">
            <a:avLst/>
          </a:prstGeom>
          <a:noFill/>
          <a:ln w="9525" algn="ctr">
            <a:solidFill>
              <a:schemeClr val="bg1">
                <a:lumMod val="50000"/>
              </a:schemeClr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" name="Line 53"/>
          <p:cNvSpPr>
            <a:spLocks noChangeShapeType="1"/>
          </p:cNvSpPr>
          <p:nvPr/>
        </p:nvSpPr>
        <p:spPr bwMode="auto">
          <a:xfrm flipH="1">
            <a:off x="3439009" y="4525305"/>
            <a:ext cx="0" cy="2520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square" t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B60638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47" name="직선 연결선 62"/>
          <p:cNvCxnSpPr>
            <a:cxnSpLocks noChangeShapeType="1"/>
          </p:cNvCxnSpPr>
          <p:nvPr/>
        </p:nvCxnSpPr>
        <p:spPr bwMode="auto">
          <a:xfrm>
            <a:off x="1973036" y="4779662"/>
            <a:ext cx="0" cy="445542"/>
          </a:xfrm>
          <a:prstGeom prst="line">
            <a:avLst/>
          </a:prstGeom>
          <a:noFill/>
          <a:ln w="6350" algn="ctr">
            <a:solidFill>
              <a:srgbClr val="FFFFFF">
                <a:lumMod val="50000"/>
              </a:srgbClr>
            </a:solidFill>
            <a:round/>
            <a:headEnd/>
            <a:tailEnd/>
          </a:ln>
        </p:spPr>
      </p:cxnSp>
      <p:cxnSp>
        <p:nvCxnSpPr>
          <p:cNvPr id="48" name="직선 연결선 62"/>
          <p:cNvCxnSpPr>
            <a:cxnSpLocks noChangeShapeType="1"/>
          </p:cNvCxnSpPr>
          <p:nvPr/>
        </p:nvCxnSpPr>
        <p:spPr bwMode="auto">
          <a:xfrm>
            <a:off x="3125164" y="4779662"/>
            <a:ext cx="0" cy="445542"/>
          </a:xfrm>
          <a:prstGeom prst="line">
            <a:avLst/>
          </a:prstGeom>
          <a:noFill/>
          <a:ln w="6350" algn="ctr">
            <a:solidFill>
              <a:srgbClr val="FFFFFF">
                <a:lumMod val="50000"/>
              </a:srgbClr>
            </a:solidFill>
            <a:round/>
            <a:headEnd/>
            <a:tailEnd/>
          </a:ln>
        </p:spPr>
      </p:cxnSp>
      <p:cxnSp>
        <p:nvCxnSpPr>
          <p:cNvPr id="49" name="직선 연결선 62"/>
          <p:cNvCxnSpPr>
            <a:cxnSpLocks noChangeShapeType="1"/>
          </p:cNvCxnSpPr>
          <p:nvPr/>
        </p:nvCxnSpPr>
        <p:spPr bwMode="auto">
          <a:xfrm>
            <a:off x="2549100" y="4779662"/>
            <a:ext cx="0" cy="445542"/>
          </a:xfrm>
          <a:prstGeom prst="line">
            <a:avLst/>
          </a:prstGeom>
          <a:noFill/>
          <a:ln w="6350" algn="ctr">
            <a:solidFill>
              <a:srgbClr val="FFFFFF">
                <a:lumMod val="50000"/>
              </a:srgbClr>
            </a:solidFill>
            <a:round/>
            <a:headEnd/>
            <a:tailEnd/>
          </a:ln>
        </p:spPr>
      </p:cxn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560512" y="2265194"/>
            <a:ext cx="960712" cy="542782"/>
          </a:xfrm>
          <a:prstGeom prst="rect">
            <a:avLst/>
          </a:prstGeom>
          <a:solidFill>
            <a:srgbClr val="727171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 anchorCtr="0">
            <a:sp3d>
              <a:bevelT w="1270" h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</a:rPr>
              <a:t>데이터 탐색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</a:rPr>
              <a:t>/</a:t>
            </a:r>
            <a:r>
              <a: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</a:rPr>
              <a:t>분석</a:t>
            </a:r>
          </a:p>
        </p:txBody>
      </p:sp>
      <p:sp>
        <p:nvSpPr>
          <p:cNvPr id="28" name="Rectangle 107"/>
          <p:cNvSpPr>
            <a:spLocks noChangeArrowheads="1"/>
          </p:cNvSpPr>
          <p:nvPr/>
        </p:nvSpPr>
        <p:spPr bwMode="auto">
          <a:xfrm>
            <a:off x="1947833" y="1665429"/>
            <a:ext cx="8077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</a:rPr>
              <a:t>대시보드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9" name="Rectangle 107"/>
          <p:cNvSpPr>
            <a:spLocks noChangeArrowheads="1"/>
          </p:cNvSpPr>
          <p:nvPr/>
        </p:nvSpPr>
        <p:spPr bwMode="auto">
          <a:xfrm>
            <a:off x="2948406" y="1665430"/>
            <a:ext cx="10408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</a:rPr>
              <a:t>실시간 </a:t>
            </a:r>
            <a:r>
              <a:rPr kumimoji="1" lang="ko-KR" altLang="en-US" sz="12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</a:rPr>
              <a:t>탐색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0" name="Rectangle 107"/>
          <p:cNvSpPr>
            <a:spLocks noChangeArrowheads="1"/>
          </p:cNvSpPr>
          <p:nvPr/>
        </p:nvSpPr>
        <p:spPr bwMode="auto">
          <a:xfrm>
            <a:off x="4163934" y="1665430"/>
            <a:ext cx="7080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</a:rPr>
              <a:t>리포트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1" name="Text Box 60"/>
          <p:cNvSpPr txBox="1">
            <a:spLocks noChangeArrowheads="1"/>
          </p:cNvSpPr>
          <p:nvPr/>
        </p:nvSpPr>
        <p:spPr bwMode="auto">
          <a:xfrm>
            <a:off x="560512" y="3464172"/>
            <a:ext cx="960712" cy="542782"/>
          </a:xfrm>
          <a:prstGeom prst="rect">
            <a:avLst/>
          </a:prstGeom>
          <a:solidFill>
            <a:srgbClr val="727171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 anchorCtr="0">
            <a:sp3d>
              <a:bevelT w="1270" h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kern="0" noProof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</a:rPr>
              <a:t>저장</a:t>
            </a:r>
            <a:r>
              <a:rPr kumimoji="1" lang="en-US" altLang="ko-KR" sz="1200" b="1" kern="0" noProof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</a:rPr>
              <a:t>/</a:t>
            </a:r>
            <a:r>
              <a:rPr kumimoji="1" lang="ko-KR" altLang="en-US" sz="1200" b="1" kern="0" noProof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</a:rPr>
              <a:t>처리</a:t>
            </a:r>
            <a:endParaRPr kumimoji="1" lang="ko-KR" altLang="en-US" sz="1200" b="1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2" name="Text Box 60"/>
          <p:cNvSpPr txBox="1">
            <a:spLocks noChangeArrowheads="1"/>
          </p:cNvSpPr>
          <p:nvPr/>
        </p:nvSpPr>
        <p:spPr bwMode="auto">
          <a:xfrm>
            <a:off x="560512" y="5190474"/>
            <a:ext cx="960712" cy="542782"/>
          </a:xfrm>
          <a:prstGeom prst="rect">
            <a:avLst/>
          </a:prstGeom>
          <a:solidFill>
            <a:srgbClr val="727171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 anchorCtr="0">
            <a:sp3d>
              <a:bevelT w="1270" h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kern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</a:rPr>
              <a:t>수집대상</a:t>
            </a:r>
            <a:endParaRPr kumimoji="1" lang="en-US" altLang="ko-KR" sz="1200" b="1" kern="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</a:rPr>
              <a:t>서버</a:t>
            </a:r>
          </a:p>
        </p:txBody>
      </p:sp>
      <p:cxnSp>
        <p:nvCxnSpPr>
          <p:cNvPr id="33" name="직선 화살표 연결선 24"/>
          <p:cNvCxnSpPr>
            <a:cxnSpLocks noChangeShapeType="1"/>
          </p:cNvCxnSpPr>
          <p:nvPr/>
        </p:nvCxnSpPr>
        <p:spPr bwMode="auto">
          <a:xfrm>
            <a:off x="4109686" y="3541857"/>
            <a:ext cx="239614" cy="0"/>
          </a:xfrm>
          <a:prstGeom prst="straightConnector1">
            <a:avLst/>
          </a:prstGeom>
          <a:noFill/>
          <a:ln w="952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34" name="모서리가 둥근 직사각형 33"/>
          <p:cNvSpPr/>
          <p:nvPr/>
        </p:nvSpPr>
        <p:spPr>
          <a:xfrm>
            <a:off x="560513" y="2281181"/>
            <a:ext cx="960712" cy="233506"/>
          </a:xfrm>
          <a:prstGeom prst="roundRect">
            <a:avLst>
              <a:gd name="adj" fmla="val 24759"/>
            </a:avLst>
          </a:prstGeom>
          <a:gradFill>
            <a:gsLst>
              <a:gs pos="0">
                <a:schemeClr val="bg1">
                  <a:alpha val="68000"/>
                </a:schemeClr>
              </a:gs>
              <a:gs pos="23000">
                <a:srgbClr val="BDBDBD">
                  <a:alpha val="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0513" y="3481119"/>
            <a:ext cx="960712" cy="233506"/>
          </a:xfrm>
          <a:prstGeom prst="roundRect">
            <a:avLst>
              <a:gd name="adj" fmla="val 24759"/>
            </a:avLst>
          </a:prstGeom>
          <a:gradFill>
            <a:gsLst>
              <a:gs pos="0">
                <a:schemeClr val="bg1">
                  <a:alpha val="68000"/>
                </a:schemeClr>
              </a:gs>
              <a:gs pos="23000">
                <a:srgbClr val="BDBDBD">
                  <a:alpha val="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0513" y="5067583"/>
            <a:ext cx="960712" cy="233506"/>
          </a:xfrm>
          <a:prstGeom prst="roundRect">
            <a:avLst>
              <a:gd name="adj" fmla="val 24759"/>
            </a:avLst>
          </a:prstGeom>
          <a:gradFill>
            <a:gsLst>
              <a:gs pos="0">
                <a:schemeClr val="bg1">
                  <a:alpha val="68000"/>
                </a:schemeClr>
              </a:gs>
              <a:gs pos="23000">
                <a:srgbClr val="BDBDBD">
                  <a:alpha val="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" t="27949" r="78357" b="44751"/>
          <a:stretch/>
        </p:blipFill>
        <p:spPr>
          <a:xfrm>
            <a:off x="4285335" y="3270319"/>
            <a:ext cx="565971" cy="60389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" t="27949" r="78357" b="44751"/>
          <a:stretch/>
        </p:blipFill>
        <p:spPr>
          <a:xfrm>
            <a:off x="4285335" y="3746989"/>
            <a:ext cx="565971" cy="603894"/>
          </a:xfrm>
          <a:prstGeom prst="rect">
            <a:avLst/>
          </a:prstGeom>
        </p:spPr>
      </p:pic>
      <p:sp>
        <p:nvSpPr>
          <p:cNvPr id="39" name="TextBox 30"/>
          <p:cNvSpPr txBox="1">
            <a:spLocks noChangeArrowheads="1"/>
          </p:cNvSpPr>
          <p:nvPr/>
        </p:nvSpPr>
        <p:spPr bwMode="auto">
          <a:xfrm>
            <a:off x="4284452" y="3196533"/>
            <a:ext cx="542760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Index</a:t>
            </a:r>
            <a:endParaRPr kumimoji="1" lang="ko-KR" altLang="en-US" sz="105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0" name="TextBox 30"/>
          <p:cNvSpPr txBox="1">
            <a:spLocks noChangeArrowheads="1"/>
          </p:cNvSpPr>
          <p:nvPr/>
        </p:nvSpPr>
        <p:spPr bwMode="auto">
          <a:xfrm>
            <a:off x="4145703" y="4295219"/>
            <a:ext cx="802674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Data Mart</a:t>
            </a:r>
            <a:endParaRPr kumimoji="1" lang="ko-KR" altLang="en-US" sz="105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51" name="그룹 136"/>
          <p:cNvGrpSpPr/>
          <p:nvPr/>
        </p:nvGrpSpPr>
        <p:grpSpPr>
          <a:xfrm>
            <a:off x="1757012" y="5265829"/>
            <a:ext cx="562606" cy="732594"/>
            <a:chOff x="6498369" y="5523166"/>
            <a:chExt cx="657977" cy="898906"/>
          </a:xfrm>
        </p:grpSpPr>
        <p:pic>
          <p:nvPicPr>
            <p:cNvPr id="52" name="Picture 12" descr="vpn_switch_gre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98369" y="5523166"/>
              <a:ext cx="539750" cy="587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TextBox 52"/>
            <p:cNvSpPr txBox="1"/>
            <p:nvPr/>
          </p:nvSpPr>
          <p:spPr>
            <a:xfrm>
              <a:off x="6580282" y="6119954"/>
              <a:ext cx="576064" cy="302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Arial" panose="020B0604020202020204" pitchFamily="34" charset="0"/>
                  <a:ea typeface="나눔고딕" panose="020D0604000000000000" pitchFamily="50" charset="-127"/>
                </a:rPr>
                <a:t>VPN</a:t>
              </a:r>
              <a:endParaRPr lang="ko-KR" altLang="en-US" sz="1000" dirty="0"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4" name="그룹 134"/>
          <p:cNvGrpSpPr/>
          <p:nvPr/>
        </p:nvGrpSpPr>
        <p:grpSpPr>
          <a:xfrm>
            <a:off x="3402446" y="5275532"/>
            <a:ext cx="633475" cy="696356"/>
            <a:chOff x="4887738" y="5567616"/>
            <a:chExt cx="740860" cy="854440"/>
          </a:xfrm>
        </p:grpSpPr>
        <p:pic>
          <p:nvPicPr>
            <p:cNvPr id="55" name="Picture 12" descr="firewall_gre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6554" y="5567616"/>
              <a:ext cx="427037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extBox 55"/>
            <p:cNvSpPr txBox="1"/>
            <p:nvPr/>
          </p:nvSpPr>
          <p:spPr>
            <a:xfrm>
              <a:off x="4887738" y="6119939"/>
              <a:ext cx="740860" cy="302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Arial" panose="020B0604020202020204" pitchFamily="34" charset="0"/>
                  <a:ea typeface="나눔고딕" panose="020D0604000000000000" pitchFamily="50" charset="-127"/>
                </a:rPr>
                <a:t>방화벽</a:t>
              </a:r>
              <a:endParaRPr lang="ko-KR" altLang="en-US" sz="1000" dirty="0"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7" name="그룹 106"/>
          <p:cNvGrpSpPr/>
          <p:nvPr/>
        </p:nvGrpSpPr>
        <p:grpSpPr>
          <a:xfrm>
            <a:off x="2339798" y="5291282"/>
            <a:ext cx="492566" cy="730006"/>
            <a:chOff x="5076056" y="5589240"/>
            <a:chExt cx="492566" cy="730006"/>
          </a:xfrm>
        </p:grpSpPr>
        <p:pic>
          <p:nvPicPr>
            <p:cNvPr id="58" name="Picture 12" descr="server_gre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01953" y="5589240"/>
              <a:ext cx="317631" cy="473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" name="TextBox 58"/>
            <p:cNvSpPr txBox="1"/>
            <p:nvPr/>
          </p:nvSpPr>
          <p:spPr>
            <a:xfrm>
              <a:off x="5076056" y="6073025"/>
              <a:ext cx="4925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Arial" panose="020B0604020202020204" pitchFamily="34" charset="0"/>
                  <a:ea typeface="나눔고딕" panose="020D0604000000000000" pitchFamily="50" charset="-127"/>
                </a:rPr>
                <a:t>DNS</a:t>
              </a:r>
              <a:endParaRPr lang="ko-KR" altLang="en-US" sz="1000" dirty="0"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0" name="그룹 137"/>
          <p:cNvGrpSpPr/>
          <p:nvPr/>
        </p:nvGrpSpPr>
        <p:grpSpPr>
          <a:xfrm>
            <a:off x="2841828" y="5301089"/>
            <a:ext cx="708373" cy="655317"/>
            <a:chOff x="7236296" y="5700805"/>
            <a:chExt cx="828454" cy="804087"/>
          </a:xfrm>
        </p:grpSpPr>
        <p:pic>
          <p:nvPicPr>
            <p:cNvPr id="61" name="Picture 12" descr="rack_server_grey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6296" y="5700805"/>
              <a:ext cx="668337" cy="406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TextBox 61"/>
            <p:cNvSpPr txBox="1"/>
            <p:nvPr/>
          </p:nvSpPr>
          <p:spPr>
            <a:xfrm>
              <a:off x="7237930" y="6202774"/>
              <a:ext cx="826820" cy="302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>
                  <a:latin typeface="Arial" panose="020B0604020202020204" pitchFamily="34" charset="0"/>
                  <a:ea typeface="나눔고딕" panose="020D0604000000000000" pitchFamily="50" charset="-127"/>
                </a:rPr>
                <a:t>무선랜</a:t>
              </a:r>
              <a:endParaRPr lang="ko-KR" altLang="en-US" sz="1000" dirty="0"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3" name="그룹 111"/>
          <p:cNvGrpSpPr/>
          <p:nvPr/>
        </p:nvGrpSpPr>
        <p:grpSpPr>
          <a:xfrm>
            <a:off x="3996944" y="5275532"/>
            <a:ext cx="492566" cy="720080"/>
            <a:chOff x="7620828" y="5589240"/>
            <a:chExt cx="492566" cy="720080"/>
          </a:xfrm>
        </p:grpSpPr>
        <p:sp>
          <p:nvSpPr>
            <p:cNvPr id="64" name="TextBox 63"/>
            <p:cNvSpPr txBox="1"/>
            <p:nvPr/>
          </p:nvSpPr>
          <p:spPr>
            <a:xfrm>
              <a:off x="7620828" y="6063099"/>
              <a:ext cx="4925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Arial" panose="020B0604020202020204" pitchFamily="34" charset="0"/>
                  <a:ea typeface="나눔고딕" panose="020D0604000000000000" pitchFamily="50" charset="-127"/>
                </a:rPr>
                <a:t>AD</a:t>
              </a:r>
              <a:endParaRPr lang="ko-KR" altLang="en-US" sz="1000" dirty="0"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pic>
          <p:nvPicPr>
            <p:cNvPr id="65" name="Picture 18" descr="Server-(tower)"/>
            <p:cNvPicPr>
              <a:picLocks noChangeAspect="1" noChangeArrowheads="1"/>
            </p:cNvPicPr>
            <p:nvPr/>
          </p:nvPicPr>
          <p:blipFill>
            <a:blip r:embed="rId7" cstate="print"/>
            <a:srcRect l="25653" t="10400" r="25653" b="27467"/>
            <a:stretch>
              <a:fillRect/>
            </a:stretch>
          </p:blipFill>
          <p:spPr bwMode="auto">
            <a:xfrm>
              <a:off x="7668344" y="5589240"/>
              <a:ext cx="323850" cy="47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6" name="그룹 112"/>
          <p:cNvGrpSpPr/>
          <p:nvPr/>
        </p:nvGrpSpPr>
        <p:grpSpPr>
          <a:xfrm>
            <a:off x="4404283" y="5293869"/>
            <a:ext cx="492566" cy="720080"/>
            <a:chOff x="6588224" y="5627340"/>
            <a:chExt cx="492566" cy="720080"/>
          </a:xfrm>
        </p:grpSpPr>
        <p:pic>
          <p:nvPicPr>
            <p:cNvPr id="67" name="Picture 338" descr="cl_st_00074"/>
            <p:cNvPicPr>
              <a:picLocks noChangeAspect="1" noChangeArrowheads="1"/>
            </p:cNvPicPr>
            <p:nvPr/>
          </p:nvPicPr>
          <p:blipFill>
            <a:blip r:embed="rId8" cstate="print">
              <a:lum bright="24000" contrast="-18000"/>
              <a:grayscl/>
            </a:blip>
            <a:srcRect/>
            <a:stretch>
              <a:fillRect/>
            </a:stretch>
          </p:blipFill>
          <p:spPr bwMode="auto">
            <a:xfrm>
              <a:off x="6660232" y="5627340"/>
              <a:ext cx="359306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TextBox 67"/>
            <p:cNvSpPr txBox="1"/>
            <p:nvPr/>
          </p:nvSpPr>
          <p:spPr>
            <a:xfrm>
              <a:off x="6588224" y="6101199"/>
              <a:ext cx="4925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Arial" panose="020B0604020202020204" pitchFamily="34" charset="0"/>
                  <a:ea typeface="나눔고딕" panose="020D0604000000000000" pitchFamily="50" charset="-127"/>
                </a:rPr>
                <a:t>CDN</a:t>
              </a:r>
              <a:endParaRPr lang="ko-KR" altLang="en-US" sz="1000" dirty="0"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</p:grpSp>
      <p:cxnSp>
        <p:nvCxnSpPr>
          <p:cNvPr id="69" name="직선 연결선 62"/>
          <p:cNvCxnSpPr>
            <a:cxnSpLocks noChangeShapeType="1"/>
          </p:cNvCxnSpPr>
          <p:nvPr/>
        </p:nvCxnSpPr>
        <p:spPr bwMode="auto">
          <a:xfrm>
            <a:off x="3701228" y="4779662"/>
            <a:ext cx="0" cy="445542"/>
          </a:xfrm>
          <a:prstGeom prst="line">
            <a:avLst/>
          </a:prstGeom>
          <a:noFill/>
          <a:ln w="6350" algn="ctr">
            <a:solidFill>
              <a:srgbClr val="FFFFFF">
                <a:lumMod val="50000"/>
              </a:srgbClr>
            </a:solidFill>
            <a:round/>
            <a:headEnd/>
            <a:tailEnd/>
          </a:ln>
        </p:spPr>
      </p:cxnSp>
      <p:cxnSp>
        <p:nvCxnSpPr>
          <p:cNvPr id="70" name="직선 연결선 62"/>
          <p:cNvCxnSpPr>
            <a:cxnSpLocks noChangeShapeType="1"/>
          </p:cNvCxnSpPr>
          <p:nvPr/>
        </p:nvCxnSpPr>
        <p:spPr bwMode="auto">
          <a:xfrm>
            <a:off x="4180901" y="4779662"/>
            <a:ext cx="0" cy="445542"/>
          </a:xfrm>
          <a:prstGeom prst="line">
            <a:avLst/>
          </a:prstGeom>
          <a:noFill/>
          <a:ln w="6350" algn="ctr">
            <a:solidFill>
              <a:srgbClr val="FFFFFF">
                <a:lumMod val="50000"/>
              </a:srgbClr>
            </a:solidFill>
            <a:round/>
            <a:headEnd/>
            <a:tailEnd/>
          </a:ln>
        </p:spPr>
      </p:cxnSp>
      <p:cxnSp>
        <p:nvCxnSpPr>
          <p:cNvPr id="71" name="직선 연결선 62"/>
          <p:cNvCxnSpPr>
            <a:cxnSpLocks noChangeShapeType="1"/>
          </p:cNvCxnSpPr>
          <p:nvPr/>
        </p:nvCxnSpPr>
        <p:spPr bwMode="auto">
          <a:xfrm>
            <a:off x="4661715" y="4779662"/>
            <a:ext cx="0" cy="445542"/>
          </a:xfrm>
          <a:prstGeom prst="line">
            <a:avLst/>
          </a:prstGeom>
          <a:noFill/>
          <a:ln w="6350" algn="ctr">
            <a:solidFill>
              <a:srgbClr val="FFFFFF">
                <a:lumMod val="50000"/>
              </a:srgbClr>
            </a:solidFill>
            <a:round/>
            <a:headEnd/>
            <a:tailEnd/>
          </a:ln>
        </p:spPr>
      </p:cxnSp>
      <p:cxnSp>
        <p:nvCxnSpPr>
          <p:cNvPr id="77" name="직선 화살표 연결선 24"/>
          <p:cNvCxnSpPr>
            <a:cxnSpLocks noChangeShapeType="1"/>
          </p:cNvCxnSpPr>
          <p:nvPr/>
        </p:nvCxnSpPr>
        <p:spPr bwMode="auto">
          <a:xfrm>
            <a:off x="4109686" y="3933056"/>
            <a:ext cx="239614" cy="0"/>
          </a:xfrm>
          <a:prstGeom prst="straightConnector1">
            <a:avLst/>
          </a:prstGeom>
          <a:noFill/>
          <a:ln w="952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9" cstate="print"/>
          <a:srcRect r="3159"/>
          <a:stretch/>
        </p:blipFill>
        <p:spPr>
          <a:xfrm>
            <a:off x="1827052" y="1943135"/>
            <a:ext cx="1002819" cy="547706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75028" y="1938968"/>
            <a:ext cx="999643" cy="548298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01070" y="1945846"/>
            <a:ext cx="991685" cy="551077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3036" y="2596293"/>
            <a:ext cx="853561" cy="47157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13" cstate="print"/>
          <a:srcRect l="1540" r="2606" b="1525"/>
          <a:stretch/>
        </p:blipFill>
        <p:spPr>
          <a:xfrm>
            <a:off x="3538162" y="2574359"/>
            <a:ext cx="721442" cy="53337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106214" y="2729289"/>
            <a:ext cx="668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b="1" spc="-60" dirty="0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Alert</a:t>
            </a:r>
          </a:p>
        </p:txBody>
      </p:sp>
      <p:sp>
        <p:nvSpPr>
          <p:cNvPr id="90" name="Rectangle 107"/>
          <p:cNvSpPr>
            <a:spLocks noChangeArrowheads="1"/>
          </p:cNvSpPr>
          <p:nvPr/>
        </p:nvSpPr>
        <p:spPr bwMode="auto">
          <a:xfrm>
            <a:off x="2660374" y="2673541"/>
            <a:ext cx="10408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</a:rPr>
              <a:t>BigQuery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1" name="내용 개체 틀 2"/>
          <p:cNvSpPr txBox="1">
            <a:spLocks/>
          </p:cNvSpPr>
          <p:nvPr/>
        </p:nvSpPr>
        <p:spPr>
          <a:xfrm>
            <a:off x="56456" y="476672"/>
            <a:ext cx="9767122" cy="576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ko-KR" altLang="en-US" sz="1600" b="1" spc="-50" dirty="0" smtClean="0">
                <a:solidFill>
                  <a:srgbClr val="3D3C3E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시스템 장애를 사전 감지하거나 장애 원인 분석을 위해서는 네트워크 장비 로그 분석이 필요하였으나 기존 시스템의 저장</a:t>
            </a:r>
            <a:r>
              <a:rPr kumimoji="0" lang="en-US" altLang="ko-KR" sz="1600" b="1" spc="-50" dirty="0">
                <a:solidFill>
                  <a:srgbClr val="3D3C3E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kumimoji="0" lang="ko-KR" altLang="en-US" sz="1600" b="1" spc="-50" smtClean="0">
                <a:solidFill>
                  <a:srgbClr val="3D3C3E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및 처리 한계로 분석이 어려웠음</a:t>
            </a:r>
            <a:r>
              <a:rPr kumimoji="0" lang="en-US" altLang="ko-KR" sz="1600" b="1" spc="-50" dirty="0" smtClean="0">
                <a:solidFill>
                  <a:srgbClr val="3D3C3E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.</a:t>
            </a:r>
            <a:r>
              <a:rPr kumimoji="0" lang="ko-KR" altLang="en-US" sz="1600" b="1" spc="-50" smtClean="0">
                <a:solidFill>
                  <a:srgbClr val="3D3C3E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빅데이터 기반 실시간 로그 분석 솔루션을 적용하여 예측 기반 장애 선감지 수행</a:t>
            </a:r>
            <a:endParaRPr kumimoji="0" lang="ko-KR" altLang="en-US" sz="1600" b="1" spc="-50" dirty="0">
              <a:solidFill>
                <a:srgbClr val="3D3C3E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7" name="직사각형 129"/>
          <p:cNvSpPr>
            <a:spLocks noChangeArrowheads="1"/>
          </p:cNvSpPr>
          <p:nvPr/>
        </p:nvSpPr>
        <p:spPr bwMode="auto">
          <a:xfrm>
            <a:off x="3251145" y="3852221"/>
            <a:ext cx="860740" cy="171539"/>
          </a:xfrm>
          <a:prstGeom prst="rect">
            <a:avLst/>
          </a:prstGeom>
          <a:solidFill>
            <a:srgbClr val="C5003D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latinLnBrk="0">
              <a:lnSpc>
                <a:spcPct val="80000"/>
              </a:lnSpc>
              <a:defRPr/>
            </a:pPr>
            <a:r>
              <a:rPr lang="en-US" altLang="ko-KR" sz="10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b="1" kern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HBase F/W</a:t>
            </a:r>
            <a:endParaRPr lang="ko-KR" altLang="en-US" sz="1000" b="1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r="16811"/>
          <a:stretch/>
        </p:blipFill>
        <p:spPr>
          <a:xfrm>
            <a:off x="384268" y="1583165"/>
            <a:ext cx="1512168" cy="413945"/>
          </a:xfrm>
          <a:prstGeom prst="rect">
            <a:avLst/>
          </a:prstGeom>
        </p:spPr>
      </p:pic>
      <p:sp>
        <p:nvSpPr>
          <p:cNvPr id="72" name="실행 단추: 홈 71">
            <a:hlinkClick r:id="rId15" action="ppaction://hlinksldjump" highlightClick="1"/>
          </p:cNvPr>
          <p:cNvSpPr/>
          <p:nvPr/>
        </p:nvSpPr>
        <p:spPr>
          <a:xfrm>
            <a:off x="9399588" y="260648"/>
            <a:ext cx="233362" cy="2159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17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오른쪽 화살표 21"/>
          <p:cNvSpPr/>
          <p:nvPr/>
        </p:nvSpPr>
        <p:spPr>
          <a:xfrm>
            <a:off x="3248312" y="3522280"/>
            <a:ext cx="5593120" cy="948487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6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Online Big Transaction</a:t>
            </a:r>
            <a:endParaRPr lang="ko-KR" altLang="en-US" dirty="0"/>
          </a:p>
        </p:txBody>
      </p:sp>
      <p:sp>
        <p:nvSpPr>
          <p:cNvPr id="189" name="Text Box 2120"/>
          <p:cNvSpPr txBox="1">
            <a:spLocks noChangeArrowheads="1"/>
          </p:cNvSpPr>
          <p:nvPr/>
        </p:nvSpPr>
        <p:spPr bwMode="auto">
          <a:xfrm>
            <a:off x="128464" y="582613"/>
            <a:ext cx="9764960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RDBMS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처리하기 힘든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Big Transaction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NoSQL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분리하여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RDBMS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부하를 분산하면서 트랜잭션 증가에 따라 유연하게 확장 가능하도록 만든 시스템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모서리가 둥근 직사각형 49"/>
          <p:cNvSpPr>
            <a:spLocks noChangeArrowheads="1"/>
          </p:cNvSpPr>
          <p:nvPr/>
        </p:nvSpPr>
        <p:spPr bwMode="auto">
          <a:xfrm>
            <a:off x="5424901" y="3606746"/>
            <a:ext cx="1562618" cy="72008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4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BigTable</a:t>
            </a:r>
            <a:endParaRPr lang="en-US" altLang="ko-KR" sz="14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HBase)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94" name="순서도: 자기 디스크 193"/>
          <p:cNvSpPr/>
          <p:nvPr/>
        </p:nvSpPr>
        <p:spPr>
          <a:xfrm>
            <a:off x="2240200" y="3619763"/>
            <a:ext cx="1008112" cy="761259"/>
          </a:xfrm>
          <a:prstGeom prst="flowChartMagneticDisk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RDBMS</a:t>
            </a:r>
            <a:endParaRPr lang="ko-KR" altLang="en-US" sz="12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96" name="모서리가 둥근 직사각형 49"/>
          <p:cNvSpPr>
            <a:spLocks noChangeArrowheads="1"/>
          </p:cNvSpPr>
          <p:nvPr/>
        </p:nvSpPr>
        <p:spPr bwMode="auto">
          <a:xfrm>
            <a:off x="3646259" y="3611880"/>
            <a:ext cx="1562618" cy="72008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Memory Cache</a:t>
            </a:r>
          </a:p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Redis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97" name="직사각형 196"/>
          <p:cNvSpPr/>
          <p:nvPr/>
        </p:nvSpPr>
        <p:spPr bwMode="auto">
          <a:xfrm>
            <a:off x="2240200" y="2539643"/>
            <a:ext cx="4747319" cy="5287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B2C Systems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56262" y="3076229"/>
            <a:ext cx="0" cy="55141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endCxn id="196" idx="0"/>
          </p:cNvCxnSpPr>
          <p:nvPr/>
        </p:nvCxnSpPr>
        <p:spPr>
          <a:xfrm>
            <a:off x="4427568" y="3081065"/>
            <a:ext cx="0" cy="53081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/>
          <p:nvPr/>
        </p:nvCxnSpPr>
        <p:spPr>
          <a:xfrm>
            <a:off x="6072973" y="3068346"/>
            <a:ext cx="0" cy="53081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/>
          <p:nvPr/>
        </p:nvCxnSpPr>
        <p:spPr>
          <a:xfrm>
            <a:off x="6288997" y="3068346"/>
            <a:ext cx="0" cy="53081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4003124" y="3276357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읽기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2144688" y="3276357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읽기</a:t>
            </a:r>
            <a:endParaRPr lang="ko-KR" altLang="en-US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2786803" y="3276357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쓰기</a:t>
            </a:r>
            <a:endParaRPr lang="ko-KR" altLang="en-US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4" name="직선 화살표 연결선 203"/>
          <p:cNvCxnSpPr/>
          <p:nvPr/>
        </p:nvCxnSpPr>
        <p:spPr>
          <a:xfrm>
            <a:off x="2616589" y="3068345"/>
            <a:ext cx="0" cy="53081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5630034" y="3276357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읽기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6272149" y="3276357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쓰기</a:t>
            </a:r>
          </a:p>
        </p:txBody>
      </p:sp>
      <p:cxnSp>
        <p:nvCxnSpPr>
          <p:cNvPr id="13" name="꺾인 연결선 12"/>
          <p:cNvCxnSpPr>
            <a:stCxn id="194" idx="3"/>
            <a:endCxn id="190" idx="2"/>
          </p:cNvCxnSpPr>
          <p:nvPr/>
        </p:nvCxnSpPr>
        <p:spPr>
          <a:xfrm rot="5400000" flipH="1" flipV="1">
            <a:off x="4448135" y="2622947"/>
            <a:ext cx="54196" cy="3461954"/>
          </a:xfrm>
          <a:prstGeom prst="bentConnector3">
            <a:avLst>
              <a:gd name="adj1" fmla="val -1803569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2658548" y="5374377"/>
            <a:ext cx="4362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RDBMS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서비스하기 어려운 대용량 테이블을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HBase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이관하여 </a:t>
            </a:r>
            <a:r>
              <a:rPr lang="ko-KR" altLang="en-US" sz="1100" b="1" i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쓰기 부하 분산</a:t>
            </a:r>
            <a:endParaRPr lang="ko-KR" altLang="en-US" sz="1100" b="1" i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8" name="꺾인 연결선 207"/>
          <p:cNvCxnSpPr/>
          <p:nvPr/>
        </p:nvCxnSpPr>
        <p:spPr>
          <a:xfrm rot="5400000" flipH="1" flipV="1">
            <a:off x="3694618" y="3514835"/>
            <a:ext cx="49062" cy="1683312"/>
          </a:xfrm>
          <a:prstGeom prst="bentConnector3">
            <a:avLst>
              <a:gd name="adj1" fmla="val -706946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2776371" y="4715649"/>
            <a:ext cx="3080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자주 참조되는 공통 정보는 </a:t>
            </a:r>
            <a:r>
              <a:rPr lang="en-US" altLang="ko-KR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Redis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동기화하여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b="1" i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읽기 부하 분산</a:t>
            </a:r>
            <a:endParaRPr lang="ko-KR" altLang="en-US" sz="1100" b="1" i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타원 209"/>
          <p:cNvSpPr/>
          <p:nvPr/>
        </p:nvSpPr>
        <p:spPr bwMode="auto">
          <a:xfrm>
            <a:off x="3488563" y="1871840"/>
            <a:ext cx="399698" cy="3149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1" name="타원 210"/>
          <p:cNvSpPr/>
          <p:nvPr/>
        </p:nvSpPr>
        <p:spPr bwMode="auto">
          <a:xfrm>
            <a:off x="4164682" y="1871840"/>
            <a:ext cx="399698" cy="3149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2" name="타원 211"/>
          <p:cNvSpPr/>
          <p:nvPr/>
        </p:nvSpPr>
        <p:spPr bwMode="auto">
          <a:xfrm>
            <a:off x="5246344" y="1871840"/>
            <a:ext cx="399698" cy="3149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4716849" y="1898504"/>
            <a:ext cx="37702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/>
              </a:rPr>
              <a:t>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4" name="직선 화살표 연결선 213"/>
          <p:cNvCxnSpPr/>
          <p:nvPr/>
        </p:nvCxnSpPr>
        <p:spPr>
          <a:xfrm>
            <a:off x="3698121" y="2194662"/>
            <a:ext cx="0" cy="3449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/>
          <p:cNvCxnSpPr/>
          <p:nvPr/>
        </p:nvCxnSpPr>
        <p:spPr>
          <a:xfrm>
            <a:off x="4368430" y="2194662"/>
            <a:ext cx="0" cy="3449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/>
          <p:nvPr/>
        </p:nvCxnSpPr>
        <p:spPr>
          <a:xfrm>
            <a:off x="5456433" y="2186778"/>
            <a:ext cx="0" cy="3449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31313" y="2241910"/>
            <a:ext cx="4117724" cy="175161"/>
          </a:xfrm>
          <a:prstGeom prst="rect">
            <a:avLst/>
          </a:prstGeom>
          <a:solidFill>
            <a:schemeClr val="bg1">
              <a:lumMod val="75000"/>
              <a:alpha val="52941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200" b="1" i="1" dirty="0" smtClean="0">
                <a:latin typeface="+mn-ea"/>
                <a:ea typeface="+mn-ea"/>
                <a:cs typeface="Arial" pitchFamily="34" charset="0"/>
              </a:rPr>
              <a:t>Big Transaction</a:t>
            </a:r>
            <a:endParaRPr lang="ko-KR" altLang="en-US" sz="1200" b="1" i="1" dirty="0" err="1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969224" y="3763779"/>
            <a:ext cx="1584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트랜잭션 증가에 따른 유연한 확장</a:t>
            </a:r>
          </a:p>
        </p:txBody>
      </p:sp>
      <p:sp>
        <p:nvSpPr>
          <p:cNvPr id="32" name="실행 단추: 홈 31">
            <a:hlinkClick r:id="rId2" action="ppaction://hlinksldjump" highlightClick="1"/>
          </p:cNvPr>
          <p:cNvSpPr/>
          <p:nvPr/>
        </p:nvSpPr>
        <p:spPr>
          <a:xfrm>
            <a:off x="9399588" y="260648"/>
            <a:ext cx="233362" cy="2159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80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/>
          <p:cNvSpPr>
            <a:spLocks noGrp="1"/>
          </p:cNvSpPr>
          <p:nvPr>
            <p:ph type="title"/>
          </p:nvPr>
        </p:nvSpPr>
        <p:spPr>
          <a:xfrm>
            <a:off x="57150" y="44450"/>
            <a:ext cx="8076758" cy="431800"/>
          </a:xfrm>
        </p:spPr>
        <p:txBody>
          <a:bodyPr/>
          <a:lstStyle/>
          <a:p>
            <a:r>
              <a:rPr lang="ko-KR" altLang="en-US" dirty="0"/>
              <a:t>별첨</a:t>
            </a:r>
            <a:r>
              <a:rPr lang="en-US" altLang="ko-KR" dirty="0"/>
              <a:t>. Online Big Transaction </a:t>
            </a:r>
            <a:r>
              <a:rPr lang="ko-KR" altLang="en-US" smtClean="0"/>
              <a:t>사례 </a:t>
            </a:r>
            <a:r>
              <a:rPr lang="en-US" altLang="ko-KR" dirty="0" smtClean="0"/>
              <a:t>- IPTV </a:t>
            </a:r>
            <a:r>
              <a:rPr lang="ko-KR" altLang="en-US" smtClean="0"/>
              <a:t>이용자 </a:t>
            </a:r>
            <a:r>
              <a:rPr lang="en-US" altLang="ko-KR" dirty="0" smtClean="0"/>
              <a:t>Big Transaction </a:t>
            </a:r>
            <a:r>
              <a:rPr lang="ko-KR" altLang="en-US" smtClean="0"/>
              <a:t>처리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 bwMode="auto">
          <a:xfrm>
            <a:off x="8194424" y="5042652"/>
            <a:ext cx="1475099" cy="3790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184414" y="5045075"/>
            <a:ext cx="4126330" cy="3790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4566269" y="5038985"/>
            <a:ext cx="2695768" cy="3790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순서도: 자기 디스크 69"/>
          <p:cNvSpPr/>
          <p:nvPr/>
        </p:nvSpPr>
        <p:spPr bwMode="auto">
          <a:xfrm>
            <a:off x="1784854" y="4472100"/>
            <a:ext cx="810232" cy="64216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Oracle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순서도: 자기 디스크 70"/>
          <p:cNvSpPr/>
          <p:nvPr/>
        </p:nvSpPr>
        <p:spPr bwMode="auto">
          <a:xfrm>
            <a:off x="5333769" y="4466010"/>
            <a:ext cx="810232" cy="64216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Oracle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36476" y="6279123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en-US" altLang="ko-KR" sz="10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0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ⓦ</a:t>
            </a:r>
            <a:r>
              <a:rPr lang="en-US" altLang="ko-KR" sz="10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Write, </a:t>
            </a:r>
            <a:r>
              <a:rPr lang="ko-KR" altLang="en-US" sz="10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ⓡ</a:t>
            </a:r>
            <a:r>
              <a:rPr lang="en-US" altLang="ko-KR" sz="10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Read</a:t>
            </a:r>
            <a:endParaRPr lang="ko-KR" altLang="en-US" sz="10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00572" y="1306749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As-Is : DB</a:t>
            </a:r>
            <a:r>
              <a:rPr lang="ko-KR" altLang="en-US" sz="14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따른 부하 집중</a:t>
            </a:r>
          </a:p>
        </p:txBody>
      </p:sp>
      <p:cxnSp>
        <p:nvCxnSpPr>
          <p:cNvPr id="74" name="직선 연결선 73"/>
          <p:cNvCxnSpPr/>
          <p:nvPr/>
        </p:nvCxnSpPr>
        <p:spPr bwMode="auto">
          <a:xfrm>
            <a:off x="299708" y="6288514"/>
            <a:ext cx="1457146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직사각형 74"/>
          <p:cNvSpPr/>
          <p:nvPr/>
        </p:nvSpPr>
        <p:spPr bwMode="auto">
          <a:xfrm>
            <a:off x="969789" y="2641632"/>
            <a:ext cx="3045998" cy="52870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방송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(IMCS)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타원 75"/>
          <p:cNvSpPr/>
          <p:nvPr/>
        </p:nvSpPr>
        <p:spPr bwMode="auto">
          <a:xfrm>
            <a:off x="322397" y="2673072"/>
            <a:ext cx="399698" cy="4515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 bwMode="auto">
          <a:xfrm>
            <a:off x="954062" y="2088871"/>
            <a:ext cx="582029" cy="2568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Device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1617354" y="2088871"/>
            <a:ext cx="582029" cy="2568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Device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219913" y="2080575"/>
            <a:ext cx="37702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/>
              </a:rPr>
              <a:t>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타원 79"/>
          <p:cNvSpPr/>
          <p:nvPr/>
        </p:nvSpPr>
        <p:spPr bwMode="auto">
          <a:xfrm>
            <a:off x="1034322" y="1786019"/>
            <a:ext cx="399698" cy="3149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타원 80"/>
          <p:cNvSpPr/>
          <p:nvPr/>
        </p:nvSpPr>
        <p:spPr bwMode="auto">
          <a:xfrm>
            <a:off x="1710441" y="1786019"/>
            <a:ext cx="399698" cy="3149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81"/>
          <p:cNvGrpSpPr/>
          <p:nvPr/>
        </p:nvGrpSpPr>
        <p:grpSpPr>
          <a:xfrm>
            <a:off x="728714" y="2805617"/>
            <a:ext cx="233917" cy="163043"/>
            <a:chOff x="651616" y="3069255"/>
            <a:chExt cx="383383" cy="203569"/>
          </a:xfrm>
        </p:grpSpPr>
        <p:cxnSp>
          <p:nvCxnSpPr>
            <p:cNvPr id="83" name="직선 연결선 82"/>
            <p:cNvCxnSpPr/>
            <p:nvPr/>
          </p:nvCxnSpPr>
          <p:spPr bwMode="auto">
            <a:xfrm>
              <a:off x="668524" y="3069255"/>
              <a:ext cx="36647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4" name="직선 연결선 83"/>
            <p:cNvCxnSpPr/>
            <p:nvPr/>
          </p:nvCxnSpPr>
          <p:spPr bwMode="auto">
            <a:xfrm>
              <a:off x="651616" y="3272824"/>
              <a:ext cx="36647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sp>
        <p:nvSpPr>
          <p:cNvPr id="85" name="모서리가 둥근 직사각형 84"/>
          <p:cNvSpPr/>
          <p:nvPr/>
        </p:nvSpPr>
        <p:spPr bwMode="auto">
          <a:xfrm>
            <a:off x="2719591" y="2088871"/>
            <a:ext cx="582029" cy="2568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Device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2792103" y="1786019"/>
            <a:ext cx="399698" cy="3149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 bwMode="auto">
          <a:xfrm>
            <a:off x="1277343" y="2346584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직선 연결선 87"/>
          <p:cNvCxnSpPr/>
          <p:nvPr/>
        </p:nvCxnSpPr>
        <p:spPr bwMode="auto">
          <a:xfrm>
            <a:off x="1206921" y="2345678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9" name="직선 연결선 88"/>
          <p:cNvCxnSpPr/>
          <p:nvPr/>
        </p:nvCxnSpPr>
        <p:spPr bwMode="auto">
          <a:xfrm>
            <a:off x="1953418" y="2340713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0" name="직선 연결선 89"/>
          <p:cNvCxnSpPr/>
          <p:nvPr/>
        </p:nvCxnSpPr>
        <p:spPr bwMode="auto">
          <a:xfrm>
            <a:off x="1882996" y="2339807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1" name="직선 연결선 90"/>
          <p:cNvCxnSpPr/>
          <p:nvPr/>
        </p:nvCxnSpPr>
        <p:spPr bwMode="auto">
          <a:xfrm>
            <a:off x="3025286" y="2346584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2" name="직선 연결선 91"/>
          <p:cNvCxnSpPr/>
          <p:nvPr/>
        </p:nvCxnSpPr>
        <p:spPr bwMode="auto">
          <a:xfrm>
            <a:off x="2954865" y="2345678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3" name="직선 화살표 연결선 92"/>
          <p:cNvCxnSpPr/>
          <p:nvPr/>
        </p:nvCxnSpPr>
        <p:spPr bwMode="auto">
          <a:xfrm>
            <a:off x="2015630" y="3164244"/>
            <a:ext cx="0" cy="130785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4" name="직선 화살표 연결선 93"/>
          <p:cNvCxnSpPr/>
          <p:nvPr/>
        </p:nvCxnSpPr>
        <p:spPr bwMode="auto">
          <a:xfrm>
            <a:off x="2348748" y="3170334"/>
            <a:ext cx="0" cy="130176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5" name="타원 94"/>
          <p:cNvSpPr/>
          <p:nvPr/>
        </p:nvSpPr>
        <p:spPr bwMode="auto">
          <a:xfrm>
            <a:off x="2482302" y="3799971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24985" y="514883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공통정보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848121" y="5148837"/>
            <a:ext cx="10005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 정보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864768" y="5148837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개인이력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Big Table</a:t>
            </a:r>
          </a:p>
        </p:txBody>
      </p:sp>
      <p:sp>
        <p:nvSpPr>
          <p:cNvPr id="99" name="타원 98"/>
          <p:cNvSpPr/>
          <p:nvPr/>
        </p:nvSpPr>
        <p:spPr bwMode="auto">
          <a:xfrm>
            <a:off x="1735499" y="3799971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타원 99"/>
          <p:cNvSpPr/>
          <p:nvPr/>
        </p:nvSpPr>
        <p:spPr bwMode="auto">
          <a:xfrm>
            <a:off x="2648744" y="4744643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00472" y="514883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고객정보</a:t>
            </a:r>
          </a:p>
        </p:txBody>
      </p:sp>
      <p:sp>
        <p:nvSpPr>
          <p:cNvPr id="102" name="모서리가 둥근 직사각형 101"/>
          <p:cNvSpPr/>
          <p:nvPr/>
        </p:nvSpPr>
        <p:spPr bwMode="auto">
          <a:xfrm>
            <a:off x="3434867" y="2088871"/>
            <a:ext cx="582029" cy="2568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Device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3507379" y="1786019"/>
            <a:ext cx="399698" cy="3149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4" name="직선 연결선 103"/>
          <p:cNvCxnSpPr/>
          <p:nvPr/>
        </p:nvCxnSpPr>
        <p:spPr bwMode="auto">
          <a:xfrm>
            <a:off x="3740562" y="2346584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5" name="직선 연결선 104"/>
          <p:cNvCxnSpPr/>
          <p:nvPr/>
        </p:nvCxnSpPr>
        <p:spPr bwMode="auto">
          <a:xfrm>
            <a:off x="3670141" y="2345678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6" name="이등변 삼각형 105"/>
          <p:cNvSpPr/>
          <p:nvPr/>
        </p:nvSpPr>
        <p:spPr bwMode="auto">
          <a:xfrm rot="5400000">
            <a:off x="3702441" y="3705347"/>
            <a:ext cx="1587461" cy="172311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39097" y="5449329"/>
            <a:ext cx="3082575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Read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집중으로 성능 저하 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Write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집중으로 성능 저하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가입자 및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Traffic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증가에 유연한 확장 한계</a:t>
            </a:r>
          </a:p>
        </p:txBody>
      </p:sp>
      <p:sp>
        <p:nvSpPr>
          <p:cNvPr id="108" name="오른쪽 중괄호 107"/>
          <p:cNvSpPr/>
          <p:nvPr/>
        </p:nvSpPr>
        <p:spPr bwMode="auto">
          <a:xfrm>
            <a:off x="2251756" y="5567894"/>
            <a:ext cx="118458" cy="260621"/>
          </a:xfrm>
          <a:prstGeom prst="rightBrace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375172" y="5542603"/>
            <a:ext cx="175721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상호 작용으로 성능 악화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654663" y="1300659"/>
            <a:ext cx="3068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: Transaction </a:t>
            </a:r>
            <a:r>
              <a:rPr lang="ko-KR" altLang="en-US" sz="14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특성에 따른 분산</a:t>
            </a:r>
          </a:p>
        </p:txBody>
      </p:sp>
      <p:sp>
        <p:nvSpPr>
          <p:cNvPr id="111" name="직사각형 110"/>
          <p:cNvSpPr/>
          <p:nvPr/>
        </p:nvSpPr>
        <p:spPr bwMode="auto">
          <a:xfrm>
            <a:off x="5351644" y="2635542"/>
            <a:ext cx="4245872" cy="52870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방송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(IMCS)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 bwMode="auto">
          <a:xfrm>
            <a:off x="4704252" y="2666982"/>
            <a:ext cx="399698" cy="4515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 bwMode="auto">
          <a:xfrm>
            <a:off x="5335917" y="2082781"/>
            <a:ext cx="582029" cy="2568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Device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5999209" y="2082781"/>
            <a:ext cx="582029" cy="2568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Device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601768" y="2074485"/>
            <a:ext cx="37702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/>
              </a:rPr>
              <a:t>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타원 115"/>
          <p:cNvSpPr/>
          <p:nvPr/>
        </p:nvSpPr>
        <p:spPr bwMode="auto">
          <a:xfrm>
            <a:off x="5416177" y="1779929"/>
            <a:ext cx="399698" cy="3149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타원 116"/>
          <p:cNvSpPr/>
          <p:nvPr/>
        </p:nvSpPr>
        <p:spPr bwMode="auto">
          <a:xfrm>
            <a:off x="6092296" y="1779929"/>
            <a:ext cx="399698" cy="3149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117"/>
          <p:cNvGrpSpPr/>
          <p:nvPr/>
        </p:nvGrpSpPr>
        <p:grpSpPr>
          <a:xfrm>
            <a:off x="5110569" y="2799527"/>
            <a:ext cx="233917" cy="163043"/>
            <a:chOff x="651616" y="3069255"/>
            <a:chExt cx="383383" cy="203569"/>
          </a:xfrm>
        </p:grpSpPr>
        <p:cxnSp>
          <p:nvCxnSpPr>
            <p:cNvPr id="119" name="직선 연결선 118"/>
            <p:cNvCxnSpPr/>
            <p:nvPr/>
          </p:nvCxnSpPr>
          <p:spPr bwMode="auto">
            <a:xfrm>
              <a:off x="668524" y="3069255"/>
              <a:ext cx="36647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0" name="직선 연결선 119"/>
            <p:cNvCxnSpPr/>
            <p:nvPr/>
          </p:nvCxnSpPr>
          <p:spPr bwMode="auto">
            <a:xfrm>
              <a:off x="651616" y="3272824"/>
              <a:ext cx="36647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sp>
        <p:nvSpPr>
          <p:cNvPr id="121" name="모서리가 둥근 직사각형 120"/>
          <p:cNvSpPr/>
          <p:nvPr/>
        </p:nvSpPr>
        <p:spPr bwMode="auto">
          <a:xfrm>
            <a:off x="7101446" y="2082781"/>
            <a:ext cx="582029" cy="2568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Device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타원 121"/>
          <p:cNvSpPr/>
          <p:nvPr/>
        </p:nvSpPr>
        <p:spPr bwMode="auto">
          <a:xfrm>
            <a:off x="7173958" y="1779929"/>
            <a:ext cx="399698" cy="3149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 bwMode="auto">
          <a:xfrm>
            <a:off x="5659198" y="2340494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4" name="직선 연결선 123"/>
          <p:cNvCxnSpPr/>
          <p:nvPr/>
        </p:nvCxnSpPr>
        <p:spPr bwMode="auto">
          <a:xfrm>
            <a:off x="5588776" y="2339588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5" name="직선 연결선 124"/>
          <p:cNvCxnSpPr/>
          <p:nvPr/>
        </p:nvCxnSpPr>
        <p:spPr bwMode="auto">
          <a:xfrm>
            <a:off x="6335273" y="2334623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6" name="직선 연결선 125"/>
          <p:cNvCxnSpPr/>
          <p:nvPr/>
        </p:nvCxnSpPr>
        <p:spPr bwMode="auto">
          <a:xfrm>
            <a:off x="6264851" y="2333717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7" name="직선 연결선 126"/>
          <p:cNvCxnSpPr/>
          <p:nvPr/>
        </p:nvCxnSpPr>
        <p:spPr bwMode="auto">
          <a:xfrm>
            <a:off x="7407141" y="2340494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8" name="직선 연결선 127"/>
          <p:cNvCxnSpPr/>
          <p:nvPr/>
        </p:nvCxnSpPr>
        <p:spPr bwMode="auto">
          <a:xfrm>
            <a:off x="7336720" y="2339588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9" name="직선 화살표 연결선 128"/>
          <p:cNvCxnSpPr/>
          <p:nvPr/>
        </p:nvCxnSpPr>
        <p:spPr bwMode="auto">
          <a:xfrm>
            <a:off x="5475253" y="3170334"/>
            <a:ext cx="0" cy="130176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0" name="직선 화살표 연결선 129"/>
          <p:cNvCxnSpPr/>
          <p:nvPr/>
        </p:nvCxnSpPr>
        <p:spPr bwMode="auto">
          <a:xfrm>
            <a:off x="5564169" y="3170334"/>
            <a:ext cx="0" cy="125077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5406840" y="514274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공통정보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229976" y="5142747"/>
            <a:ext cx="10005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 정보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8193360" y="5142747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개인이력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Big Table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582327" y="514274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고객정보</a:t>
            </a:r>
          </a:p>
        </p:txBody>
      </p:sp>
      <p:sp>
        <p:nvSpPr>
          <p:cNvPr id="135" name="모서리가 둥근 직사각형 134"/>
          <p:cNvSpPr/>
          <p:nvPr/>
        </p:nvSpPr>
        <p:spPr bwMode="auto">
          <a:xfrm>
            <a:off x="7816722" y="2082781"/>
            <a:ext cx="582029" cy="2568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Device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타원 135"/>
          <p:cNvSpPr/>
          <p:nvPr/>
        </p:nvSpPr>
        <p:spPr bwMode="auto">
          <a:xfrm>
            <a:off x="7889234" y="1779929"/>
            <a:ext cx="399698" cy="3149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7" name="직선 연결선 136"/>
          <p:cNvCxnSpPr/>
          <p:nvPr/>
        </p:nvCxnSpPr>
        <p:spPr bwMode="auto">
          <a:xfrm>
            <a:off x="8122417" y="2340494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38" name="직선 연결선 137"/>
          <p:cNvCxnSpPr/>
          <p:nvPr/>
        </p:nvCxnSpPr>
        <p:spPr bwMode="auto">
          <a:xfrm>
            <a:off x="8051996" y="2339588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9" name="TextBox 138"/>
          <p:cNvSpPr txBox="1"/>
          <p:nvPr/>
        </p:nvSpPr>
        <p:spPr>
          <a:xfrm>
            <a:off x="4936526" y="5443239"/>
            <a:ext cx="3820277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Memory Caching Cluster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Read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부하 분산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Big Table Cluster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Write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부하 분산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분산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Cluster Architecure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유연한 선형 확장성 제공</a:t>
            </a:r>
          </a:p>
        </p:txBody>
      </p:sp>
      <p:sp>
        <p:nvSpPr>
          <p:cNvPr id="140" name="모서리가 둥근 직사각형 139"/>
          <p:cNvSpPr/>
          <p:nvPr/>
        </p:nvSpPr>
        <p:spPr bwMode="auto">
          <a:xfrm>
            <a:off x="9020291" y="2085557"/>
            <a:ext cx="582029" cy="2568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Device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타원 140"/>
          <p:cNvSpPr/>
          <p:nvPr/>
        </p:nvSpPr>
        <p:spPr bwMode="auto">
          <a:xfrm>
            <a:off x="9092803" y="1782705"/>
            <a:ext cx="399698" cy="3149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가입자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2" name="직선 연결선 141"/>
          <p:cNvCxnSpPr/>
          <p:nvPr/>
        </p:nvCxnSpPr>
        <p:spPr bwMode="auto">
          <a:xfrm>
            <a:off x="9325986" y="2343270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43" name="직선 연결선 142"/>
          <p:cNvCxnSpPr/>
          <p:nvPr/>
        </p:nvCxnSpPr>
        <p:spPr bwMode="auto">
          <a:xfrm>
            <a:off x="9255565" y="2342364"/>
            <a:ext cx="0" cy="28203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4" name="직선 연결선 143"/>
          <p:cNvCxnSpPr/>
          <p:nvPr/>
        </p:nvCxnSpPr>
        <p:spPr bwMode="auto">
          <a:xfrm>
            <a:off x="4417045" y="1701272"/>
            <a:ext cx="0" cy="458724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TextBox 144"/>
          <p:cNvSpPr txBox="1"/>
          <p:nvPr/>
        </p:nvSpPr>
        <p:spPr>
          <a:xfrm>
            <a:off x="8528602" y="2085242"/>
            <a:ext cx="37702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/>
              </a:rPr>
              <a:t>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310519" y="3429000"/>
            <a:ext cx="7489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Bad </a:t>
            </a:r>
          </a:p>
          <a:p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API SQL</a:t>
            </a:r>
          </a:p>
          <a:p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Caching</a:t>
            </a:r>
            <a:endParaRPr lang="ko-KR" altLang="en-US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7" name="직선 연결선 146"/>
          <p:cNvCxnSpPr/>
          <p:nvPr/>
        </p:nvCxnSpPr>
        <p:spPr bwMode="auto">
          <a:xfrm>
            <a:off x="4657368" y="4322572"/>
            <a:ext cx="5017943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그룹 147"/>
          <p:cNvGrpSpPr/>
          <p:nvPr/>
        </p:nvGrpSpPr>
        <p:grpSpPr>
          <a:xfrm>
            <a:off x="7499700" y="3179134"/>
            <a:ext cx="752733" cy="449208"/>
            <a:chOff x="7499700" y="3415313"/>
            <a:chExt cx="752733" cy="244928"/>
          </a:xfrm>
        </p:grpSpPr>
        <p:cxnSp>
          <p:nvCxnSpPr>
            <p:cNvPr id="149" name="직선 화살표 연결선 148"/>
            <p:cNvCxnSpPr/>
            <p:nvPr/>
          </p:nvCxnSpPr>
          <p:spPr bwMode="auto">
            <a:xfrm>
              <a:off x="7499700" y="3415313"/>
              <a:ext cx="0" cy="24492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50" name="직선 화살표 연결선 149"/>
            <p:cNvCxnSpPr/>
            <p:nvPr/>
          </p:nvCxnSpPr>
          <p:spPr bwMode="auto">
            <a:xfrm>
              <a:off x="8252433" y="3415313"/>
              <a:ext cx="0" cy="24492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sp>
        <p:nvSpPr>
          <p:cNvPr id="151" name="TextBox 150"/>
          <p:cNvSpPr txBox="1"/>
          <p:nvPr/>
        </p:nvSpPr>
        <p:spPr>
          <a:xfrm>
            <a:off x="2206063" y="3534589"/>
            <a:ext cx="101822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ⓡ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(API, SQL)</a:t>
            </a:r>
            <a:endParaRPr lang="ko-KR" altLang="en-US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622515" y="3534589"/>
            <a:ext cx="63671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ⓦ 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5281141" y="3567539"/>
            <a:ext cx="466794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ⓦⓡ</a:t>
            </a:r>
            <a:endParaRPr lang="ko-KR" altLang="en-US" sz="1100" dirty="0">
              <a:latin typeface="나눔고딕" panose="020D0604000000000000" pitchFamily="50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576911" y="3577315"/>
            <a:ext cx="8451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Non-Bad</a:t>
            </a:r>
          </a:p>
          <a:p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(API, SQL)</a:t>
            </a:r>
            <a:endParaRPr lang="ko-KR" altLang="en-US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462647" y="3113174"/>
            <a:ext cx="32573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ⓡ</a:t>
            </a:r>
            <a:endParaRPr lang="ko-KR" altLang="en-US" sz="1100" dirty="0">
              <a:latin typeface="나눔고딕" panose="020D0604000000000000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217037" y="3113174"/>
            <a:ext cx="32573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ⓡ</a:t>
            </a:r>
            <a:endParaRPr lang="ko-KR" altLang="en-US" sz="1100" dirty="0">
              <a:latin typeface="나눔고딕" panose="020D0604000000000000" pitchFamily="50" charset="-127"/>
            </a:endParaRPr>
          </a:p>
        </p:txBody>
      </p:sp>
      <p:sp>
        <p:nvSpPr>
          <p:cNvPr id="157" name="자유형 156"/>
          <p:cNvSpPr/>
          <p:nvPr/>
        </p:nvSpPr>
        <p:spPr bwMode="auto">
          <a:xfrm>
            <a:off x="6794205" y="3189766"/>
            <a:ext cx="1339703" cy="350875"/>
          </a:xfrm>
          <a:custGeom>
            <a:avLst/>
            <a:gdLst>
              <a:gd name="connsiteX0" fmla="*/ 0 w 1222744"/>
              <a:gd name="connsiteY0" fmla="*/ 0 h 170121"/>
              <a:gd name="connsiteX1" fmla="*/ 606055 w 1222744"/>
              <a:gd name="connsiteY1" fmla="*/ 63796 h 170121"/>
              <a:gd name="connsiteX2" fmla="*/ 1222744 w 1222744"/>
              <a:gd name="connsiteY2" fmla="*/ 170121 h 17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744" h="170121">
                <a:moveTo>
                  <a:pt x="0" y="0"/>
                </a:moveTo>
                <a:cubicBezTo>
                  <a:pt x="201132" y="17721"/>
                  <a:pt x="402264" y="35443"/>
                  <a:pt x="606055" y="63796"/>
                </a:cubicBezTo>
                <a:cubicBezTo>
                  <a:pt x="809846" y="92149"/>
                  <a:pt x="1016295" y="131135"/>
                  <a:pt x="1222744" y="170121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dirty="0" smtClean="0">
              <a:latin typeface="Arial" charset="0"/>
            </a:endParaRPr>
          </a:p>
        </p:txBody>
      </p:sp>
      <p:cxnSp>
        <p:nvCxnSpPr>
          <p:cNvPr id="158" name="직선 연결선 157"/>
          <p:cNvCxnSpPr/>
          <p:nvPr/>
        </p:nvCxnSpPr>
        <p:spPr bwMode="auto">
          <a:xfrm>
            <a:off x="4582327" y="3325093"/>
            <a:ext cx="5097934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직선 연결선 158"/>
          <p:cNvCxnSpPr/>
          <p:nvPr/>
        </p:nvCxnSpPr>
        <p:spPr bwMode="auto">
          <a:xfrm>
            <a:off x="236476" y="4322572"/>
            <a:ext cx="4025751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직선 연결선 159"/>
          <p:cNvCxnSpPr/>
          <p:nvPr/>
        </p:nvCxnSpPr>
        <p:spPr bwMode="auto">
          <a:xfrm>
            <a:off x="272480" y="3325093"/>
            <a:ext cx="4025751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TextBox 160"/>
          <p:cNvSpPr txBox="1"/>
          <p:nvPr/>
        </p:nvSpPr>
        <p:spPr>
          <a:xfrm>
            <a:off x="4564394" y="3439633"/>
            <a:ext cx="728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algn="ctr"/>
            <a:r>
              <a:rPr lang="en-US" altLang="ko-KR" sz="11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Memory</a:t>
            </a:r>
          </a:p>
          <a:p>
            <a:pPr algn="ctr"/>
            <a:r>
              <a:rPr lang="en-US" altLang="ko-KR" sz="11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Caching</a:t>
            </a:r>
          </a:p>
          <a:p>
            <a:pPr algn="ctr"/>
            <a:r>
              <a:rPr lang="en-US" altLang="ko-KR" sz="11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Layer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668589" y="4497225"/>
            <a:ext cx="519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</a:p>
          <a:p>
            <a:pPr algn="ctr"/>
            <a:r>
              <a:rPr lang="en-US" altLang="ko-KR" sz="11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Layer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442930" y="2136961"/>
            <a:ext cx="925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</a:p>
          <a:p>
            <a:pPr algn="ctr"/>
            <a:r>
              <a:rPr lang="en-US" altLang="ko-KR" sz="11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Layer</a:t>
            </a:r>
          </a:p>
        </p:txBody>
      </p:sp>
      <p:cxnSp>
        <p:nvCxnSpPr>
          <p:cNvPr id="164" name="직선 화살표 연결선 163"/>
          <p:cNvCxnSpPr/>
          <p:nvPr/>
        </p:nvCxnSpPr>
        <p:spPr bwMode="auto">
          <a:xfrm>
            <a:off x="8921650" y="3175455"/>
            <a:ext cx="0" cy="140717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5" name="직선 화살표 연결선 164"/>
          <p:cNvCxnSpPr/>
          <p:nvPr/>
        </p:nvCxnSpPr>
        <p:spPr bwMode="auto">
          <a:xfrm>
            <a:off x="9010566" y="3175455"/>
            <a:ext cx="0" cy="139654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66" name="직사각형 165"/>
          <p:cNvSpPr/>
          <p:nvPr/>
        </p:nvSpPr>
        <p:spPr>
          <a:xfrm>
            <a:off x="8734678" y="3568506"/>
            <a:ext cx="466794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ⓦⓡ</a:t>
            </a:r>
            <a:endParaRPr lang="ko-KR" altLang="en-US" sz="1100" dirty="0">
              <a:latin typeface="나눔고딕" panose="020D0604000000000000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9033295" y="3578282"/>
            <a:ext cx="8451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Big Table</a:t>
            </a:r>
          </a:p>
          <a:p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Bad</a:t>
            </a:r>
          </a:p>
          <a:p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(API, SQL)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7059026" y="4125391"/>
            <a:ext cx="74892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공통정보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Bad SQL</a:t>
            </a:r>
            <a:endParaRPr lang="ko-KR" altLang="en-US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7797316" y="4125391"/>
            <a:ext cx="88998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 정보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Bad SQL</a:t>
            </a:r>
            <a:endParaRPr lang="ko-KR" altLang="en-US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8574666" y="4582631"/>
            <a:ext cx="753621" cy="4678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Big Table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kumimoji="1" lang="ko-KR" altLang="en-US" sz="11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 bwMode="auto">
          <a:xfrm>
            <a:off x="7854472" y="3566488"/>
            <a:ext cx="715968" cy="54464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7077236" y="3566488"/>
            <a:ext cx="715968" cy="54464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7144898" y="3626477"/>
            <a:ext cx="572315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7928131" y="3626477"/>
            <a:ext cx="572315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타원 175"/>
          <p:cNvSpPr/>
          <p:nvPr/>
        </p:nvSpPr>
        <p:spPr bwMode="auto">
          <a:xfrm>
            <a:off x="205789" y="5497207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타원 176"/>
          <p:cNvSpPr/>
          <p:nvPr/>
        </p:nvSpPr>
        <p:spPr bwMode="auto">
          <a:xfrm>
            <a:off x="205789" y="5738602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타원 177"/>
          <p:cNvSpPr/>
          <p:nvPr/>
        </p:nvSpPr>
        <p:spPr bwMode="auto">
          <a:xfrm>
            <a:off x="205789" y="5975892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타원 178"/>
          <p:cNvSpPr/>
          <p:nvPr/>
        </p:nvSpPr>
        <p:spPr bwMode="auto">
          <a:xfrm>
            <a:off x="6742567" y="3354128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타원 179"/>
          <p:cNvSpPr/>
          <p:nvPr/>
        </p:nvSpPr>
        <p:spPr bwMode="auto">
          <a:xfrm>
            <a:off x="9060401" y="4355712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타원 180"/>
          <p:cNvSpPr/>
          <p:nvPr/>
        </p:nvSpPr>
        <p:spPr bwMode="auto">
          <a:xfrm>
            <a:off x="4996741" y="5490679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 bwMode="auto">
          <a:xfrm>
            <a:off x="4996741" y="5732074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 bwMode="auto">
          <a:xfrm>
            <a:off x="4996741" y="5969364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9265792" y="4354471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타원 184"/>
          <p:cNvSpPr/>
          <p:nvPr/>
        </p:nvSpPr>
        <p:spPr bwMode="auto">
          <a:xfrm>
            <a:off x="6940908" y="3352887"/>
            <a:ext cx="177075" cy="2000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184242" y="3743454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Memory Caching</a:t>
            </a:r>
            <a:endParaRPr lang="ko-KR" altLang="en-US" sz="1100" b="1" i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자유형 186"/>
          <p:cNvSpPr/>
          <p:nvPr/>
        </p:nvSpPr>
        <p:spPr bwMode="auto">
          <a:xfrm>
            <a:off x="6166884" y="3122427"/>
            <a:ext cx="1127050" cy="1630325"/>
          </a:xfrm>
          <a:custGeom>
            <a:avLst/>
            <a:gdLst>
              <a:gd name="connsiteX0" fmla="*/ 0 w 1212112"/>
              <a:gd name="connsiteY0" fmla="*/ 1375144 h 1375144"/>
              <a:gd name="connsiteX1" fmla="*/ 276447 w 1212112"/>
              <a:gd name="connsiteY1" fmla="*/ 216195 h 1375144"/>
              <a:gd name="connsiteX2" fmla="*/ 648586 w 1212112"/>
              <a:gd name="connsiteY2" fmla="*/ 77972 h 1375144"/>
              <a:gd name="connsiteX3" fmla="*/ 1212112 w 1212112"/>
              <a:gd name="connsiteY3" fmla="*/ 418214 h 137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112" h="1375144">
                <a:moveTo>
                  <a:pt x="0" y="1375144"/>
                </a:moveTo>
                <a:cubicBezTo>
                  <a:pt x="84174" y="903767"/>
                  <a:pt x="168349" y="432390"/>
                  <a:pt x="276447" y="216195"/>
                </a:cubicBezTo>
                <a:cubicBezTo>
                  <a:pt x="384545" y="0"/>
                  <a:pt x="492642" y="44302"/>
                  <a:pt x="648586" y="77972"/>
                </a:cubicBezTo>
                <a:cubicBezTo>
                  <a:pt x="804530" y="111642"/>
                  <a:pt x="1008321" y="264928"/>
                  <a:pt x="1212112" y="418214"/>
                </a:cubicBezTo>
              </a:path>
            </a:pathLst>
          </a:cu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en-US" sz="1100" dirty="0" smtClean="0">
              <a:latin typeface="Arial" charset="0"/>
            </a:endParaRPr>
          </a:p>
        </p:txBody>
      </p:sp>
      <p:pic>
        <p:nvPicPr>
          <p:cNvPr id="171" name="Picture 130" descr="제목 없음"/>
          <p:cNvPicPr>
            <a:picLocks noChangeAspect="1" noChangeArrowheads="1"/>
          </p:cNvPicPr>
          <p:nvPr/>
        </p:nvPicPr>
        <p:blipFill>
          <a:blip r:embed="rId2" cstate="print"/>
          <a:srcRect l="12259" t="33154" r="12396" b="32086"/>
          <a:stretch>
            <a:fillRect/>
          </a:stretch>
        </p:blipFill>
        <p:spPr bwMode="auto">
          <a:xfrm>
            <a:off x="7507729" y="4592643"/>
            <a:ext cx="1046423" cy="37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5" b="33126"/>
          <a:stretch/>
        </p:blipFill>
        <p:spPr>
          <a:xfrm>
            <a:off x="7373411" y="3428579"/>
            <a:ext cx="928420" cy="3133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9" name="Text Box 2120"/>
          <p:cNvSpPr txBox="1">
            <a:spLocks noChangeArrowheads="1"/>
          </p:cNvSpPr>
          <p:nvPr/>
        </p:nvSpPr>
        <p:spPr bwMode="auto">
          <a:xfrm>
            <a:off x="128464" y="582613"/>
            <a:ext cx="9764960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Transaction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상황에서 증설 한계에 부딪친 기존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RDBMS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의 부하를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NoSQL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Cache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Table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분산하여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600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사용자의 트랜잭션을 원활하게 처리함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실행 단추: 홈 147">
            <a:hlinkClick r:id="rId4" action="ppaction://hlinksldjump" highlightClick="1"/>
          </p:cNvPr>
          <p:cNvSpPr/>
          <p:nvPr/>
        </p:nvSpPr>
        <p:spPr>
          <a:xfrm>
            <a:off x="9399588" y="260648"/>
            <a:ext cx="233362" cy="2159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8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AutoShape 178"/>
          <p:cNvCxnSpPr>
            <a:cxnSpLocks noChangeShapeType="1"/>
            <a:stCxn id="102" idx="3"/>
            <a:endCxn id="145" idx="1"/>
          </p:cNvCxnSpPr>
          <p:nvPr/>
        </p:nvCxnSpPr>
        <p:spPr bwMode="auto">
          <a:xfrm flipV="1">
            <a:off x="1844135" y="3335367"/>
            <a:ext cx="924292" cy="16494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 type="triangle" w="sm" len="sm"/>
          </a:ln>
          <a:effectLst/>
        </p:spPr>
      </p:cxnSp>
      <p:cxnSp>
        <p:nvCxnSpPr>
          <p:cNvPr id="26" name="AutoShape 178"/>
          <p:cNvCxnSpPr>
            <a:cxnSpLocks noChangeShapeType="1"/>
            <a:stCxn id="88" idx="3"/>
            <a:endCxn id="145" idx="1"/>
          </p:cNvCxnSpPr>
          <p:nvPr/>
        </p:nvCxnSpPr>
        <p:spPr bwMode="auto">
          <a:xfrm>
            <a:off x="1844135" y="2663397"/>
            <a:ext cx="924292" cy="67197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 type="triangle" w="sm" len="sm"/>
          </a:ln>
          <a:effectLst/>
        </p:spPr>
      </p:cxnSp>
      <p:cxnSp>
        <p:nvCxnSpPr>
          <p:cNvPr id="27" name="AutoShape 178"/>
          <p:cNvCxnSpPr>
            <a:cxnSpLocks noChangeShapeType="1"/>
            <a:stCxn id="103" idx="3"/>
            <a:endCxn id="145" idx="1"/>
          </p:cNvCxnSpPr>
          <p:nvPr/>
        </p:nvCxnSpPr>
        <p:spPr bwMode="auto">
          <a:xfrm>
            <a:off x="1844135" y="3083129"/>
            <a:ext cx="924292" cy="25223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 type="triangle" w="sm" len="sm"/>
          </a:ln>
          <a:effectLst/>
        </p:spPr>
      </p:cxnSp>
      <p:sp>
        <p:nvSpPr>
          <p:cNvPr id="88" name="순서도: 문서 87"/>
          <p:cNvSpPr/>
          <p:nvPr/>
        </p:nvSpPr>
        <p:spPr bwMode="auto">
          <a:xfrm>
            <a:off x="1146721" y="2483377"/>
            <a:ext cx="697414" cy="360040"/>
          </a:xfrm>
          <a:prstGeom prst="flowChartDocumen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/>
          <a:lstStyle/>
          <a:p>
            <a:pPr algn="ctr" latinLnBrk="1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Facebook</a:t>
            </a:r>
            <a:endParaRPr lang="ko-KR" altLang="en-US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 rot="5400000">
            <a:off x="1397862" y="3607285"/>
            <a:ext cx="425117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…</a:t>
            </a:r>
            <a:endParaRPr lang="ko-KR" altLang="en-US" sz="20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1" name="모서리가 접힌 도형 100"/>
          <p:cNvSpPr/>
          <p:nvPr/>
        </p:nvSpPr>
        <p:spPr bwMode="auto">
          <a:xfrm>
            <a:off x="1146128" y="4029590"/>
            <a:ext cx="705729" cy="333427"/>
          </a:xfrm>
          <a:prstGeom prst="foldedCorner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/>
          <a:lstStyle/>
          <a:p>
            <a:pPr algn="ct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</a:rPr>
              <a:t>w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" panose="020D0604000000000000" pitchFamily="50" charset="-127"/>
              </a:rPr>
              <a:t>eb site</a:t>
            </a:r>
            <a:endParaRPr lang="ko-KR" altLang="en-US" sz="1100" dirty="0">
              <a:solidFill>
                <a:srgbClr val="0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102" name="순서도: 문서 101"/>
          <p:cNvSpPr/>
          <p:nvPr/>
        </p:nvSpPr>
        <p:spPr bwMode="auto">
          <a:xfrm>
            <a:off x="1146721" y="3320293"/>
            <a:ext cx="697414" cy="360040"/>
          </a:xfrm>
          <a:prstGeom prst="flowChartDocumen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/>
          <a:lstStyle/>
          <a:p>
            <a:pPr algn="ctr" latinLnBrk="1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Blogs</a:t>
            </a:r>
            <a:endParaRPr lang="ko-KR" altLang="en-US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순서도: 문서 102"/>
          <p:cNvSpPr/>
          <p:nvPr/>
        </p:nvSpPr>
        <p:spPr bwMode="auto">
          <a:xfrm>
            <a:off x="1146721" y="2903109"/>
            <a:ext cx="697414" cy="360040"/>
          </a:xfrm>
          <a:prstGeom prst="flowChartDocumen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/>
          <a:lstStyle/>
          <a:p>
            <a:pPr algn="ctr" latinLnBrk="1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Twitter</a:t>
            </a:r>
            <a:endParaRPr lang="ko-KR" altLang="en-US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7" name="AutoShape 178"/>
          <p:cNvCxnSpPr>
            <a:cxnSpLocks noChangeShapeType="1"/>
            <a:stCxn id="101" idx="3"/>
            <a:endCxn id="145" idx="1"/>
          </p:cNvCxnSpPr>
          <p:nvPr/>
        </p:nvCxnSpPr>
        <p:spPr bwMode="auto">
          <a:xfrm flipV="1">
            <a:off x="1851857" y="3335367"/>
            <a:ext cx="916570" cy="86093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 type="triangle" w="med" len="sm"/>
          </a:ln>
          <a:effectLst/>
        </p:spPr>
      </p:cxnSp>
      <p:sp>
        <p:nvSpPr>
          <p:cNvPr id="111" name="TextBox 110"/>
          <p:cNvSpPr txBox="1"/>
          <p:nvPr/>
        </p:nvSpPr>
        <p:spPr>
          <a:xfrm rot="5400000">
            <a:off x="1397862" y="4312530"/>
            <a:ext cx="425117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…</a:t>
            </a:r>
            <a:endParaRPr lang="ko-KR" altLang="en-US" sz="20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Search &amp; Text Analytics</a:t>
            </a:r>
            <a:endParaRPr lang="ko-KR" altLang="en-US" dirty="0"/>
          </a:p>
        </p:txBody>
      </p:sp>
      <p:sp>
        <p:nvSpPr>
          <p:cNvPr id="146" name="Text Box 2120"/>
          <p:cNvSpPr txBox="1">
            <a:spLocks noChangeArrowheads="1"/>
          </p:cNvSpPr>
          <p:nvPr/>
        </p:nvSpPr>
        <p:spPr bwMode="auto">
          <a:xfrm>
            <a:off x="128464" y="582613"/>
            <a:ext cx="9764960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비정형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반정형 텍스트 및 문서 데이터를 수집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색인과 동시에 텍스트 마이닝을 통해 텍스트 데이터의 의미에 기반한 분석과 리포트를 제공하는 시스템 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2768427" y="2955533"/>
            <a:ext cx="927782" cy="75966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b="1" dirty="0" smtClean="0">
                <a:solidFill>
                  <a:schemeClr val="tx1"/>
                </a:solidFill>
              </a:rPr>
              <a:t>Crawler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cxnSp>
        <p:nvCxnSpPr>
          <p:cNvPr id="147" name="직선 화살표 연결선 146"/>
          <p:cNvCxnSpPr>
            <a:stCxn id="145" idx="3"/>
            <a:endCxn id="155" idx="1"/>
          </p:cNvCxnSpPr>
          <p:nvPr/>
        </p:nvCxnSpPr>
        <p:spPr>
          <a:xfrm flipV="1">
            <a:off x="3696209" y="2872811"/>
            <a:ext cx="469638" cy="4625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45" idx="3"/>
            <a:endCxn id="154" idx="1"/>
          </p:cNvCxnSpPr>
          <p:nvPr/>
        </p:nvCxnSpPr>
        <p:spPr>
          <a:xfrm>
            <a:off x="3696209" y="3335367"/>
            <a:ext cx="469638" cy="54523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모서리가 둥근 직사각형 152"/>
          <p:cNvSpPr/>
          <p:nvPr/>
        </p:nvSpPr>
        <p:spPr>
          <a:xfrm>
            <a:off x="2832885" y="3224127"/>
            <a:ext cx="798865" cy="411000"/>
          </a:xfrm>
          <a:prstGeom prst="roundRect">
            <a:avLst>
              <a:gd name="adj" fmla="val 1186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Nutch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54" name="모서리가 둥근 직사각형 49"/>
          <p:cNvSpPr>
            <a:spLocks noChangeArrowheads="1"/>
          </p:cNvSpPr>
          <p:nvPr/>
        </p:nvSpPr>
        <p:spPr bwMode="auto">
          <a:xfrm>
            <a:off x="4165847" y="3500685"/>
            <a:ext cx="1573207" cy="7598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</a:rPr>
              <a:t>데이터 저장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55" name="모서리가 둥근 직사각형 49"/>
          <p:cNvSpPr>
            <a:spLocks noChangeArrowheads="1"/>
          </p:cNvSpPr>
          <p:nvPr/>
        </p:nvSpPr>
        <p:spPr bwMode="auto">
          <a:xfrm>
            <a:off x="4165847" y="2492896"/>
            <a:ext cx="1573207" cy="7598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</a:rPr>
              <a:t>데이터 색인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4270455" y="3758661"/>
            <a:ext cx="1369155" cy="430274"/>
          </a:xfrm>
          <a:prstGeom prst="roundRect">
            <a:avLst>
              <a:gd name="adj" fmla="val 19923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</a:t>
            </a: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HDFS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4270455" y="2739017"/>
            <a:ext cx="1369155" cy="430274"/>
          </a:xfrm>
          <a:prstGeom prst="roundRect">
            <a:avLst>
              <a:gd name="adj" fmla="val 1771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Solr</a:t>
            </a:r>
            <a:endParaRPr lang="en-US" altLang="ko-KR" sz="12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ElasticSearch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65" name="모서리가 둥근 직사각형 49"/>
          <p:cNvSpPr>
            <a:spLocks noChangeArrowheads="1"/>
          </p:cNvSpPr>
          <p:nvPr/>
        </p:nvSpPr>
        <p:spPr bwMode="auto">
          <a:xfrm>
            <a:off x="4165847" y="4515053"/>
            <a:ext cx="1573207" cy="88557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b="1" dirty="0" smtClean="0">
                <a:solidFill>
                  <a:schemeClr val="tx1"/>
                </a:solidFill>
              </a:rPr>
              <a:t>Text Mining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4270455" y="4799274"/>
            <a:ext cx="1369155" cy="544464"/>
          </a:xfrm>
          <a:prstGeom prst="roundRect">
            <a:avLst>
              <a:gd name="adj" fmla="val 1771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Mahout</a:t>
            </a: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R, SAS</a:t>
            </a: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Ontology</a:t>
            </a:r>
          </a:p>
        </p:txBody>
      </p:sp>
      <p:cxnSp>
        <p:nvCxnSpPr>
          <p:cNvPr id="167" name="직선 화살표 연결선 166"/>
          <p:cNvCxnSpPr>
            <a:stCxn id="154" idx="2"/>
            <a:endCxn id="165" idx="0"/>
          </p:cNvCxnSpPr>
          <p:nvPr/>
        </p:nvCxnSpPr>
        <p:spPr>
          <a:xfrm>
            <a:off x="4952451" y="4260514"/>
            <a:ext cx="0" cy="25453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모서리가 둥근 직사각형 49"/>
          <p:cNvSpPr>
            <a:spLocks noChangeArrowheads="1"/>
          </p:cNvSpPr>
          <p:nvPr/>
        </p:nvSpPr>
        <p:spPr bwMode="auto">
          <a:xfrm>
            <a:off x="7113240" y="3421905"/>
            <a:ext cx="1573207" cy="95272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</a:rPr>
              <a:t>조회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200" b="1" smtClean="0">
                <a:solidFill>
                  <a:schemeClr val="tx1"/>
                </a:solidFill>
              </a:rPr>
              <a:t>시각화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319739" y="3646765"/>
            <a:ext cx="1216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Web UI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C/S UI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Analytic Tool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173" name="직선 화살표 연결선 172"/>
          <p:cNvCxnSpPr>
            <a:stCxn id="155" idx="3"/>
            <a:endCxn id="171" idx="1"/>
          </p:cNvCxnSpPr>
          <p:nvPr/>
        </p:nvCxnSpPr>
        <p:spPr>
          <a:xfrm>
            <a:off x="5739054" y="2872811"/>
            <a:ext cx="1374186" cy="10254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65" idx="3"/>
            <a:endCxn id="171" idx="1"/>
          </p:cNvCxnSpPr>
          <p:nvPr/>
        </p:nvCxnSpPr>
        <p:spPr>
          <a:xfrm flipV="1">
            <a:off x="5739054" y="3898267"/>
            <a:ext cx="1374186" cy="10595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stCxn id="154" idx="3"/>
            <a:endCxn id="171" idx="1"/>
          </p:cNvCxnSpPr>
          <p:nvPr/>
        </p:nvCxnSpPr>
        <p:spPr>
          <a:xfrm>
            <a:off x="5739054" y="3880600"/>
            <a:ext cx="1374186" cy="1766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실행 단추: 홈 29">
            <a:hlinkClick r:id="rId2" action="ppaction://hlinksldjump" highlightClick="1"/>
          </p:cNvPr>
          <p:cNvSpPr/>
          <p:nvPr/>
        </p:nvSpPr>
        <p:spPr>
          <a:xfrm>
            <a:off x="9399588" y="260648"/>
            <a:ext cx="233362" cy="2159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4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150" y="44450"/>
            <a:ext cx="8712274" cy="431800"/>
          </a:xfrm>
        </p:spPr>
        <p:txBody>
          <a:bodyPr/>
          <a:lstStyle/>
          <a:p>
            <a:r>
              <a:rPr lang="ko-KR" altLang="en-US" dirty="0"/>
              <a:t>별첨</a:t>
            </a:r>
            <a:r>
              <a:rPr lang="en-US" altLang="ko-KR" dirty="0"/>
              <a:t>. Search &amp; Text Analytics </a:t>
            </a:r>
            <a:r>
              <a:rPr lang="ko-KR" altLang="en-US" smtClean="0"/>
              <a:t>사례 </a:t>
            </a:r>
            <a:r>
              <a:rPr lang="en-US" altLang="ko-KR" dirty="0" smtClean="0"/>
              <a:t>- VOC </a:t>
            </a:r>
            <a:r>
              <a:rPr lang="ko-KR" altLang="en-US" dirty="0"/>
              <a:t>분석 기반의 렌탈 해지 방어 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496" y="1412776"/>
            <a:ext cx="8979499" cy="50405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2480" y="611977"/>
            <a:ext cx="9361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VOC</a:t>
            </a:r>
            <a:r>
              <a:rPr lang="ko-KR" altLang="en-US" sz="1600" b="1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와 내부 관리 데이터 </a:t>
            </a:r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고객</a:t>
            </a:r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해지 정보</a:t>
            </a:r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) </a:t>
            </a:r>
            <a:r>
              <a:rPr lang="ko-KR" altLang="en-US" sz="1600" b="1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결합 분석 결과의 </a:t>
            </a:r>
            <a:r>
              <a:rPr lang="ko-KR" altLang="en-US" sz="1600" b="1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활용을 </a:t>
            </a:r>
            <a:r>
              <a:rPr lang="ko-KR" altLang="en-US" sz="1600" b="1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통해 </a:t>
            </a:r>
            <a:r>
              <a:rPr lang="ko-KR" altLang="en-US" sz="1600" b="1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불만 </a:t>
            </a:r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Call </a:t>
            </a:r>
            <a:r>
              <a:rPr lang="ko-KR" altLang="en-US" sz="1600" b="1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수 및 해지 계정수가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ko-KR" altLang="en-US" sz="1600" b="1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극적으로 </a:t>
            </a:r>
            <a:r>
              <a:rPr lang="ko-KR" altLang="en-US" sz="1600" b="1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감소함 </a:t>
            </a:r>
            <a:endParaRPr lang="ko-KR" altLang="en-US" sz="160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" name="실행 단추: 홈 4">
            <a:hlinkClick r:id="rId3" action="ppaction://hlinksldjump" highlightClick="1"/>
          </p:cNvPr>
          <p:cNvSpPr/>
          <p:nvPr/>
        </p:nvSpPr>
        <p:spPr>
          <a:xfrm>
            <a:off x="9399588" y="260648"/>
            <a:ext cx="233362" cy="2159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0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8978"/>
          <a:stretch/>
        </p:blipFill>
        <p:spPr>
          <a:xfrm>
            <a:off x="616074" y="2312060"/>
            <a:ext cx="3688854" cy="22193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나눔고딕" panose="020D0604000000000000" pitchFamily="50" charset="-127"/>
              </a:rPr>
              <a:t>별첨</a:t>
            </a:r>
            <a:r>
              <a:rPr lang="en-US" altLang="ko-KR" dirty="0" smtClean="0">
                <a:ea typeface="나눔고딕" panose="020D0604000000000000" pitchFamily="50" charset="-127"/>
              </a:rPr>
              <a:t>. RDBMS vs. SQL on </a:t>
            </a:r>
            <a:r>
              <a:rPr lang="en-US" altLang="ko-KR" dirty="0" err="1" smtClean="0">
                <a:ea typeface="나눔고딕" panose="020D0604000000000000" pitchFamily="50" charset="-127"/>
              </a:rPr>
              <a:t>Hadoop</a:t>
            </a:r>
            <a:r>
              <a:rPr lang="en-US" altLang="ko-KR" dirty="0" smtClean="0"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ea typeface="나눔고딕" panose="020D0604000000000000" pitchFamily="50" charset="-127"/>
              </a:rPr>
              <a:t>조회 성능 </a:t>
            </a:r>
            <a:r>
              <a:rPr lang="en-US" altLang="ko-KR" sz="1000" dirty="0" smtClean="0">
                <a:ea typeface="나눔고딕" panose="020D0604000000000000" pitchFamily="50" charset="-127"/>
              </a:rPr>
              <a:t>(2014.02, </a:t>
            </a:r>
            <a:r>
              <a:rPr lang="en-US" altLang="ko-KR" sz="1000" dirty="0" err="1" smtClean="0">
                <a:ea typeface="나눔고딕" panose="020D0604000000000000" pitchFamily="50" charset="-127"/>
              </a:rPr>
              <a:t>berkeley</a:t>
            </a:r>
            <a:r>
              <a:rPr lang="en-US" altLang="ko-KR" sz="1000" dirty="0" smtClean="0">
                <a:ea typeface="나눔고딕" panose="020D0604000000000000" pitchFamily="50" charset="-127"/>
              </a:rPr>
              <a:t> amp lab)</a:t>
            </a:r>
            <a:endParaRPr lang="ko-KR" altLang="en-US" sz="1000" dirty="0">
              <a:ea typeface="나눔고딕" panose="020D0604000000000000" pitchFamily="50" charset="-127"/>
            </a:endParaRPr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344488" y="4994949"/>
            <a:ext cx="4464496" cy="1152128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SELECT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SUBSTR(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sourceIP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, 1,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X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), </a:t>
            </a:r>
            <a: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</a:br>
            <a: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               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SUM(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adRevenue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) </a:t>
            </a:r>
            <a: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FROM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uservisits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GROUP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BY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SUBSTR(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sourceIP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, 1,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X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) </a:t>
            </a:r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5241032" y="4994949"/>
            <a:ext cx="4274443" cy="1154138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SELECT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sourceIP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,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totalRevenue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,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avgPageRank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FROM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(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SELECT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sourceIP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, AVG(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pageRank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)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as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avgPageRank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, SUM(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adRevenue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)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as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totalRevenue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FROM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Rankings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AS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R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,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UserVisits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AS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UV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WHERE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R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.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pageURL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=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UV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.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destURL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AND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UV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.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visitDate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BETWEEN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Date(`1980-01-01') AND Date(`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X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') </a:t>
            </a:r>
            <a: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GROUP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BY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UV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.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sourceIP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)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ORDER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BY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totalRevenue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DESC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LIMIT</a:t>
            </a:r>
            <a:r>
              <a:rPr kumimoji="1" lang="ko-KR" altLang="ko-KR" sz="1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 pitchFamily="50" charset="-127"/>
                <a:cs typeface="굴림" pitchFamily="50" charset="-127"/>
              </a:rPr>
              <a:t> 1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72840" y="6309320"/>
            <a:ext cx="2961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출처 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: https://amplab.cs.berkeley.edu/benchmark/</a:t>
            </a:r>
            <a:endParaRPr lang="ko-KR" altLang="en-US" sz="100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4848" y="6328370"/>
            <a:ext cx="324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735178" y="2132856"/>
            <a:ext cx="151996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결과 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: 2,067,313 groups</a:t>
            </a:r>
            <a:endParaRPr lang="ko-KR" altLang="en-US" sz="100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1046312" y="1628800"/>
            <a:ext cx="3024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집계 성능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5817096" y="1628800"/>
            <a:ext cx="3024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조인 성능</a:t>
            </a:r>
          </a:p>
        </p:txBody>
      </p:sp>
      <p:sp>
        <p:nvSpPr>
          <p:cNvPr id="17" name="TextBox 84"/>
          <p:cNvSpPr txBox="1">
            <a:spLocks noChangeArrowheads="1"/>
          </p:cNvSpPr>
          <p:nvPr/>
        </p:nvSpPr>
        <p:spPr bwMode="auto">
          <a:xfrm>
            <a:off x="344488" y="620713"/>
            <a:ext cx="92027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배치 처리가 아닌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,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 조회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only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업무에 대해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MPP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기반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RDBMS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와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SQL on </a:t>
            </a:r>
            <a:r>
              <a:rPr lang="en-US" altLang="ko-KR" sz="1600" b="1" dirty="0" err="1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의 쿼리 성능 비교 시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, RDBMS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 성능 우수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조회 전용으로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SQL on </a:t>
            </a:r>
            <a:r>
              <a:rPr lang="en-US" altLang="ko-KR" sz="1600" b="1" dirty="0" err="1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도입 시 대상 업무의 쿼리 응답 속도 요구사항을 고려하여 검증 후 도입 필요</a:t>
            </a:r>
            <a:endParaRPr lang="ko-KR" altLang="en-US" sz="16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544" y="4622939"/>
            <a:ext cx="968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MPP RDBMS</a:t>
            </a:r>
            <a:endParaRPr lang="ko-KR" altLang="en-US" sz="1000" b="1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85602" y="4611509"/>
            <a:ext cx="1143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SQL on </a:t>
            </a:r>
            <a:r>
              <a:rPr lang="en-US" altLang="ko-KR" sz="1000" b="1" dirty="0" err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</a:t>
            </a:r>
            <a:endParaRPr lang="ko-KR" altLang="en-US" sz="1000" b="1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0" name="오른쪽 중괄호 19"/>
          <p:cNvSpPr/>
          <p:nvPr/>
        </p:nvSpPr>
        <p:spPr>
          <a:xfrm rot="16200000" flipH="1">
            <a:off x="3046755" y="3364269"/>
            <a:ext cx="100848" cy="2415504"/>
          </a:xfrm>
          <a:prstGeom prst="rightBrace">
            <a:avLst>
              <a:gd name="adj1" fmla="val 58194"/>
              <a:gd name="adj2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1" name="오른쪽 중괄호 20"/>
          <p:cNvSpPr/>
          <p:nvPr/>
        </p:nvSpPr>
        <p:spPr>
          <a:xfrm rot="16200000" flipH="1">
            <a:off x="1239679" y="4212459"/>
            <a:ext cx="101724" cy="720000"/>
          </a:xfrm>
          <a:prstGeom prst="rightBrace">
            <a:avLst>
              <a:gd name="adj1" fmla="val 58194"/>
              <a:gd name="adj2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5" name="실행 단추: 홈 24">
            <a:hlinkClick r:id="rId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079" y="209475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수행시간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초</a:t>
            </a:r>
            <a:r>
              <a:rPr lang="en-US" altLang="ko-KR" sz="10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lang="ko-KR" altLang="en-US" sz="1000" b="1" dirty="0" err="1" smtClean="0"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7221"/>
          <a:stretch/>
        </p:blipFill>
        <p:spPr>
          <a:xfrm>
            <a:off x="5492526" y="2113806"/>
            <a:ext cx="3492922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02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>
            <a:off x="4270375" y="2014538"/>
            <a:ext cx="5257800" cy="4294187"/>
          </a:xfrm>
          <a:prstGeom prst="roundRect">
            <a:avLst>
              <a:gd name="adj" fmla="val 1065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  <a:effectLst>
            <a:outerShdw blurRad="50800" dist="127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altLang="ko-KR" sz="1050" spc="-6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atin typeface="Arial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368800" y="2997200"/>
            <a:ext cx="2286000" cy="31686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14" name="Text Box 4"/>
          <p:cNvSpPr txBox="1">
            <a:spLocks noChangeArrowheads="1"/>
          </p:cNvSpPr>
          <p:nvPr/>
        </p:nvSpPr>
        <p:spPr bwMode="auto">
          <a:xfrm>
            <a:off x="228600" y="1471613"/>
            <a:ext cx="4003675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eaLnBrk="1" hangingPunct="1">
              <a:lnSpc>
                <a:spcPct val="110000"/>
              </a:lnSpc>
              <a:buFont typeface="Wingdings" pitchFamily="2" charset="2"/>
              <a:buChar char="q"/>
            </a:pPr>
            <a:r>
              <a:rPr lang="en-US" altLang="ko-KR" sz="15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HBase + SQL </a:t>
            </a:r>
            <a:r>
              <a:rPr lang="ko-KR" altLang="en-US" sz="15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아키텍처</a:t>
            </a:r>
            <a:endParaRPr lang="ko-KR" altLang="en-US" sz="1400" b="1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2" name="Group 288"/>
          <p:cNvGrpSpPr>
            <a:grpSpLocks/>
          </p:cNvGrpSpPr>
          <p:nvPr/>
        </p:nvGrpSpPr>
        <p:grpSpPr bwMode="auto">
          <a:xfrm>
            <a:off x="4281488" y="1773238"/>
            <a:ext cx="3937000" cy="1587"/>
            <a:chOff x="199" y="589"/>
            <a:chExt cx="2480" cy="1"/>
          </a:xfrm>
        </p:grpSpPr>
        <p:sp>
          <p:nvSpPr>
            <p:cNvPr id="32" name="Line 211"/>
            <p:cNvSpPr>
              <a:spLocks noChangeShapeType="1"/>
            </p:cNvSpPr>
            <p:nvPr/>
          </p:nvSpPr>
          <p:spPr bwMode="auto">
            <a:xfrm>
              <a:off x="215" y="590"/>
              <a:ext cx="2464" cy="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lIns="36000" tIns="36000" rIns="36000" bIns="36000">
              <a:spAutoFit/>
            </a:bodyPr>
            <a:lstStyle/>
            <a:p>
              <a:pPr algn="ctr" latinLnBrk="1">
                <a:defRPr/>
              </a:pPr>
              <a:endParaRPr lang="ko-KR" altLang="en-US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cxnSp>
          <p:nvCxnSpPr>
            <p:cNvPr id="33" name="직선 연결선 32"/>
            <p:cNvCxnSpPr>
              <a:endCxn id="32" idx="1"/>
            </p:cNvCxnSpPr>
            <p:nvPr/>
          </p:nvCxnSpPr>
          <p:spPr bwMode="auto">
            <a:xfrm>
              <a:off x="199" y="589"/>
              <a:ext cx="2480" cy="1"/>
            </a:xfrm>
            <a:prstGeom prst="line">
              <a:avLst/>
            </a:prstGeom>
            <a:noFill/>
            <a:ln w="349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7416" name="Text Box 4"/>
          <p:cNvSpPr txBox="1">
            <a:spLocks noChangeArrowheads="1"/>
          </p:cNvSpPr>
          <p:nvPr/>
        </p:nvSpPr>
        <p:spPr bwMode="auto">
          <a:xfrm>
            <a:off x="4214813" y="1471613"/>
            <a:ext cx="2981325" cy="301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eaLnBrk="1" hangingPunct="1">
              <a:lnSpc>
                <a:spcPct val="110000"/>
              </a:lnSpc>
              <a:buFont typeface="Wingdings" pitchFamily="2" charset="2"/>
              <a:buChar char="q"/>
            </a:pPr>
            <a:r>
              <a:rPr lang="en-US" altLang="ko-KR" sz="15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5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분산 처리</a:t>
            </a:r>
            <a:endParaRPr lang="ko-KR" altLang="en-US" sz="1400" b="1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44" name="직선 연결선 32"/>
          <p:cNvCxnSpPr/>
          <p:nvPr/>
        </p:nvCxnSpPr>
        <p:spPr bwMode="auto">
          <a:xfrm>
            <a:off x="273050" y="1773238"/>
            <a:ext cx="2854325" cy="1587"/>
          </a:xfrm>
          <a:prstGeom prst="line">
            <a:avLst/>
          </a:prstGeom>
          <a:noFill/>
          <a:ln w="349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418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ko-KR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HBase </a:t>
            </a:r>
            <a:r>
              <a:rPr lang="ko-KR" altLang="en-US" sz="1600" b="1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기반 </a:t>
            </a:r>
            <a:r>
              <a:rPr lang="en-US" altLang="ko-KR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SQL Interface </a:t>
            </a:r>
            <a:r>
              <a:rPr lang="ko-KR" altLang="en-US" sz="1600" b="1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지원으로 </a:t>
            </a:r>
            <a:r>
              <a:rPr lang="en-US" altLang="ko-KR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600" b="1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확장성과 고성능 분산 병렬처리 아키텍처가 장점</a:t>
            </a:r>
          </a:p>
          <a:p>
            <a:endParaRPr lang="ko-KR" altLang="en-US" sz="16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76225" y="2000250"/>
            <a:ext cx="3656013" cy="4308475"/>
          </a:xfrm>
          <a:prstGeom prst="roundRect">
            <a:avLst>
              <a:gd name="adj" fmla="val 1065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  <a:effectLst>
            <a:outerShdw blurRad="50800" dist="127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altLang="ko-KR" sz="1050" spc="-6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atin typeface="Arial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81025" y="5729288"/>
            <a:ext cx="2786063" cy="363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</a:rPr>
              <a:t> HDFS</a:t>
            </a:r>
            <a:endParaRPr lang="ko-KR" altLang="en-US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81025" y="5311775"/>
            <a:ext cx="2786063" cy="365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</a:rPr>
              <a:t> HBase</a:t>
            </a:r>
            <a:endParaRPr lang="ko-KR" altLang="en-US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81025" y="4895850"/>
            <a:ext cx="2786063" cy="3635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SQL EXECUTOR</a:t>
            </a:r>
            <a:endParaRPr lang="ko-KR" altLang="en-US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81025" y="4478338"/>
            <a:ext cx="2786063" cy="365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SQL OPTIMIZER</a:t>
            </a:r>
            <a:endParaRPr lang="ko-KR" altLang="en-US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81025" y="4062413"/>
            <a:ext cx="2786063" cy="3635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SQL PLANNER</a:t>
            </a:r>
            <a:endParaRPr lang="ko-KR" altLang="en-US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81025" y="3644900"/>
            <a:ext cx="2786063" cy="365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SQL PARSER</a:t>
            </a:r>
            <a:endParaRPr lang="ko-KR" altLang="en-US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85788" y="2987675"/>
            <a:ext cx="1370012" cy="576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APP ENGINE</a:t>
            </a:r>
            <a:endParaRPr lang="ko-KR" altLang="en-US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000250" y="2987675"/>
            <a:ext cx="1368425" cy="576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ODBC / JDBC</a:t>
            </a:r>
            <a:endParaRPr lang="ko-KR" altLang="en-US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84200" y="2349500"/>
            <a:ext cx="1370013" cy="28733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APP ENGINE</a:t>
            </a:r>
            <a:endParaRPr lang="ko-KR" altLang="en-US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998663" y="2349500"/>
            <a:ext cx="1368425" cy="28733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ODBC / JDBC</a:t>
            </a:r>
            <a:endParaRPr lang="ko-KR" altLang="en-US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86" name="꺾인 연결선 85"/>
          <p:cNvCxnSpPr>
            <a:stCxn id="83" idx="2"/>
            <a:endCxn id="81" idx="0"/>
          </p:cNvCxnSpPr>
          <p:nvPr/>
        </p:nvCxnSpPr>
        <p:spPr>
          <a:xfrm rot="16200000" flipH="1">
            <a:off x="1093788" y="2811463"/>
            <a:ext cx="350837" cy="1587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84" idx="2"/>
            <a:endCxn id="82" idx="0"/>
          </p:cNvCxnSpPr>
          <p:nvPr/>
        </p:nvCxnSpPr>
        <p:spPr>
          <a:xfrm rot="16200000" flipH="1">
            <a:off x="2508250" y="2811463"/>
            <a:ext cx="350837" cy="1588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오른쪽 대괄호 89"/>
          <p:cNvSpPr/>
          <p:nvPr/>
        </p:nvSpPr>
        <p:spPr>
          <a:xfrm>
            <a:off x="3440113" y="3644900"/>
            <a:ext cx="144462" cy="1584325"/>
          </a:xfrm>
          <a:prstGeom prst="rightBracke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1" name="오른쪽 대괄호 90"/>
          <p:cNvSpPr/>
          <p:nvPr/>
        </p:nvSpPr>
        <p:spPr>
          <a:xfrm>
            <a:off x="3440113" y="5300663"/>
            <a:ext cx="144462" cy="792162"/>
          </a:xfrm>
          <a:prstGeom prst="rightBracke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34" name="TextBox 91"/>
          <p:cNvSpPr txBox="1">
            <a:spLocks noChangeArrowheads="1"/>
          </p:cNvSpPr>
          <p:nvPr/>
        </p:nvSpPr>
        <p:spPr bwMode="auto">
          <a:xfrm>
            <a:off x="3389868" y="5394325"/>
            <a:ext cx="369332" cy="6277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Hadoop</a:t>
            </a:r>
            <a:endParaRPr lang="ko-KR" altLang="en-US" sz="120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35" name="TextBox 92"/>
          <p:cNvSpPr txBox="1">
            <a:spLocks noChangeArrowheads="1"/>
          </p:cNvSpPr>
          <p:nvPr/>
        </p:nvSpPr>
        <p:spPr bwMode="auto">
          <a:xfrm>
            <a:off x="3394631" y="4291013"/>
            <a:ext cx="369332" cy="4376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SQL </a:t>
            </a:r>
            <a:endParaRPr lang="ko-KR" altLang="en-US" sz="120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448175" y="4652963"/>
            <a:ext cx="2160588" cy="141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576763" y="5605463"/>
            <a:ext cx="830262" cy="365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 HDFS Shard 1</a:t>
            </a:r>
            <a:endParaRPr lang="ko-KR" altLang="en-US" sz="10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576763" y="5187950"/>
            <a:ext cx="830262" cy="365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 HBase Region 1</a:t>
            </a:r>
            <a:endParaRPr lang="ko-KR" altLang="en-US" sz="10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576763" y="4772025"/>
            <a:ext cx="830262" cy="365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SQL EXECUTOR</a:t>
            </a:r>
            <a:endParaRPr lang="ko-KR" altLang="en-US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664200" y="5605463"/>
            <a:ext cx="830263" cy="365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 HDFS Shard N</a:t>
            </a:r>
            <a:endParaRPr lang="ko-KR" altLang="en-US" sz="10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664200" y="5187950"/>
            <a:ext cx="830263" cy="365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 HBase Region N</a:t>
            </a:r>
            <a:endParaRPr lang="ko-KR" altLang="en-US" sz="10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664200" y="4772025"/>
            <a:ext cx="830263" cy="365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SQL EXECUTOR</a:t>
            </a:r>
            <a:endParaRPr lang="ko-KR" altLang="en-US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09" name="Shape 108"/>
          <p:cNvCxnSpPr>
            <a:stCxn id="98" idx="0"/>
            <a:endCxn id="107" idx="0"/>
          </p:cNvCxnSpPr>
          <p:nvPr/>
        </p:nvCxnSpPr>
        <p:spPr>
          <a:xfrm rot="5400000" flipH="1" flipV="1">
            <a:off x="5535613" y="4227512"/>
            <a:ext cx="12700" cy="1089025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729163" y="4040188"/>
            <a:ext cx="1646237" cy="277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SQL OPTIMIZER</a:t>
            </a:r>
            <a:endParaRPr lang="ko-KR" altLang="en-US" sz="11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729163" y="3698875"/>
            <a:ext cx="1646237" cy="277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SQL PLANNER</a:t>
            </a:r>
            <a:endParaRPr lang="ko-KR" altLang="en-US" sz="11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729163" y="3357563"/>
            <a:ext cx="1646237" cy="277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SQL PARSER</a:t>
            </a:r>
            <a:endParaRPr lang="ko-KR" altLang="en-US" sz="11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24" name="직선 화살표 연결선 123"/>
          <p:cNvCxnSpPr>
            <a:endCxn id="111" idx="2"/>
          </p:cNvCxnSpPr>
          <p:nvPr/>
        </p:nvCxnSpPr>
        <p:spPr>
          <a:xfrm flipV="1">
            <a:off x="5549900" y="4318000"/>
            <a:ext cx="1588" cy="254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4868863" y="2276475"/>
            <a:ext cx="1366837" cy="2889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SQL Client</a:t>
            </a:r>
            <a:endParaRPr lang="ko-KR" altLang="en-US" sz="11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32" name="꺾인 연결선 131"/>
          <p:cNvCxnSpPr>
            <a:stCxn id="131" idx="2"/>
            <a:endCxn id="113" idx="0"/>
          </p:cNvCxnSpPr>
          <p:nvPr/>
        </p:nvCxnSpPr>
        <p:spPr>
          <a:xfrm rot="5400000">
            <a:off x="5156200" y="2960688"/>
            <a:ext cx="792163" cy="1587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50" name="직사각형 146"/>
          <p:cNvSpPr>
            <a:spLocks noChangeArrowheads="1"/>
          </p:cNvSpPr>
          <p:nvPr/>
        </p:nvSpPr>
        <p:spPr bwMode="auto">
          <a:xfrm>
            <a:off x="4338638" y="2984500"/>
            <a:ext cx="1103312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HBase Node 1</a:t>
            </a:r>
          </a:p>
        </p:txBody>
      </p:sp>
      <p:sp>
        <p:nvSpPr>
          <p:cNvPr id="17451" name="TextBox 147"/>
          <p:cNvSpPr txBox="1">
            <a:spLocks noChangeArrowheads="1"/>
          </p:cNvSpPr>
          <p:nvPr/>
        </p:nvSpPr>
        <p:spPr bwMode="auto">
          <a:xfrm>
            <a:off x="5326063" y="5140325"/>
            <a:ext cx="415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…</a:t>
            </a:r>
            <a:endParaRPr lang="ko-KR" altLang="en-US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52" name="TextBox 148"/>
          <p:cNvSpPr txBox="1">
            <a:spLocks noChangeArrowheads="1"/>
          </p:cNvSpPr>
          <p:nvPr/>
        </p:nvSpPr>
        <p:spPr bwMode="auto">
          <a:xfrm>
            <a:off x="6562725" y="3789363"/>
            <a:ext cx="633413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35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…</a:t>
            </a:r>
            <a:endParaRPr lang="ko-KR" altLang="en-US" sz="350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7113588" y="3001963"/>
            <a:ext cx="2286000" cy="31670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7192963" y="4657725"/>
            <a:ext cx="2160587" cy="14144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7319963" y="5610225"/>
            <a:ext cx="830262" cy="3635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 HDFS Shard 1</a:t>
            </a:r>
            <a:endParaRPr lang="ko-KR" altLang="en-US" sz="10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319963" y="5192713"/>
            <a:ext cx="830262" cy="365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 HBase Region 1</a:t>
            </a:r>
            <a:endParaRPr lang="ko-KR" altLang="en-US" sz="10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7319963" y="4776788"/>
            <a:ext cx="830262" cy="3635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SQL EXECUTOR</a:t>
            </a:r>
            <a:endParaRPr lang="ko-KR" altLang="en-US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408988" y="5610225"/>
            <a:ext cx="830262" cy="3635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 HDFS Shard N</a:t>
            </a:r>
            <a:endParaRPr lang="ko-KR" altLang="en-US" sz="10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408988" y="5192713"/>
            <a:ext cx="830262" cy="365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 HBase Region N</a:t>
            </a:r>
            <a:endParaRPr lang="ko-KR" altLang="en-US" sz="10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8408988" y="4776788"/>
            <a:ext cx="830262" cy="3635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SQL EXECUTOR</a:t>
            </a:r>
            <a:endParaRPr lang="ko-KR" altLang="en-US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58" name="Shape 108"/>
          <p:cNvCxnSpPr/>
          <p:nvPr/>
        </p:nvCxnSpPr>
        <p:spPr>
          <a:xfrm rot="5400000" flipH="1" flipV="1">
            <a:off x="8279607" y="4220369"/>
            <a:ext cx="12700" cy="1087437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7472363" y="4044950"/>
            <a:ext cx="1647825" cy="277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SQL OPTIMIZER</a:t>
            </a:r>
            <a:endParaRPr lang="ko-KR" altLang="en-US" sz="11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472363" y="3703638"/>
            <a:ext cx="1647825" cy="277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SQL PLANNER</a:t>
            </a:r>
            <a:endParaRPr lang="ko-KR" altLang="en-US" sz="11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7472363" y="3360738"/>
            <a:ext cx="1647825" cy="277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SQL PARSER</a:t>
            </a:r>
            <a:endParaRPr lang="ko-KR" altLang="en-US" sz="11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62" name="직선 화살표 연결선 161"/>
          <p:cNvCxnSpPr>
            <a:endCxn id="159" idx="2"/>
          </p:cNvCxnSpPr>
          <p:nvPr/>
        </p:nvCxnSpPr>
        <p:spPr>
          <a:xfrm flipV="1">
            <a:off x="8294688" y="4322763"/>
            <a:ext cx="1587" cy="254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66" name="직사각형 163"/>
          <p:cNvSpPr>
            <a:spLocks noChangeArrowheads="1"/>
          </p:cNvSpPr>
          <p:nvPr/>
        </p:nvSpPr>
        <p:spPr bwMode="auto">
          <a:xfrm>
            <a:off x="7083425" y="2989263"/>
            <a:ext cx="11271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HBase Node N</a:t>
            </a:r>
          </a:p>
        </p:txBody>
      </p:sp>
      <p:sp>
        <p:nvSpPr>
          <p:cNvPr id="17467" name="TextBox 164"/>
          <p:cNvSpPr txBox="1">
            <a:spLocks noChangeArrowheads="1"/>
          </p:cNvSpPr>
          <p:nvPr/>
        </p:nvSpPr>
        <p:spPr bwMode="auto">
          <a:xfrm>
            <a:off x="8070850" y="5145088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…</a:t>
            </a:r>
            <a:endParaRPr lang="ko-KR" altLang="en-US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67" name="Shape 166"/>
          <p:cNvCxnSpPr>
            <a:stCxn id="107" idx="0"/>
            <a:endCxn id="154" idx="0"/>
          </p:cNvCxnSpPr>
          <p:nvPr/>
        </p:nvCxnSpPr>
        <p:spPr>
          <a:xfrm rot="16200000" flipH="1">
            <a:off x="6905625" y="3946525"/>
            <a:ext cx="4763" cy="1655763"/>
          </a:xfrm>
          <a:prstGeom prst="bentConnector3">
            <a:avLst>
              <a:gd name="adj1" fmla="val -5296571"/>
            </a:avLst>
          </a:prstGeom>
          <a:ln w="19050">
            <a:solidFill>
              <a:schemeClr val="bg1">
                <a:lumMod val="5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제목 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SQL on HBase</a:t>
            </a:r>
            <a:endParaRPr lang="ko-KR" altLang="en-US" dirty="0"/>
          </a:p>
        </p:txBody>
      </p:sp>
      <p:sp>
        <p:nvSpPr>
          <p:cNvPr id="62" name="실행 단추: 홈 61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210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별첨</a:t>
            </a:r>
            <a:r>
              <a:rPr lang="en-US" altLang="ko-KR" dirty="0" smtClean="0"/>
              <a:t>. RDBMS </a:t>
            </a:r>
            <a:r>
              <a:rPr lang="en-US" altLang="ko-KR" dirty="0" smtClean="0">
                <a:sym typeface="Wingdings" pitchFamily="2" charset="2"/>
              </a:rPr>
              <a:t> HBase + SQL </a:t>
            </a:r>
            <a:r>
              <a:rPr lang="ko-KR" altLang="en-US" dirty="0" smtClean="0">
                <a:sym typeface="Wingdings" pitchFamily="2" charset="2"/>
              </a:rPr>
              <a:t>전환 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: Harte Hanks</a:t>
            </a:r>
            <a:endParaRPr lang="ko-KR" altLang="en-US" dirty="0"/>
          </a:p>
        </p:txBody>
      </p:sp>
      <p:sp>
        <p:nvSpPr>
          <p:cNvPr id="18436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ko-KR" altLang="en-US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마케팅솔루션을 </a:t>
            </a:r>
            <a:r>
              <a:rPr lang="en-US" altLang="ko-KR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oracle</a:t>
            </a:r>
            <a:r>
              <a:rPr lang="ko-KR" altLang="en-US" sz="1600" b="1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에서 </a:t>
            </a:r>
            <a:r>
              <a:rPr lang="en-US" altLang="ko-KR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splice</a:t>
            </a:r>
            <a:r>
              <a:rPr lang="ko-KR" altLang="en-US" sz="1600" b="1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로 대체</a:t>
            </a:r>
            <a:r>
              <a:rPr lang="en-US" altLang="ko-KR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: </a:t>
            </a:r>
            <a:r>
              <a:rPr lang="ko-KR" altLang="en-US" sz="1600" b="1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비용 </a:t>
            </a:r>
            <a:r>
              <a:rPr lang="en-US" altLang="ko-KR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75% </a:t>
            </a:r>
            <a:r>
              <a:rPr lang="ko-KR" altLang="en-US" sz="1600" b="1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절감</a:t>
            </a:r>
            <a:r>
              <a:rPr lang="en-US" altLang="ko-KR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속도 </a:t>
            </a:r>
            <a:r>
              <a:rPr lang="en-US" altLang="ko-KR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3-7</a:t>
            </a:r>
            <a:r>
              <a:rPr lang="ko-KR" altLang="en-US" sz="1600" b="1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배</a:t>
            </a:r>
            <a:r>
              <a:rPr lang="en-US" altLang="ko-KR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가격대 성능비 </a:t>
            </a:r>
            <a:r>
              <a:rPr lang="en-US" altLang="ko-KR" sz="1600" b="1" dirty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10</a:t>
            </a:r>
            <a:r>
              <a:rPr lang="ko-KR" altLang="en-US" sz="1600" b="1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배 향상</a:t>
            </a:r>
          </a:p>
          <a:p>
            <a:endParaRPr lang="ko-KR" altLang="en-US" sz="16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50" y="1484313"/>
            <a:ext cx="3573463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Arial" pitchFamily="34" charset="0"/>
                <a:ea typeface="나눔고딕" panose="020D0604000000000000" pitchFamily="50" charset="-127"/>
              </a:rPr>
              <a:t>Harte Hanks - Marketing Service Provider</a:t>
            </a:r>
          </a:p>
        </p:txBody>
      </p:sp>
      <p:pic>
        <p:nvPicPr>
          <p:cNvPr id="18438" name="그림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025" y="1751013"/>
            <a:ext cx="1060450" cy="103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TextBox 18"/>
          <p:cNvSpPr txBox="1">
            <a:spLocks noChangeArrowheads="1"/>
          </p:cNvSpPr>
          <p:nvPr/>
        </p:nvSpPr>
        <p:spPr bwMode="auto">
          <a:xfrm>
            <a:off x="1423988" y="2041525"/>
            <a:ext cx="18002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CRM, campaign execution, analytics</a:t>
            </a:r>
            <a:endParaRPr lang="ko-KR" altLang="en-US" sz="140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pic>
        <p:nvPicPr>
          <p:cNvPr id="18440" name="그림 1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1413" y="2924175"/>
            <a:ext cx="4249737" cy="315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그림 2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3088" y="1700213"/>
            <a:ext cx="1439862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344488" y="2924175"/>
            <a:ext cx="4103687" cy="3241675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sng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Digital marketing applications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sng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and services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400" b="1" kern="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177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- Scaling challenges </a:t>
            </a: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로 인해</a:t>
            </a:r>
          </a:p>
          <a:p>
            <a:pPr marL="177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</a:t>
            </a: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Oracle </a:t>
            </a: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을 </a:t>
            </a: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Splice </a:t>
            </a: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솔루션으로 대체</a:t>
            </a:r>
          </a:p>
          <a:p>
            <a:pPr marL="177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177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kumimoji="0" lang="ko-KR" altLang="en-US" sz="1400" u="sng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전환 사유</a:t>
            </a:r>
          </a:p>
          <a:p>
            <a:pPr marL="177800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</a:t>
            </a: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. Oracle RAC </a:t>
            </a: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너무 고가</a:t>
            </a:r>
          </a:p>
          <a:p>
            <a:pPr marL="177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</a:t>
            </a: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. NoSQL </a:t>
            </a: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은 </a:t>
            </a: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DB</a:t>
            </a: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기능 부재</a:t>
            </a:r>
            <a:endParaRPr kumimoji="0" lang="en-US" altLang="ko-KR" sz="1400" kern="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177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</a:t>
            </a: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(join, secondary indexes)</a:t>
            </a:r>
          </a:p>
          <a:p>
            <a:pPr marL="177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. Full SQL support </a:t>
            </a: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안되므로 </a:t>
            </a:r>
            <a:endParaRPr kumimoji="0" lang="en-US" altLang="ko-KR" sz="1400" kern="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177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</a:t>
            </a: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기존의 </a:t>
            </a:r>
            <a:r>
              <a:rPr kumimoji="0" lang="en-US" altLang="ko-KR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OLTP </a:t>
            </a:r>
            <a:r>
              <a:rPr kumimoji="0" lang="ko-KR" altLang="en-US" sz="1400" kern="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처리 안됨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481763" y="5254625"/>
            <a:ext cx="1152525" cy="6477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HBase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HDFS</a:t>
            </a:r>
            <a:endParaRPr lang="ko-KR" altLang="en-US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1" name="실행 단추: 홈 10">
            <a:hlinkClick r:id="rId5" action="ppaction://hlinksldjump" highlightClick="1"/>
          </p:cNvPr>
          <p:cNvSpPr/>
          <p:nvPr/>
        </p:nvSpPr>
        <p:spPr>
          <a:xfrm>
            <a:off x="9399588" y="260648"/>
            <a:ext cx="233362" cy="2159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181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 – Hadoop Distributed File System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79375" y="657225"/>
            <a:ext cx="9737725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latinLnBrk="0">
              <a:lnSpc>
                <a:spcPct val="110000"/>
              </a:lnSpc>
            </a:pP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HDFS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는 </a:t>
            </a:r>
            <a:r>
              <a:rPr lang="ko-KR" altLang="en-US" sz="1600" b="1" kern="0" dirty="0" smtClean="0">
                <a:solidFill>
                  <a:srgbClr val="4607F9"/>
                </a:solidFill>
                <a:latin typeface="Arial" pitchFamily="34" charset="0"/>
                <a:ea typeface="나눔고딕" panose="020D0604000000000000" pitchFamily="50" charset="-127"/>
              </a:rPr>
              <a:t>범용 장비</a:t>
            </a:r>
            <a:r>
              <a:rPr lang="en-US" altLang="ko-KR" sz="1600" b="1" kern="0" dirty="0" smtClean="0">
                <a:solidFill>
                  <a:srgbClr val="4607F9"/>
                </a:solidFill>
                <a:latin typeface="Arial" pitchFamily="34" charset="0"/>
                <a:ea typeface="나눔고딕" panose="020D0604000000000000" pitchFamily="50" charset="-127"/>
              </a:rPr>
              <a:t>(Commodity Server)</a:t>
            </a:r>
            <a:r>
              <a:rPr lang="ko-KR" altLang="en-US" sz="1600" b="1" kern="0" dirty="0" smtClean="0">
                <a:solidFill>
                  <a:srgbClr val="4607F9"/>
                </a:solidFill>
                <a:latin typeface="Arial" pitchFamily="34" charset="0"/>
                <a:ea typeface="나눔고딕" panose="020D0604000000000000" pitchFamily="50" charset="-127"/>
              </a:rPr>
              <a:t>들의 클러스터 위에 설치</a:t>
            </a:r>
            <a:r>
              <a:rPr lang="en-US" altLang="ko-KR" sz="1600" b="1" kern="0" dirty="0" smtClean="0">
                <a:solidFill>
                  <a:srgbClr val="4607F9"/>
                </a:solidFill>
                <a:latin typeface="Arial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600" b="1" kern="0" dirty="0" smtClean="0">
                <a:solidFill>
                  <a:srgbClr val="4607F9"/>
                </a:solidFill>
                <a:latin typeface="Arial" pitchFamily="34" charset="0"/>
                <a:ea typeface="나눔고딕" panose="020D0604000000000000" pitchFamily="50" charset="-127"/>
              </a:rPr>
              <a:t>운영되는 분산 파일 시스템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으로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,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저비용으로 수평 확장 가능하면서도 신뢰성 있는 데이터 저장소 제공</a:t>
            </a:r>
            <a:endParaRPr kumimoji="0" lang="en-US" altLang="ko-KR" sz="1600" b="1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Tahoma"/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5529064" y="1988840"/>
            <a:ext cx="4232920" cy="4418628"/>
          </a:xfrm>
          <a:prstGeom prst="rect">
            <a:avLst/>
          </a:prstGeom>
        </p:spPr>
        <p:txBody>
          <a:bodyPr/>
          <a:lstStyle/>
          <a:p>
            <a:pPr marL="177800" marR="0" lvl="1" indent="-1778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93663" algn="l"/>
              </a:tabLst>
              <a:defRPr/>
            </a:pPr>
            <a:endParaRPr kumimoji="0" lang="en-US" altLang="ko-KR" sz="1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  <a:p>
            <a:pPr marL="177800" marR="0" lvl="1" indent="-1778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93663" algn="l"/>
              </a:tabLst>
              <a:defRPr/>
            </a:pPr>
            <a:r>
              <a:rPr kumimoji="0" lang="ko-KR" altLang="en-US" sz="1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범용 장비를 이용하여 클러스터 구성</a:t>
            </a:r>
            <a:r>
              <a:rPr kumimoji="0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/>
            </a:r>
            <a:br>
              <a:rPr kumimoji="0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</a:br>
            <a:r>
              <a:rPr kumimoji="0" lang="en-US" altLang="ko-KR" sz="1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- </a:t>
            </a:r>
            <a:r>
              <a:rPr kumimoji="0" lang="ko-KR" altLang="en-US" sz="1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저가 스토리지 기반 </a:t>
            </a:r>
            <a:r>
              <a:rPr kumimoji="0" lang="en-US" altLang="ko-KR" sz="1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x86 </a:t>
            </a:r>
            <a:r>
              <a:rPr kumimoji="0"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계열 장비로 구성</a:t>
            </a:r>
            <a:endParaRPr kumimoji="0" lang="en-US" altLang="ko-KR" sz="1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  <a:p>
            <a:pPr marL="177800" marR="0" lvl="1" indent="-1778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93663" algn="l"/>
              </a:tabLst>
              <a:defRPr/>
            </a:pPr>
            <a:endParaRPr kumimoji="0" lang="en-US" altLang="ko-KR" sz="1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  <a:p>
            <a:pPr marL="177800" lvl="1" indent="-177800" eaLnBrk="0" hangingPunct="0">
              <a:spcBef>
                <a:spcPct val="20000"/>
              </a:spcBef>
              <a:buFont typeface="Wingdings" pitchFamily="2" charset="2"/>
              <a:buChar char="ü"/>
              <a:tabLst>
                <a:tab pos="93663" algn="l"/>
              </a:tabLst>
              <a:defRPr/>
            </a:pPr>
            <a:r>
              <a:rPr kumimoji="0" lang="ko-KR" altLang="en-US" sz="1400" b="1" dirty="0" smtClean="0">
                <a:latin typeface="Arial" pitchFamily="34" charset="0"/>
                <a:ea typeface="나눔고딕" panose="020D0604000000000000" pitchFamily="50" charset="-127"/>
              </a:rPr>
              <a:t>대용량 데이터 저장에 유리</a:t>
            </a: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-  </a:t>
            </a:r>
            <a:r>
              <a:rPr kumimoji="0"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대용량 파일을 </a:t>
            </a: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Block </a:t>
            </a:r>
            <a:r>
              <a:rPr kumimoji="0"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단위</a:t>
            </a: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(128MB)</a:t>
            </a:r>
            <a:r>
              <a:rPr kumimoji="0"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로 분할</a:t>
            </a: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,</a:t>
            </a:r>
            <a:r>
              <a:rPr kumimoji="0"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   </a:t>
            </a:r>
            <a:r>
              <a:rPr kumimoji="0"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분산 저장</a:t>
            </a: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- “</a:t>
            </a:r>
            <a:r>
              <a:rPr kumimoji="0"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적당히</a:t>
            </a: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” </a:t>
            </a:r>
            <a:r>
              <a:rPr kumimoji="0"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많은 개수의 파일</a:t>
            </a:r>
            <a:endParaRPr kumimoji="0" lang="en-US" altLang="ko-KR" sz="140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177800" marR="0" lvl="1" indent="-1778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93663" algn="l"/>
              </a:tabLst>
              <a:defRPr/>
            </a:pPr>
            <a:endParaRPr kumimoji="0" lang="en-US" altLang="ko-KR" sz="14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  <a:p>
            <a:pPr marL="177800" marR="0" lvl="1" indent="-1778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93663" algn="l"/>
              </a:tabLst>
              <a:defRPr/>
            </a:pPr>
            <a:r>
              <a:rPr kumimoji="0" lang="ko-KR" altLang="en-US" sz="1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하드웨어 장애에도 정상적 운영을 보장</a:t>
            </a: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kumimoji="0" lang="ko-KR" alt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분산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복제를 통한 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Highly Fault Tolerance</a:t>
            </a:r>
          </a:p>
          <a:p>
            <a:pPr marL="177800" marR="0" lvl="1" indent="-1778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>
                <a:tab pos="93663" algn="l"/>
              </a:tabLst>
              <a:defRPr/>
            </a:pPr>
            <a:endParaRPr kumimoji="0" lang="en-US" altLang="ko-KR" sz="1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  <a:p>
            <a:pPr marL="177800" marR="0" lvl="1" indent="-1778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93663" algn="l"/>
              </a:tabLst>
              <a:defRPr/>
            </a:pPr>
            <a:r>
              <a:rPr kumimoji="0" lang="ko-KR" altLang="en-US" sz="1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제한된 파일 사용 정책</a:t>
            </a: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Sequential File Access (no random read, write)</a:t>
            </a:r>
            <a:b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- write-once-read-many</a:t>
            </a: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Append only</a:t>
            </a:r>
          </a:p>
          <a:p>
            <a:pPr marL="177800" marR="0" lvl="1" indent="-1778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93663" algn="l"/>
              </a:tabLst>
              <a:defRPr/>
            </a:pPr>
            <a:endParaRPr kumimoji="0" lang="en-US" altLang="ko-KR" sz="1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  <a:p>
            <a:pPr marL="177800" marR="0" lvl="1" indent="-1778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93663" algn="l"/>
              </a:tabLst>
              <a:defRPr/>
            </a:pPr>
            <a:r>
              <a:rPr kumimoji="0" lang="ko-KR" alt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기존의 파일 시스템 상에서 구동 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(ext3, </a:t>
            </a:r>
            <a:r>
              <a:rPr kumimoji="0" lang="en-US" altLang="ko-KR" sz="1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xfs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등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25208" y="1556792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4625" lvl="0" indent="-174625" eaLnBrk="0" hangingPunct="0">
              <a:spcBef>
                <a:spcPct val="20000"/>
              </a:spcBef>
              <a:defRPr/>
            </a:pPr>
            <a:r>
              <a:rPr kumimoji="0" lang="en-US" altLang="ko-KR" b="1" u="sng" dirty="0" smtClean="0">
                <a:latin typeface="Arial" pitchFamily="34" charset="0"/>
                <a:ea typeface="나눔고딕" panose="020D0604000000000000" pitchFamily="50" charset="-127"/>
              </a:rPr>
              <a:t>HDFS</a:t>
            </a:r>
            <a:r>
              <a:rPr kumimoji="0" lang="ko-KR" altLang="en-US" b="1" u="sng" dirty="0" smtClean="0">
                <a:latin typeface="Arial" pitchFamily="34" charset="0"/>
                <a:ea typeface="나눔고딕" panose="020D0604000000000000" pitchFamily="50" charset="-127"/>
              </a:rPr>
              <a:t> 특징</a:t>
            </a:r>
            <a:endParaRPr kumimoji="0" lang="en-US" altLang="ko-KR" b="1" u="sng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44688" y="1556792"/>
            <a:ext cx="1555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4625" lvl="0" indent="-174625" eaLnBrk="0" hangingPunct="0">
              <a:spcBef>
                <a:spcPct val="20000"/>
              </a:spcBef>
              <a:defRPr/>
            </a:pPr>
            <a:r>
              <a:rPr kumimoji="0" lang="en-US" altLang="ko-KR" b="1" u="sng" dirty="0" smtClean="0">
                <a:latin typeface="Arial" pitchFamily="34" charset="0"/>
                <a:ea typeface="나눔고딕" panose="020D0604000000000000" pitchFamily="50" charset="-127"/>
              </a:rPr>
              <a:t>HDFS</a:t>
            </a:r>
            <a:r>
              <a:rPr kumimoji="0" lang="ko-KR" altLang="en-US" b="1" u="sng" dirty="0" smtClean="0">
                <a:latin typeface="Arial" pitchFamily="34" charset="0"/>
                <a:ea typeface="나눔고딕" panose="020D0604000000000000" pitchFamily="50" charset="-127"/>
              </a:rPr>
              <a:t> 구성도</a:t>
            </a:r>
            <a:endParaRPr kumimoji="0" lang="en-US" altLang="ko-KR" b="1" u="sng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2" name="설명선 1(강조선) 11"/>
          <p:cNvSpPr/>
          <p:nvPr/>
        </p:nvSpPr>
        <p:spPr>
          <a:xfrm>
            <a:off x="704528" y="5589240"/>
            <a:ext cx="3096344" cy="622312"/>
          </a:xfrm>
          <a:prstGeom prst="accentCallout1">
            <a:avLst>
              <a:gd name="adj1" fmla="val 47473"/>
              <a:gd name="adj2" fmla="val -1840"/>
              <a:gd name="adj3" fmla="val -54305"/>
              <a:gd name="adj4" fmla="val -1007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데이터를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Block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단위로 나누어 분산 저장</a:t>
            </a:r>
            <a:endParaRPr lang="en-US" altLang="ko-KR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Block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은 기본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128MB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기본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3copy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설명선 1(강조선) 12"/>
          <p:cNvSpPr/>
          <p:nvPr/>
        </p:nvSpPr>
        <p:spPr>
          <a:xfrm>
            <a:off x="2864768" y="2708920"/>
            <a:ext cx="2088232" cy="432048"/>
          </a:xfrm>
          <a:prstGeom prst="accentCallout1">
            <a:avLst>
              <a:gd name="adj1" fmla="val 66622"/>
              <a:gd name="adj2" fmla="val -1709"/>
              <a:gd name="adj3" fmla="val 159532"/>
              <a:gd name="adj4" fmla="val -6832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 데이터의 메타 데이터 관리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Data Node</a:t>
            </a: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의 상태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72613" y="2601686"/>
            <a:ext cx="1080120" cy="53928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Client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41662" y="3393774"/>
            <a:ext cx="1080120" cy="644826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Name Node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4423658"/>
            <a:ext cx="1080120" cy="805567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Data Node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72613" y="4423658"/>
            <a:ext cx="1080120" cy="805567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Data Node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44754" y="4423658"/>
            <a:ext cx="1080120" cy="805567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Data Node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16896" y="4423658"/>
            <a:ext cx="1080120" cy="805567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Data Node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40" name="직선 연결선 21"/>
          <p:cNvCxnSpPr>
            <a:stCxn id="14" idx="2"/>
            <a:endCxn id="15" idx="1"/>
          </p:cNvCxnSpPr>
          <p:nvPr/>
        </p:nvCxnSpPr>
        <p:spPr>
          <a:xfrm rot="16200000" flipH="1">
            <a:off x="1889558" y="3264082"/>
            <a:ext cx="575219" cy="328989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4" idx="2"/>
          </p:cNvCxnSpPr>
          <p:nvPr/>
        </p:nvCxnSpPr>
        <p:spPr>
          <a:xfrm flipH="1">
            <a:off x="2009775" y="3140968"/>
            <a:ext cx="2898" cy="108813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16496" y="4225280"/>
            <a:ext cx="432048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7" idx="0"/>
          </p:cNvCxnSpPr>
          <p:nvPr/>
        </p:nvCxnSpPr>
        <p:spPr>
          <a:xfrm flipV="1">
            <a:off x="740532" y="4238626"/>
            <a:ext cx="0" cy="18503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2010197" y="4221088"/>
            <a:ext cx="0" cy="18503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3287291" y="4221088"/>
            <a:ext cx="0" cy="18503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4530477" y="4242554"/>
            <a:ext cx="0" cy="18503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469465" y="3718540"/>
            <a:ext cx="776989" cy="241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none" lIns="72000" tIns="36000" rIns="72000" bIns="36000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Metadata</a:t>
            </a:r>
            <a:endParaRPr lang="ko-KR" altLang="en-US" sz="11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8136" y="4907260"/>
            <a:ext cx="853935" cy="241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none" lIns="72000" tIns="36000" rIns="72000" bIns="36000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Data Block</a:t>
            </a:r>
            <a:endParaRPr lang="ko-KR" altLang="en-US" sz="11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11299" y="3429000"/>
            <a:ext cx="1018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TCP/IP</a:t>
            </a:r>
          </a:p>
          <a:p>
            <a:pPr algn="ctr"/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Networking</a:t>
            </a:r>
            <a:endParaRPr lang="ko-KR" altLang="en-US" sz="12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05613" y="4907260"/>
            <a:ext cx="853935" cy="241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none" lIns="72000" tIns="36000" rIns="72000" bIns="36000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Data Block</a:t>
            </a:r>
            <a:endParaRPr lang="ko-KR" altLang="en-US" sz="11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890899" y="4907260"/>
            <a:ext cx="853935" cy="241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none" lIns="72000" tIns="36000" rIns="72000" bIns="36000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Data Block</a:t>
            </a:r>
            <a:endParaRPr lang="ko-KR" altLang="en-US" sz="11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54468" y="4907260"/>
            <a:ext cx="853935" cy="241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none" lIns="72000" tIns="36000" rIns="72000" bIns="36000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Data Block</a:t>
            </a:r>
            <a:endParaRPr lang="ko-KR" altLang="en-US" sz="11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dirty="0" smtClean="0"/>
              <a:t>별첨</a:t>
            </a:r>
            <a:r>
              <a:rPr lang="en-US" altLang="ko-KR" dirty="0" smtClean="0"/>
              <a:t>. SQL on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쿼리 </a:t>
            </a:r>
            <a:r>
              <a:rPr lang="ko-KR" altLang="en-US" smtClean="0"/>
              <a:t>지원 </a:t>
            </a:r>
            <a:r>
              <a:rPr lang="ko-KR" altLang="en-US" smtClean="0"/>
              <a:t>범위 </a:t>
            </a:r>
            <a:r>
              <a:rPr lang="en-US" altLang="ko-KR" dirty="0" smtClean="0"/>
              <a:t>(1/2)</a:t>
            </a:r>
            <a:endParaRPr dirty="0" smtClean="0"/>
          </a:p>
        </p:txBody>
      </p:sp>
      <p:sp>
        <p:nvSpPr>
          <p:cNvPr id="8" name="TextBox 84"/>
          <p:cNvSpPr txBox="1">
            <a:spLocks noChangeArrowheads="1"/>
          </p:cNvSpPr>
          <p:nvPr/>
        </p:nvSpPr>
        <p:spPr bwMode="auto">
          <a:xfrm>
            <a:off x="104900" y="620713"/>
            <a:ext cx="96726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MDW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 사용 쿼리에 대해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SQL on </a:t>
            </a:r>
            <a:r>
              <a:rPr lang="en-US" altLang="ko-KR" sz="1600" b="1" dirty="0" err="1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기술의 쿼리 지원 범위를 살펴본 결과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, Impala/Hive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가 우수하며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 대부분 최신 버전에서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SQL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지원범위가 확대됨에 따라 도입 전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SQL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쿼리 정합성 및 성능 검증 필요</a:t>
            </a:r>
            <a:endParaRPr lang="ko-KR" altLang="en-US" sz="16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28464" y="1277950"/>
          <a:ext cx="9672891" cy="5211165"/>
        </p:xfrm>
        <a:graphic>
          <a:graphicData uri="http://schemas.openxmlformats.org/drawingml/2006/table">
            <a:tbl>
              <a:tblPr/>
              <a:tblGrid>
                <a:gridCol w="830346"/>
                <a:gridCol w="1044154"/>
                <a:gridCol w="357748"/>
                <a:gridCol w="1420713"/>
                <a:gridCol w="379487"/>
                <a:gridCol w="1656184"/>
                <a:gridCol w="360040"/>
                <a:gridCol w="1584176"/>
                <a:gridCol w="360040"/>
                <a:gridCol w="1680003"/>
              </a:tblGrid>
              <a:tr h="108519">
                <a:tc rowSpan="2"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1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구분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 latinLnBrk="0"/>
                      <a:r>
                        <a:rPr lang="en-US" sz="11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SQL Query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 smtClean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</a:t>
                      </a:r>
                      <a:r>
                        <a:rPr lang="en-US" sz="1100" b="1" i="0" u="none" strike="noStrike" baseline="0" dirty="0" smtClean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0.14</a:t>
                      </a:r>
                      <a:endParaRPr lang="en-US" sz="1100" b="1" i="0" u="none" strike="noStrike" dirty="0">
                        <a:solidFill>
                          <a:srgbClr val="231F2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Phoenix </a:t>
                      </a:r>
                      <a:r>
                        <a:rPr lang="en-US" sz="1100" b="1" i="0" u="none" strike="noStrike" dirty="0" smtClean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4.2.2</a:t>
                      </a:r>
                      <a:endParaRPr lang="en-US" sz="1100" b="1" i="0" u="none" strike="noStrike" dirty="0">
                        <a:solidFill>
                          <a:srgbClr val="231F2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 </a:t>
                      </a:r>
                      <a:r>
                        <a:rPr lang="en-US" sz="1100" b="1" i="0" u="none" strike="noStrike" dirty="0" smtClean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2.1</a:t>
                      </a:r>
                      <a:endParaRPr lang="en-US" sz="1100" b="1" i="0" u="none" strike="noStrike" dirty="0">
                        <a:solidFill>
                          <a:srgbClr val="231F2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 smtClean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Tajo 0.9.0</a:t>
                      </a:r>
                      <a:endParaRPr lang="en-US" sz="1100" b="1" i="0" u="none" strike="noStrike" dirty="0">
                        <a:solidFill>
                          <a:srgbClr val="231F2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비고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비고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비고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비고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35652"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Join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Inner/outer Join</a:t>
                      </a:r>
                      <a:endParaRPr lang="en-US" sz="10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inner, left/right/full outer </a:t>
                      </a:r>
                      <a:r>
                        <a:rPr 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join</a:t>
                      </a:r>
                      <a:endParaRPr 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kern="1200" dirty="0" smtClean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FontTx/>
                        <a:buChar char="-"/>
                      </a:pPr>
                      <a:r>
                        <a:rPr 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Inner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left/right outer </a:t>
                      </a:r>
                      <a:r>
                        <a:rPr 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join</a:t>
                      </a:r>
                    </a:p>
                    <a:p>
                      <a:pPr algn="l" fontAlgn="t" latinLnBrk="0">
                        <a:buFontTx/>
                        <a:buChar char="-"/>
                      </a:pPr>
                      <a:r>
                        <a:rPr 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Join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시 메모리 크기 제약 있음</a:t>
                      </a:r>
                      <a:endParaRPr 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inner, left/right/full outer join</a:t>
                      </a:r>
                      <a:r>
                        <a:rPr 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.</a:t>
                      </a:r>
                      <a:endParaRPr 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inner, left/right/full outer join.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8519">
                <a:tc rowSpan="3"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1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Subquery</a:t>
                      </a:r>
                      <a:r>
                        <a:rPr 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From </a:t>
                      </a: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69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Where  </a:t>
                      </a: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altLang="ko-KR" sz="1000" b="0" i="0" u="none" strike="noStrike" kern="1200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O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In / Not In, Exists / Not Exists</a:t>
                      </a:r>
                      <a:b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Netsted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subquery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  <a:endParaRPr lang="ko-KR" alt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In / Not In, Exists / Not Exists</a:t>
                      </a:r>
                      <a:b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Scala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subquery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with </a:t>
                      </a:r>
                      <a:r>
                        <a:rPr 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comparision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operators </a:t>
                      </a:r>
                      <a:r>
                        <a:rPr 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Nested </a:t>
                      </a:r>
                      <a:r>
                        <a:rPr 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subquery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  <a:endParaRPr 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In / Not In, Exists / Not Exists</a:t>
                      </a:r>
                      <a:b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Scala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subquery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with </a:t>
                      </a:r>
                      <a:r>
                        <a:rPr 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comparision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operators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Nested </a:t>
                      </a:r>
                      <a:r>
                        <a:rPr 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subquery</a:t>
                      </a:r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Select </a:t>
                      </a: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altLang="en-US" sz="1000" b="1" i="0" u="none" strike="noStrike" kern="1200" dirty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X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Outer Join 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으로 대체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Outer Join 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으로 대체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altLang="en-US" sz="1000" b="1" i="0" u="none" strike="noStrike" kern="1200" dirty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X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Outer Join 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으로 대체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1588"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With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With </a:t>
                      </a: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altLang="ko-KR" sz="1000" b="1" i="0" u="none" strike="noStrike" kern="1200" dirty="0" smtClean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endParaRPr lang="ko-KR" alt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Case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Case When </a:t>
                      </a:r>
                      <a:r>
                        <a:rPr lang="en-US" sz="10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Then </a:t>
                      </a:r>
                      <a:endParaRPr lang="en-US" sz="10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Distinct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Select Distinct </a:t>
                      </a: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단일 </a:t>
                      </a:r>
                      <a:r>
                        <a:rPr lang="ko-KR" alt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컬럼에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대해서만 제공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1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Union</a:t>
                      </a:r>
                      <a:endParaRPr lang="en-US" sz="1000" b="1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Distinct/All</a:t>
                      </a:r>
                      <a:endParaRPr lang="en-US" sz="10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altLang="ko-KR" sz="1000" b="1" i="0" u="none" strike="noStrike" dirty="0" smtClean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 rowSpan="3"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Windowing </a:t>
                      </a:r>
                      <a:r>
                        <a:rPr lang="en-US" sz="1000" b="1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br>
                        <a:rPr lang="en-US" sz="1000" b="1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1000" b="1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Analytics </a:t>
                      </a:r>
                      <a:r>
                        <a:rPr lang="en-US" sz="1000" b="1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sz="1000" b="1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1000" b="1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Functions</a:t>
                      </a:r>
                      <a:endParaRPr lang="en-US" sz="1000" b="1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OVER Clause</a:t>
                      </a: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지원하나 쿼리 정합성 확인 필요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(https://issues.apache.org/jira/browse/HIVE-4190)</a:t>
                      </a:r>
                      <a:endParaRPr lang="ko-KR" alt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altLang="ko-KR" sz="1000" b="1" i="0" u="none" strike="noStrike" dirty="0" smtClean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Over .. Partition by </a:t>
                      </a:r>
                      <a:r>
                        <a:rPr lang="ko-KR" alt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미지원</a:t>
                      </a:r>
                      <a:endParaRPr lang="ko-KR" alt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000" b="1" i="0" u="none" strike="noStrike" dirty="0">
                          <a:solidFill>
                            <a:srgbClr val="C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복수 개의 </a:t>
                      </a:r>
                      <a:r>
                        <a:rPr lang="en-US" altLang="ko-KR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partition 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구문 </a:t>
                      </a:r>
                      <a:r>
                        <a:rPr lang="ko-KR" alt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미지원</a:t>
                      </a:r>
                      <a:endParaRPr lang="ko-KR" alt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Window Clause</a:t>
                      </a: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0" i="0" u="none" strike="noStrike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kern="1200" dirty="0" smtClean="0">
                        <a:solidFill>
                          <a:srgbClr val="231F2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altLang="ko-KR" sz="1000" b="1" i="0" u="none" strike="noStrike" kern="1200" dirty="0" smtClean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endParaRPr lang="en-US" altLang="ko-KR" sz="1000" b="0" i="0" u="none" strike="noStrike" kern="1200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rows[range] between .. </a:t>
                      </a:r>
                      <a:r>
                        <a:rPr lang="ko-KR" alt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미지원</a:t>
                      </a:r>
                      <a:endParaRPr lang="ko-KR" alt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rows[range] between .. </a:t>
                      </a:r>
                      <a:r>
                        <a:rPr lang="ko-KR" altLang="en-US" sz="800" b="0" i="0" u="none" strike="noStrike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미지원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1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Analytics </a:t>
                      </a:r>
                      <a:br>
                        <a:rPr lang="en-US" sz="10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10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Functions</a:t>
                      </a:r>
                      <a:endParaRPr lang="en-US" sz="10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RANK, ROW_NUMBER 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외 다수 지원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altLang="ko-KR" sz="1000" b="1" i="0" u="none" strike="noStrike" kern="1200" dirty="0" smtClean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en-US" sz="10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ROW_NUMBER() = 1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인 결과만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사용 시 </a:t>
                      </a:r>
                      <a:r>
                        <a:rPr lang="en-US" altLang="ko-KR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FIRST_VALUE 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구문으로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대체</a:t>
                      </a:r>
                      <a:endParaRPr lang="ko-KR" alt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RANK, ROW_NUMBER 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외 다수 지원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000" b="1" i="0" u="none" strike="noStrike" dirty="0">
                          <a:solidFill>
                            <a:srgbClr val="C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기초 통계 함수 지원</a:t>
                      </a:r>
                      <a:r>
                        <a:rPr lang="en-US" altLang="ko-KR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(SUM,MIN,MAX 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  <a:br>
                        <a:rPr lang="en-US" altLang="ko-KR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ROW_NUMBER, RANK </a:t>
                      </a:r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등 </a:t>
                      </a:r>
                      <a:r>
                        <a:rPr lang="ko-KR" altLang="en-US" sz="800" b="0" i="0" u="none" strike="noStrike" dirty="0" err="1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미지원</a:t>
                      </a:r>
                      <a:endParaRPr lang="ko-KR" alt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3762">
                <a:tc rowSpan="6"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Function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String </a:t>
                      </a:r>
                      <a:r>
                        <a:rPr lang="en-US" sz="10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Functions</a:t>
                      </a:r>
                      <a:endParaRPr lang="en-US" sz="10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endParaRPr 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Cast </a:t>
                      </a: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9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Time &amp; </a:t>
                      </a:r>
                      <a:r>
                        <a:rPr lang="en-US" sz="10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Date</a:t>
                      </a:r>
                      <a:br>
                        <a:rPr lang="en-US" sz="10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10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Functions</a:t>
                      </a:r>
                      <a:endParaRPr lang="en-US" sz="10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String to time/date 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변환 지원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800" b="0" i="0" u="none" strike="noStrike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TIMESTAMPDIFF 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개발필요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FontTx/>
                        <a:buNone/>
                      </a:pPr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String </a:t>
                      </a: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to </a:t>
                      </a:r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time/date</a:t>
                      </a:r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변환 지원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TIMESTAMPDIFF 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개발필요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String to time/date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변환 지원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800" b="0" i="0" u="none" strike="noStrike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TIMESTAMPDIFF 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개발필요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C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String to time/date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변환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Datediff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나머지는 사칙연산으로 대체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HEX </a:t>
                      </a: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ENCODE(A, ‘HEX’)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로 대체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2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VALUE</a:t>
                      </a: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UDF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로 제공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CASE WHEN </a:t>
                      </a:r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THEN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으로 대체 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isnull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nvl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 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CASE WHEN A is null THEN ELSE END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로 대체 </a:t>
                      </a:r>
                      <a:endParaRPr lang="ko-KR" altLang="en-US" sz="800" b="0" i="0" u="none" strike="noStrike" dirty="0">
                        <a:solidFill>
                          <a:srgbClr val="231F2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COALESCE </a:t>
                      </a:r>
                    </a:p>
                  </a:txBody>
                  <a:tcPr marL="0" marR="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800" b="0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sng" strike="noStrike" dirty="0">
                        <a:solidFill>
                          <a:srgbClr val="0000FF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실행 단추: 홈 10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130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dirty="0" smtClean="0"/>
              <a:t>별첨</a:t>
            </a:r>
            <a:r>
              <a:rPr lang="en-US" altLang="ko-KR" dirty="0" smtClean="0"/>
              <a:t>. SQL on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쿼리 지원 </a:t>
            </a:r>
            <a:r>
              <a:rPr lang="ko-KR" altLang="en-US" smtClean="0"/>
              <a:t>범위 </a:t>
            </a:r>
            <a:r>
              <a:rPr lang="en-US" altLang="ko-KR" dirty="0" smtClean="0"/>
              <a:t>(2/2)</a:t>
            </a:r>
            <a:endParaRPr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37299" y="1687677"/>
          <a:ext cx="9052205" cy="2677427"/>
        </p:xfrm>
        <a:graphic>
          <a:graphicData uri="http://schemas.openxmlformats.org/drawingml/2006/table">
            <a:tbl>
              <a:tblPr/>
              <a:tblGrid>
                <a:gridCol w="720080"/>
                <a:gridCol w="1150245"/>
                <a:gridCol w="329466"/>
                <a:gridCol w="1308397"/>
                <a:gridCol w="349486"/>
                <a:gridCol w="1525252"/>
                <a:gridCol w="331577"/>
                <a:gridCol w="1458937"/>
                <a:gridCol w="331577"/>
                <a:gridCol w="1547188"/>
              </a:tblGrid>
              <a:tr h="108519">
                <a:tc rowSpan="2"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1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구분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 latinLnBrk="0"/>
                      <a:r>
                        <a:rPr lang="en-US" sz="11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SQL Query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 smtClean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</a:t>
                      </a:r>
                      <a:r>
                        <a:rPr lang="en-US" sz="1100" b="1" i="0" u="none" strike="noStrike" baseline="0" dirty="0" smtClean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0.14</a:t>
                      </a:r>
                      <a:endParaRPr lang="en-US" sz="1100" b="1" i="0" u="none" strike="noStrike" dirty="0">
                        <a:solidFill>
                          <a:srgbClr val="231F2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Phoenix </a:t>
                      </a:r>
                      <a:r>
                        <a:rPr lang="en-US" sz="1100" b="1" i="0" u="none" strike="noStrike" dirty="0" smtClean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4.2.2</a:t>
                      </a:r>
                      <a:endParaRPr lang="en-US" sz="1100" b="1" i="0" u="none" strike="noStrike" dirty="0">
                        <a:solidFill>
                          <a:srgbClr val="231F2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 </a:t>
                      </a:r>
                      <a:r>
                        <a:rPr lang="en-US" sz="1100" b="1" i="0" u="none" strike="noStrike" dirty="0" smtClean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2.1</a:t>
                      </a:r>
                      <a:endParaRPr lang="en-US" sz="1100" b="1" i="0" u="none" strike="noStrike" dirty="0">
                        <a:solidFill>
                          <a:srgbClr val="231F2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 smtClean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Tajo 0.9.0</a:t>
                      </a:r>
                      <a:endParaRPr lang="en-US" sz="1100" b="1" i="0" u="none" strike="noStrike" dirty="0">
                        <a:solidFill>
                          <a:srgbClr val="231F2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비고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비고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비고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0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비고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3565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DDL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Table</a:t>
                      </a:r>
                    </a:p>
                  </a:txBody>
                  <a:tcPr marL="36000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Index</a:t>
                      </a:r>
                    </a:p>
                  </a:txBody>
                  <a:tcPr marL="36000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000" b="1" i="0" u="none" strike="noStrike" dirty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Experimental feature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69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Partition</a:t>
                      </a:r>
                    </a:p>
                  </a:txBody>
                  <a:tcPr marL="36000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X 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 partitioning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 호환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View </a:t>
                      </a:r>
                    </a:p>
                  </a:txBody>
                  <a:tcPr marL="36000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1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Sequence</a:t>
                      </a:r>
                    </a:p>
                  </a:txBody>
                  <a:tcPr marL="36000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X 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DML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Bulk load</a:t>
                      </a:r>
                    </a:p>
                  </a:txBody>
                  <a:tcPr marL="36000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000" b="1" i="0" u="none" strike="noStrike" dirty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ko-KR" altLang="en-US" sz="1000" b="1" i="0" u="none" strike="noStrike" dirty="0">
                          <a:solidFill>
                            <a:srgbClr val="C0000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000" b="1" i="0" u="none" strike="noStrike" dirty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TSQL </a:t>
                      </a:r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또는</a:t>
                      </a:r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MapReduce</a:t>
                      </a:r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</a:t>
                      </a:r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</a:t>
                      </a:r>
                      <a:endParaRPr lang="ko-KR" altLang="en-US" sz="1000" b="0" i="0" u="none" strike="noStrike">
                        <a:solidFill>
                          <a:srgbClr val="231F20"/>
                        </a:solidFill>
                        <a:latin typeface="Arial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Insert Overwrite to table/directory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1000" b="0" i="0" u="none" strike="noStrike" dirty="0">
                          <a:solidFill>
                            <a:srgbClr val="231F2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개별</a:t>
                      </a:r>
                      <a:r>
                        <a:rPr lang="ko-KR" alt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Insert</a:t>
                      </a:r>
                    </a:p>
                  </a:txBody>
                  <a:tcPr marL="36000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 err="1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Upsert</a:t>
                      </a:r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지원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X 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Hbase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사용하면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insert values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효과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append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되는지 확인 필요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Delete</a:t>
                      </a:r>
                    </a:p>
                  </a:txBody>
                  <a:tcPr marL="36000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X 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Update</a:t>
                      </a:r>
                    </a:p>
                  </a:txBody>
                  <a:tcPr marL="36000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 err="1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Upsert</a:t>
                      </a:r>
                      <a:r>
                        <a:rPr 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231F2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지원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Arial"/>
                          <a:ea typeface="나눔고딕" panose="020D0604000000000000" pitchFamily="50" charset="-127"/>
                        </a:rPr>
                        <a:t>X 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Hbase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사용하면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update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효과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84"/>
          <p:cNvSpPr txBox="1">
            <a:spLocks noChangeArrowheads="1"/>
          </p:cNvSpPr>
          <p:nvPr/>
        </p:nvSpPr>
        <p:spPr bwMode="auto">
          <a:xfrm>
            <a:off x="104900" y="620713"/>
            <a:ext cx="96726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Impala, Tajo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는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DML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 지원이 미흡하여 데이터 변경이 잦은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DW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업무에 적용 어려움</a:t>
            </a:r>
            <a:endParaRPr lang="ko-KR" altLang="en-US" sz="16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실행 단추: 홈 8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431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SQL on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테스트 쿼리</a:t>
            </a:r>
          </a:p>
        </p:txBody>
      </p:sp>
      <p:sp>
        <p:nvSpPr>
          <p:cNvPr id="30723" name="직사각형 2"/>
          <p:cNvSpPr>
            <a:spLocks noChangeArrowheads="1"/>
          </p:cNvSpPr>
          <p:nvPr/>
        </p:nvSpPr>
        <p:spPr bwMode="auto">
          <a:xfrm>
            <a:off x="128464" y="946150"/>
            <a:ext cx="3129086" cy="23082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normAutofit/>
          </a:bodyPr>
          <a:lstStyle/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select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O_ORDERKEY,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l_extendedprice,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l_discount,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l_extendedprice * (1 - l_discount) as revenue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from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tpch_orders,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tpch_lineitem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where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l_orderkey = o_orderkey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O_ORDERPRIORITY = '2-HIGH'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o_orderdate &gt;= '1994-01-01'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o_orderdate &lt; date_add( '1994-01-01', 365)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order by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revenue desc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limit 50;</a:t>
            </a:r>
          </a:p>
        </p:txBody>
      </p:sp>
      <p:sp>
        <p:nvSpPr>
          <p:cNvPr id="30725" name="직사각형 6"/>
          <p:cNvSpPr>
            <a:spLocks noChangeArrowheads="1"/>
          </p:cNvSpPr>
          <p:nvPr/>
        </p:nvSpPr>
        <p:spPr bwMode="auto">
          <a:xfrm>
            <a:off x="272480" y="657225"/>
            <a:ext cx="82426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/>
            <a:r>
              <a:rPr lang="ko-KR" altLang="en-US" sz="11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Big * </a:t>
            </a:r>
            <a:r>
              <a:rPr lang="ko-KR" altLang="en-US" sz="11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Big </a:t>
            </a:r>
          </a:p>
        </p:txBody>
      </p:sp>
      <p:sp>
        <p:nvSpPr>
          <p:cNvPr id="30726" name="직사각형 11"/>
          <p:cNvSpPr>
            <a:spLocks noChangeArrowheads="1"/>
          </p:cNvSpPr>
          <p:nvPr/>
        </p:nvSpPr>
        <p:spPr bwMode="auto">
          <a:xfrm>
            <a:off x="3349774" y="927770"/>
            <a:ext cx="3243436" cy="230545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normAutofit/>
          </a:bodyPr>
          <a:lstStyle/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select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S_NATIONKEY,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sum(l_extendedprice * (1 - l_discount)) as revenue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from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tpch_lineitem,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tpch_supplier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where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l_suppkey = s_suppkey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S_NATIONKEY = 2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L_SHIPDATE &gt;=  '1994-01-01'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L_SHIPDATE &lt; date_add( '1994-01-01', 365)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group by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S_NATIONKEY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order by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revenue desc;</a:t>
            </a:r>
          </a:p>
        </p:txBody>
      </p:sp>
      <p:sp>
        <p:nvSpPr>
          <p:cNvPr id="30727" name="직사각형 12"/>
          <p:cNvSpPr>
            <a:spLocks noChangeArrowheads="1"/>
          </p:cNvSpPr>
          <p:nvPr/>
        </p:nvSpPr>
        <p:spPr bwMode="auto">
          <a:xfrm>
            <a:off x="3800594" y="627732"/>
            <a:ext cx="92685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latinLnBrk="1" hangingPunct="1"/>
            <a:r>
              <a:rPr lang="ko-KR" altLang="en-US" sz="11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Big </a:t>
            </a:r>
            <a:r>
              <a:rPr lang="ko-KR" altLang="en-US" sz="11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* Small</a:t>
            </a:r>
          </a:p>
        </p:txBody>
      </p:sp>
      <p:sp>
        <p:nvSpPr>
          <p:cNvPr id="30728" name="직사각형 13"/>
          <p:cNvSpPr>
            <a:spLocks noChangeArrowheads="1"/>
          </p:cNvSpPr>
          <p:nvPr/>
        </p:nvSpPr>
        <p:spPr bwMode="auto">
          <a:xfrm>
            <a:off x="6671667" y="908720"/>
            <a:ext cx="3129558" cy="231646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normAutofit/>
          </a:bodyPr>
          <a:lstStyle/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Select count(*) cnt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From tpcds_store_sales </a:t>
            </a: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ss</a:t>
            </a:r>
            <a: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</a:t>
            </a: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join </a:t>
            </a:r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tpcds_household_demographics hd </a:t>
            </a:r>
            <a: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</a:t>
            </a: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on </a:t>
            </a:r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(ss.ss_hdemo_sk = hd.hd_demo_sk)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</a:t>
            </a: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join </a:t>
            </a:r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tpcds_time_dim t </a:t>
            </a:r>
            <a: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</a:t>
            </a: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on </a:t>
            </a:r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(ss.ss_sold_time_sk = t.t_time_sk)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</a:t>
            </a: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join </a:t>
            </a:r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tpcds_store s </a:t>
            </a:r>
            <a: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</a:t>
            </a: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on </a:t>
            </a:r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(s.s_store_sk = ss.ss_store_sk)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Where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t.t_hour = 8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and t.t_minute &gt;= 30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and hd.hd_dep_count = 2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order by cnt;</a:t>
            </a:r>
          </a:p>
        </p:txBody>
      </p:sp>
      <p:sp>
        <p:nvSpPr>
          <p:cNvPr id="30729" name="직사각형 14"/>
          <p:cNvSpPr>
            <a:spLocks noChangeArrowheads="1"/>
          </p:cNvSpPr>
          <p:nvPr/>
        </p:nvSpPr>
        <p:spPr bwMode="auto">
          <a:xfrm>
            <a:off x="7017891" y="647110"/>
            <a:ext cx="284244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/>
            <a:r>
              <a:rPr lang="en-US" altLang="ko-KR" sz="11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Big </a:t>
            </a:r>
            <a:r>
              <a:rPr lang="en-US" altLang="ko-KR" sz="11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* Small * Small * </a:t>
            </a:r>
            <a:r>
              <a:rPr lang="en-US" altLang="ko-KR" sz="11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Small… (Star Join)</a:t>
            </a:r>
            <a:endParaRPr lang="ko-KR" altLang="en-US" sz="1100" b="1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0730" name="직사각형 15"/>
          <p:cNvSpPr>
            <a:spLocks noChangeArrowheads="1"/>
          </p:cNvSpPr>
          <p:nvPr/>
        </p:nvSpPr>
        <p:spPr bwMode="auto">
          <a:xfrm>
            <a:off x="1290117" y="3573016"/>
            <a:ext cx="3816424" cy="300082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select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n_name,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sum(l_extendedprice * (1 - l_discount)) as revenue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from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tpch_300_customer c</a:t>
            </a: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, tpch_300_orders </a:t>
            </a:r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o,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tpch_300_lineitem l</a:t>
            </a: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, tpch_300_supplier </a:t>
            </a:r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s,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tpch_300_nation n</a:t>
            </a: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tpch_300_region r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where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c_custkey = o_custkey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l_orderkey = o_orderkey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l_suppkey = s_suppkey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c_nationkey = s_nationkey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s_nationkey = n_nationkey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n_regionkey = r_regionkey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r_name = 'ASIA'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o_orderdate &gt;=  '1994-01-01'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and o_orderdate &lt; date_add( '1994-01-01', 365)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group by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n_name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order by</a:t>
            </a: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revenue desc;</a:t>
            </a:r>
          </a:p>
        </p:txBody>
      </p:sp>
      <p:sp>
        <p:nvSpPr>
          <p:cNvPr id="30731" name="직사각형 16"/>
          <p:cNvSpPr>
            <a:spLocks noChangeArrowheads="1"/>
          </p:cNvSpPr>
          <p:nvPr/>
        </p:nvSpPr>
        <p:spPr bwMode="auto">
          <a:xfrm>
            <a:off x="1428106" y="3311406"/>
            <a:ext cx="298350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/>
            <a:r>
              <a:rPr lang="en-US" altLang="ko-KR" sz="11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Big </a:t>
            </a:r>
            <a:r>
              <a:rPr lang="en-US" altLang="ko-KR" sz="11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* Big * Big * Small </a:t>
            </a:r>
            <a:r>
              <a:rPr lang="en-US" altLang="ko-KR" sz="11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…Small (</a:t>
            </a:r>
            <a:r>
              <a:rPr lang="ko-KR" altLang="en-US" sz="11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연계 분석</a:t>
            </a:r>
            <a:r>
              <a:rPr lang="en-US" altLang="ko-KR" sz="11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5241032" y="3573015"/>
            <a:ext cx="3673227" cy="298970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norm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select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l_returnflag,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L_SHIPMODE,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sum(l_quantity) as sum_qty,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sum(l_extendedprice) as sum_base_price,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count(*) as count_order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from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TPCH_300_LINEITEM_ORC_SHIPMODE_ALL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where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l_shipdate &lt;= date_add( '1998-12-01', -90)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and  L_SHIPMODE = 'SHIP'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group by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l_returnflag,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L_SHIPMODE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order by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l_returnflag,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       L_SHIPMODE;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8464" y="692696"/>
            <a:ext cx="180975" cy="19526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40872" y="662210"/>
            <a:ext cx="360000" cy="2147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2-1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80592" y="3347467"/>
            <a:ext cx="182563" cy="1936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71707" y="664121"/>
            <a:ext cx="360000" cy="2147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2-2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1" name="직사각형 16"/>
          <p:cNvSpPr>
            <a:spLocks noChangeArrowheads="1"/>
          </p:cNvSpPr>
          <p:nvPr/>
        </p:nvSpPr>
        <p:spPr bwMode="auto">
          <a:xfrm>
            <a:off x="5390404" y="3313559"/>
            <a:ext cx="14750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/>
            <a:r>
              <a:rPr lang="ko-KR" altLang="en-US" sz="11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단일 </a:t>
            </a:r>
            <a:r>
              <a:rPr lang="en-US" altLang="ko-KR" sz="11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Fact table </a:t>
            </a:r>
            <a:r>
              <a:rPr lang="ko-KR" altLang="en-US" sz="11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집계</a:t>
            </a:r>
            <a:endParaRPr lang="ko-KR" altLang="en-US" sz="1100" b="1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42890" y="3349620"/>
            <a:ext cx="182563" cy="1936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3" name="실행 단추: 홈 22">
            <a:hlinkClick r:id="rId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947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65314" y="1698172"/>
            <a:ext cx="5159829" cy="4748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3379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Apache Hive</a:t>
            </a:r>
            <a:endParaRPr lang="ko-KR" altLang="en-US" dirty="0" smtClean="0"/>
          </a:p>
        </p:txBody>
      </p:sp>
      <p:sp>
        <p:nvSpPr>
          <p:cNvPr id="33796" name="제목 1"/>
          <p:cNvSpPr txBox="1">
            <a:spLocks/>
          </p:cNvSpPr>
          <p:nvPr/>
        </p:nvSpPr>
        <p:spPr bwMode="auto">
          <a:xfrm>
            <a:off x="260350" y="620713"/>
            <a:ext cx="9517186" cy="936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spcBef>
                <a:spcPct val="20000"/>
              </a:spcBef>
            </a:pPr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Hadoop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에 저장된 데이터를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SQL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기반으로 쉽게 처리할 수 있도록 하는 데이터 웨어하우스 솔루션으로 데이터 요약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질의 및 분석 기능을 제공하며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Hive 0.13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부터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Tez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엔진 도입으로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Interactive Query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성능 향상됨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186586" y="1321023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설명</a:t>
            </a:r>
            <a:endParaRPr lang="ko-KR" altLang="en-US" sz="1400" b="1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47227" y="1321023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개념도</a:t>
            </a:r>
            <a:endParaRPr lang="ko-KR" altLang="en-US" sz="1400" b="1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5312336" y="1700809"/>
          <a:ext cx="4393192" cy="4752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179"/>
                <a:gridCol w="3471013"/>
              </a:tblGrid>
              <a:tr h="19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항목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194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홈페이지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http://hive.apache.org/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4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최신버전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1.0.0 (2015-02-04)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4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라이선스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0">
                        <a:buFont typeface="Arial" pitchFamily="34" charset="0"/>
                        <a:buNone/>
                      </a:pPr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Apache License 2.0</a:t>
                      </a:r>
                      <a:endParaRPr lang="ko-KR" altLang="en-US" sz="1200" b="0" dirty="0" smtClean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5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특징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SQL On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시스템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HiveQL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이라는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SQL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과 유사한 언어를 사용하여 데이터 조회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(Query)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 쉬워짐</a:t>
                      </a:r>
                    </a:p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과거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Hive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는 사용자의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HiveQL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을 내부적으로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Map-Reduce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 변환하여 처리함으로써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MapReduce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배치 한계를 벗어나기 어려워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Interactive Query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처리에는 부적합했음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u="sng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Interactive Query </a:t>
                      </a:r>
                      <a:r>
                        <a:rPr lang="ko-KR" altLang="en-US" sz="1200" b="1" u="sng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지원을 위해 </a:t>
                      </a:r>
                      <a:r>
                        <a:rPr lang="en-US" altLang="ko-KR" sz="1200" b="1" u="sng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Hive 0.13 </a:t>
                      </a:r>
                      <a:r>
                        <a:rPr lang="ko-KR" altLang="en-US" sz="1200" b="1" u="sng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부터 </a:t>
                      </a:r>
                      <a:r>
                        <a:rPr lang="en-US" altLang="ko-KR" sz="1200" b="1" u="sng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altLang="ko-KR" sz="1200" b="1" u="sng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Tez</a:t>
                      </a:r>
                      <a:r>
                        <a:rPr lang="en-US" altLang="ko-KR" sz="1200" b="1" u="sng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u="sng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를 구현하여 처리 및 반응속도 향상</a:t>
                      </a:r>
                    </a:p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SQL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과 유사하지만 표준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SQL(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Ansi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SQL)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의 규칙을 준수하지 않으므로 차이점에 대한 학습 필요</a:t>
                      </a:r>
                    </a:p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메타 정보를 저장하기 위해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별도의메타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스토어가 필요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기본적으로 메타데이터를 내장한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Apache Derby DB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안에 저장하지만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MySQL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과 같은 다른 서버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클라이언트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DB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도 사용 가능</a:t>
                      </a:r>
                    </a:p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Text File, Sequence File, ORC, RCFILE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등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개의 파일포맷 지원</a:t>
                      </a: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0" name="직사각형 69"/>
          <p:cNvSpPr/>
          <p:nvPr/>
        </p:nvSpPr>
        <p:spPr>
          <a:xfrm>
            <a:off x="630732" y="3284984"/>
            <a:ext cx="4104456" cy="23042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14908" y="1844824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Hive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Clients</a:t>
            </a:r>
            <a:endParaRPr lang="ko-KR" altLang="en-US" sz="12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978" y="2123703"/>
            <a:ext cx="1602369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13073" y="2278605"/>
            <a:ext cx="666044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Thrift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Application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53527" y="2278605"/>
            <a:ext cx="652863" cy="504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Hive Thrift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Client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stCxn id="47" idx="3"/>
            <a:endCxn id="48" idx="1"/>
          </p:cNvCxnSpPr>
          <p:nvPr/>
        </p:nvCxnSpPr>
        <p:spPr>
          <a:xfrm>
            <a:off x="879117" y="2530633"/>
            <a:ext cx="17441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837668" y="2132856"/>
            <a:ext cx="1602369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901763" y="2287758"/>
            <a:ext cx="666044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JDBC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Application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42217" y="2287758"/>
            <a:ext cx="652863" cy="504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Hive  DBC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Driver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>
            <a:stCxn id="54" idx="3"/>
            <a:endCxn id="55" idx="1"/>
          </p:cNvCxnSpPr>
          <p:nvPr/>
        </p:nvCxnSpPr>
        <p:spPr>
          <a:xfrm>
            <a:off x="2567807" y="2539786"/>
            <a:ext cx="17441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3527305" y="2144007"/>
            <a:ext cx="1602369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591400" y="2298909"/>
            <a:ext cx="666044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ODBC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Application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431854" y="2298909"/>
            <a:ext cx="652863" cy="504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Hive  DBC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Driver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61" name="직선 화살표 연결선 60"/>
          <p:cNvCxnSpPr>
            <a:stCxn id="59" idx="3"/>
            <a:endCxn id="60" idx="1"/>
          </p:cNvCxnSpPr>
          <p:nvPr/>
        </p:nvCxnSpPr>
        <p:spPr>
          <a:xfrm>
            <a:off x="4257444" y="2550937"/>
            <a:ext cx="17441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918764" y="3429000"/>
            <a:ext cx="748275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CLI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322920" y="3429000"/>
            <a:ext cx="748275" cy="504056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Hive</a:t>
            </a:r>
          </a:p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Server</a:t>
            </a:r>
            <a:endParaRPr lang="ko-KR" altLang="en-US" sz="10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727076" y="3429000"/>
            <a:ext cx="748275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Hive Web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Interface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22920" y="4171382"/>
            <a:ext cx="733467" cy="504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Driver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18764" y="4941168"/>
            <a:ext cx="748275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ea typeface="나눔고딕" panose="020D0604000000000000" pitchFamily="50" charset="-127"/>
              </a:rPr>
              <a:t>MetaStore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322920" y="4941168"/>
            <a:ext cx="748275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ea typeface="나눔고딕" panose="020D0604000000000000" pitchFamily="50" charset="-127"/>
              </a:rPr>
              <a:t>FileSystem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727076" y="4941168"/>
            <a:ext cx="748275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ea typeface="나눔고딕" panose="020D0604000000000000" pitchFamily="50" charset="-127"/>
              </a:rPr>
              <a:t>JobClient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69" name="원통 68"/>
          <p:cNvSpPr/>
          <p:nvPr/>
        </p:nvSpPr>
        <p:spPr>
          <a:xfrm>
            <a:off x="902511" y="5733256"/>
            <a:ext cx="792088" cy="504056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>
                <a:solidFill>
                  <a:schemeClr val="bg1"/>
                </a:solidFill>
                <a:ea typeface="나눔고딕" panose="020D0604000000000000" pitchFamily="50" charset="-127"/>
              </a:rPr>
              <a:t>Metastore</a:t>
            </a:r>
            <a:endParaRPr lang="en-US" altLang="ko-KR" sz="1000" b="1" dirty="0" smtClean="0">
              <a:solidFill>
                <a:schemeClr val="bg1"/>
              </a:solidFill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Database</a:t>
            </a:r>
            <a:endParaRPr lang="ko-KR" altLang="en-US" sz="10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71" name="구름 70"/>
          <p:cNvSpPr/>
          <p:nvPr/>
        </p:nvSpPr>
        <p:spPr>
          <a:xfrm>
            <a:off x="2646956" y="5805264"/>
            <a:ext cx="1440160" cy="432048"/>
          </a:xfrm>
          <a:prstGeom prst="cloud">
            <a:avLst/>
          </a:prstGeom>
          <a:solidFill>
            <a:srgbClr val="FFFFCC"/>
          </a:solidFill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ea typeface="나눔고딕" panose="020D0604000000000000" pitchFamily="50" charset="-127"/>
              </a:rPr>
              <a:t>Hadoop</a:t>
            </a:r>
            <a:endParaRPr lang="en-US" altLang="ko-KR" sz="10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Cluster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72" name="직선 화살표 연결선 71"/>
          <p:cNvCxnSpPr>
            <a:stCxn id="48" idx="2"/>
            <a:endCxn id="63" idx="0"/>
          </p:cNvCxnSpPr>
          <p:nvPr/>
        </p:nvCxnSpPr>
        <p:spPr>
          <a:xfrm>
            <a:off x="1379959" y="2782661"/>
            <a:ext cx="1317099" cy="6463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55" idx="2"/>
            <a:endCxn id="63" idx="0"/>
          </p:cNvCxnSpPr>
          <p:nvPr/>
        </p:nvCxnSpPr>
        <p:spPr>
          <a:xfrm flipH="1">
            <a:off x="2697058" y="2791814"/>
            <a:ext cx="371591" cy="6371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0" idx="2"/>
            <a:endCxn id="63" idx="0"/>
          </p:cNvCxnSpPr>
          <p:nvPr/>
        </p:nvCxnSpPr>
        <p:spPr>
          <a:xfrm flipH="1">
            <a:off x="2697058" y="2802965"/>
            <a:ext cx="2061228" cy="6260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3" idx="2"/>
            <a:endCxn id="65" idx="0"/>
          </p:cNvCxnSpPr>
          <p:nvPr/>
        </p:nvCxnSpPr>
        <p:spPr>
          <a:xfrm flipH="1">
            <a:off x="2689654" y="3933056"/>
            <a:ext cx="7404" cy="238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4" idx="2"/>
            <a:endCxn id="65" idx="0"/>
          </p:cNvCxnSpPr>
          <p:nvPr/>
        </p:nvCxnSpPr>
        <p:spPr>
          <a:xfrm flipH="1">
            <a:off x="2689654" y="3933056"/>
            <a:ext cx="1411560" cy="238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62" idx="2"/>
            <a:endCxn id="65" idx="0"/>
          </p:cNvCxnSpPr>
          <p:nvPr/>
        </p:nvCxnSpPr>
        <p:spPr>
          <a:xfrm>
            <a:off x="1292902" y="3933056"/>
            <a:ext cx="1396752" cy="238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65" idx="2"/>
            <a:endCxn id="67" idx="0"/>
          </p:cNvCxnSpPr>
          <p:nvPr/>
        </p:nvCxnSpPr>
        <p:spPr>
          <a:xfrm>
            <a:off x="2689654" y="4675438"/>
            <a:ext cx="7404" cy="26573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65" idx="2"/>
            <a:endCxn id="66" idx="0"/>
          </p:cNvCxnSpPr>
          <p:nvPr/>
        </p:nvCxnSpPr>
        <p:spPr>
          <a:xfrm flipH="1">
            <a:off x="1292902" y="4675438"/>
            <a:ext cx="1396752" cy="26573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5" idx="2"/>
            <a:endCxn id="68" idx="0"/>
          </p:cNvCxnSpPr>
          <p:nvPr/>
        </p:nvCxnSpPr>
        <p:spPr>
          <a:xfrm>
            <a:off x="2689654" y="4675438"/>
            <a:ext cx="1411560" cy="26573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8" idx="2"/>
            <a:endCxn id="71" idx="3"/>
          </p:cNvCxnSpPr>
          <p:nvPr/>
        </p:nvCxnSpPr>
        <p:spPr>
          <a:xfrm flipH="1">
            <a:off x="3367036" y="5445224"/>
            <a:ext cx="734178" cy="3847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67" idx="2"/>
            <a:endCxn id="71" idx="3"/>
          </p:cNvCxnSpPr>
          <p:nvPr/>
        </p:nvCxnSpPr>
        <p:spPr>
          <a:xfrm>
            <a:off x="2697058" y="5445224"/>
            <a:ext cx="669978" cy="3847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2"/>
            <a:endCxn id="69" idx="1"/>
          </p:cNvCxnSpPr>
          <p:nvPr/>
        </p:nvCxnSpPr>
        <p:spPr>
          <a:xfrm>
            <a:off x="1292902" y="5445224"/>
            <a:ext cx="5653" cy="2880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29513" y="3007985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Hive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Servers</a:t>
            </a:r>
            <a:endParaRPr lang="ko-KR" altLang="en-US" sz="12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9" name="실행 단추: 홈 48">
            <a:hlinkClick r:id="rId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771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Hive </a:t>
            </a:r>
            <a:r>
              <a:rPr lang="ko-KR" altLang="en-US" smtClean="0"/>
              <a:t>발전 방향</a:t>
            </a:r>
            <a:endParaRPr lang="ko-KR" altLang="en-US" dirty="0" smtClean="0"/>
          </a:p>
        </p:txBody>
      </p:sp>
      <p:sp>
        <p:nvSpPr>
          <p:cNvPr id="33796" name="제목 1"/>
          <p:cNvSpPr txBox="1">
            <a:spLocks/>
          </p:cNvSpPr>
          <p:nvPr/>
        </p:nvSpPr>
        <p:spPr bwMode="auto">
          <a:xfrm>
            <a:off x="260350" y="620713"/>
            <a:ext cx="9517186" cy="936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1">
              <a:spcBef>
                <a:spcPct val="20000"/>
              </a:spcBef>
            </a:pP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Hive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의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Interactive </a:t>
            </a:r>
            <a:r>
              <a:rPr lang="en-US" altLang="ko-KR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Q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uery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지원이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Stinger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프로젝트로서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,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 목표는 </a:t>
            </a:r>
            <a:r>
              <a:rPr lang="en-US" altLang="ko-KR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Speed, Scale, SQL</a:t>
            </a:r>
            <a:r>
              <a:rPr lang="ko-KR" altLang="en-US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이며 그 결과물이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Hive 0.13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임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. Hive </a:t>
            </a:r>
            <a:r>
              <a:rPr lang="en-US" altLang="ko-KR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0.10 </a:t>
            </a:r>
            <a:r>
              <a:rPr lang="ko-KR" altLang="en-US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대비 </a:t>
            </a:r>
            <a:r>
              <a:rPr lang="en-US" altLang="ko-KR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100</a:t>
            </a:r>
            <a:r>
              <a:rPr lang="ko-KR" altLang="en-US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배까지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성능향상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.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현재는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Subsecond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응답 및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Transaction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처리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, SQL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분석 기능 강화를 목표로 하는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Stinger.next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 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프로젝트 진행 중으로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2015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년 말 완료 예정</a:t>
            </a:r>
            <a:endParaRPr lang="en-US" altLang="ko-KR" sz="1600" b="1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0349" y="1562457"/>
            <a:ext cx="5357203" cy="212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6480" y="3687225"/>
            <a:ext cx="7278446" cy="294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이등변 삼각형 35"/>
          <p:cNvSpPr/>
          <p:nvPr/>
        </p:nvSpPr>
        <p:spPr>
          <a:xfrm>
            <a:off x="2296480" y="3405566"/>
            <a:ext cx="4448944" cy="293847"/>
          </a:xfrm>
          <a:prstGeom prst="triangle">
            <a:avLst>
              <a:gd name="adj" fmla="val 55548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589884" y="1562457"/>
            <a:ext cx="2027667" cy="1958509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실행 단추: 홈 8">
            <a:hlinkClick r:id="rId5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756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ko-KR" altLang="en-US" dirty="0" smtClean="0">
                <a:ea typeface="나눔고딕" panose="020D0604000000000000" pitchFamily="50" charset="-127"/>
              </a:rPr>
              <a:t>별첨</a:t>
            </a:r>
            <a:r>
              <a:rPr lang="en-US" altLang="ko-KR" dirty="0" smtClean="0">
                <a:ea typeface="나눔고딕" panose="020D0604000000000000" pitchFamily="50" charset="-127"/>
              </a:rPr>
              <a:t>. Apache </a:t>
            </a:r>
            <a:r>
              <a:rPr lang="en-US" altLang="ko-KR" dirty="0" err="1" smtClean="0">
                <a:ea typeface="나눔고딕" panose="020D0604000000000000" pitchFamily="50" charset="-127"/>
              </a:rPr>
              <a:t>Tez</a:t>
            </a:r>
            <a:endParaRPr lang="ko-KR" altLang="en-US">
              <a:ea typeface="나눔고딕" panose="020D0604000000000000" pitchFamily="50" charset="-127"/>
            </a:endParaRPr>
          </a:p>
        </p:txBody>
      </p:sp>
      <p:sp>
        <p:nvSpPr>
          <p:cNvPr id="4" name="실행 단추: 홈 3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260350" y="620713"/>
            <a:ext cx="9517186" cy="936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spcBef>
                <a:spcPct val="20000"/>
              </a:spcBef>
            </a:pPr>
            <a:r>
              <a:rPr lang="en-US" altLang="ko-KR" sz="1600" b="1" dirty="0" err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Tez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는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MapReduce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처리 방식을 개선한 분산 실행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Framework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으로서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, MapReduce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의 단순한 실행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Flow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를 확장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다양한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Data Flow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를 처리할 수 있고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, Interactive Query 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응답속도 개선을 위한 다양한 매커니즘 지원</a:t>
            </a:r>
            <a:endParaRPr lang="en-US" altLang="ko-KR" sz="1600" b="1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161807" y="1772816"/>
            <a:ext cx="5615729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 latinLnBrk="0">
              <a:spcBef>
                <a:spcPts val="700"/>
              </a:spcBef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Data flow graph </a:t>
            </a:r>
            <a:r>
              <a:rPr lang="ko-KR" altLang="en-US" sz="1200" b="1" spc="-6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기반의 실행 계획을  통해 </a:t>
            </a:r>
            <a: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MapReduce Flow </a:t>
            </a:r>
            <a:r>
              <a:rPr lang="ko-KR" altLang="en-US" sz="1200" b="1" spc="-6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확장</a:t>
            </a:r>
            <a: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/>
            </a:r>
            <a:b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 MapReduce</a:t>
            </a:r>
            <a:r>
              <a:rPr lang="ko-KR" altLang="en-US" sz="1200" spc="-6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M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또는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M-R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두 종류의 작업을 연결하여 작업 수행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/>
            </a:r>
            <a:b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                           M-R-R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과 같은 작업 수행 불가능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/>
            </a:r>
            <a:b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 </a:t>
            </a:r>
            <a:r>
              <a:rPr lang="en-US" altLang="ko-KR" sz="1200" spc="-60" dirty="0" err="1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Tez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DAG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방식으로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M-R-R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과 같은 다양한 실행 계획 지원</a:t>
            </a:r>
            <a:endParaRPr lang="en-US" altLang="ko-KR" sz="1200" spc="-60" dirty="0" smtClean="0">
              <a:effectLst>
                <a:glow rad="63500">
                  <a:srgbClr val="FFFFFF"/>
                </a:glow>
              </a:effectLst>
              <a:latin typeface="Arial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176213" indent="-176213" latinLnBrk="0">
              <a:spcBef>
                <a:spcPts val="700"/>
              </a:spcBef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Run-time </a:t>
            </a:r>
            <a:r>
              <a:rPr lang="ko-KR" altLang="en-US" sz="1200" b="1" spc="-6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시에 </a:t>
            </a:r>
            <a: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Dynamic</a:t>
            </a:r>
            <a:r>
              <a:rPr lang="ko-KR" altLang="en-US" sz="1200" b="1" spc="-6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하게 실행계획 변경</a:t>
            </a:r>
            <a: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/>
            </a:r>
            <a:b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 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중간 작업 결과에 따라 다음 실행 단계의 프로세스 개수 조정 등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/>
            </a:r>
            <a:b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cf. MapReduce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는 처음 정해진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map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갯수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, reduce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개수가 실행 중 변경되지 않</a:t>
            </a:r>
            <a:r>
              <a:rPr lang="ko-KR" altLang="en-US" sz="1200" spc="-6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음</a:t>
            </a:r>
            <a:endParaRPr lang="en-US" altLang="ko-KR" sz="1200" spc="-60" dirty="0" smtClean="0">
              <a:effectLst>
                <a:glow rad="63500">
                  <a:srgbClr val="FFFFFF"/>
                </a:glow>
              </a:effectLst>
              <a:latin typeface="Arial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176213" indent="-176213" latinLnBrk="0">
              <a:spcBef>
                <a:spcPts val="700"/>
              </a:spcBef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Dynamic Physical data flow decision</a:t>
            </a:r>
            <a:b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데이터 전송 방식과 데이터 저장소를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Run-time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에 결정</a:t>
            </a:r>
            <a:r>
              <a:rPr lang="en-US" altLang="ko-KR" sz="1200" spc="-60" dirty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/>
            </a:r>
            <a:br>
              <a:rPr lang="en-US" altLang="ko-KR" sz="1200" spc="-60" dirty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예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)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중간 데이터 크기가 예상보다 작을 경우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Disk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에저장하지 않고 메모리에 저장</a:t>
            </a:r>
            <a:endParaRPr lang="en-US" altLang="ko-KR" sz="1200" spc="-60" dirty="0" smtClean="0">
              <a:effectLst>
                <a:glow rad="63500">
                  <a:srgbClr val="FFFFFF"/>
                </a:glow>
              </a:effectLst>
              <a:latin typeface="Arial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17"/>
          <p:cNvPicPr>
            <a:picLocks noChangeAspect="1"/>
          </p:cNvPicPr>
          <p:nvPr/>
        </p:nvPicPr>
        <p:blipFill>
          <a:blip r:embed="rId3" cstate="print"/>
          <a:srcRect l="46635" t="14735" r="961" b="8537"/>
          <a:stretch>
            <a:fillRect/>
          </a:stretch>
        </p:blipFill>
        <p:spPr bwMode="auto">
          <a:xfrm>
            <a:off x="344488" y="3140968"/>
            <a:ext cx="381731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/>
          <a:srcRect l="21860" t="56970" r="17209" b="3479"/>
          <a:stretch/>
        </p:blipFill>
        <p:spPr>
          <a:xfrm>
            <a:off x="405479" y="1412776"/>
            <a:ext cx="3725846" cy="15940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20552" y="6575318"/>
            <a:ext cx="14414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1000" spc="-60" dirty="0" smtClean="0">
                <a:solidFill>
                  <a:schemeClr val="bg1">
                    <a:lumMod val="50000"/>
                  </a:schemeClr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1) Directed </a:t>
            </a:r>
            <a:r>
              <a:rPr lang="en-US" altLang="ko-KR" sz="1000" spc="-60" dirty="0">
                <a:solidFill>
                  <a:schemeClr val="bg1">
                    <a:lumMod val="50000"/>
                  </a:schemeClr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Acyclic Graph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2" name="실행 단추: 앞으로 또는 다음 11">
            <a:hlinkClick r:id="rId5" action="ppaction://hlinksldjump" highlightClick="1"/>
          </p:cNvPr>
          <p:cNvSpPr/>
          <p:nvPr/>
        </p:nvSpPr>
        <p:spPr bwMode="auto">
          <a:xfrm>
            <a:off x="8538475" y="1809453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 latinLnBrk="0">
              <a:spcBef>
                <a:spcPct val="20000"/>
              </a:spcBef>
              <a:defRPr/>
            </a:pPr>
            <a:endParaRPr lang="ko-KR" altLang="en-US" sz="1600" dirty="0">
              <a:latin typeface="Arial" panose="020B0604020202020204" pitchFamily="34" charset="0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2461" y="1412775"/>
            <a:ext cx="5173992" cy="3607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효율적인 작업 실행 </a:t>
            </a:r>
            <a:r>
              <a:rPr lang="ko-KR" altLang="en-US" sz="1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계획 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(High Throughput)</a:t>
            </a:r>
            <a:endParaRPr lang="ko-KR" altLang="en-US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161807" y="4605271"/>
            <a:ext cx="5615729" cy="1844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0">
              <a:spcBef>
                <a:spcPts val="700"/>
              </a:spcBef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altLang="ko-KR" sz="1200" b="1" spc="-60" dirty="0" err="1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Tez</a:t>
            </a:r>
            <a: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Session</a:t>
            </a:r>
            <a:r>
              <a:rPr lang="ko-KR" altLang="en-US" sz="1200" b="1" spc="-6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을 이용한 </a:t>
            </a:r>
            <a: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MapReduce</a:t>
            </a:r>
            <a:r>
              <a:rPr lang="ko-KR" altLang="en-US" sz="1200" b="1" spc="-6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job-launching </a:t>
            </a:r>
            <a:r>
              <a:rPr lang="ko-KR" altLang="en-US" sz="1200" b="1" spc="-6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시간 감소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/>
            </a:r>
            <a:b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 Container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Pre-warm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을 통해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Job launching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시간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5~30</a:t>
            </a:r>
            <a:r>
              <a:rPr lang="ko-KR" altLang="en-US" sz="1200" spc="-6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초 시간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감소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/>
            </a:r>
            <a:b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 Container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재사용 지원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/>
            </a:r>
            <a:b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 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Container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Pre-warm + Container Reuse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를 통해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Interactive Query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의 응답속도 개선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/>
            </a:r>
            <a:b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 Static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변수를 사용하거나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Memory Leak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있는 작업의 경우 기능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Disable</a:t>
            </a:r>
            <a:b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altLang="ko-KR" sz="1200" b="1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  Ad-hoc </a:t>
            </a:r>
            <a:r>
              <a:rPr lang="ko-KR" altLang="en-US" sz="1200" b="1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분석 쿼리 시 활용 가능</a:t>
            </a:r>
            <a:r>
              <a:rPr lang="en-US" altLang="ko-KR" sz="1200" b="1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200" b="1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배치는 실패 시 </a:t>
            </a:r>
            <a:r>
              <a:rPr lang="en-US" altLang="ko-KR" sz="1200" b="1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lea-time </a:t>
            </a:r>
            <a:r>
              <a:rPr lang="ko-KR" altLang="en-US" sz="1200" b="1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영향받음</a:t>
            </a:r>
            <a:r>
              <a:rPr lang="en-US" altLang="ko-KR" sz="1200" b="1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200" b="1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안정화 전까지 기능 </a:t>
            </a:r>
            <a:r>
              <a:rPr lang="en-US" altLang="ko-KR" sz="1200" b="1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Disable</a:t>
            </a:r>
            <a:endParaRPr lang="en-US" altLang="ko-KR" sz="1200" b="1" spc="-60" dirty="0">
              <a:effectLst>
                <a:glow rad="63500">
                  <a:srgbClr val="FFFFFF"/>
                </a:glow>
              </a:effectLst>
              <a:latin typeface="Arial" pitchFamily="34" charset="0"/>
              <a:ea typeface="나눔고딕" panose="020D0604000000000000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indent="-171450" latinLnBrk="0">
              <a:spcBef>
                <a:spcPts val="700"/>
              </a:spcBef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altLang="ko-KR" sz="1200" b="1" spc="-60" dirty="0" err="1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Tez</a:t>
            </a:r>
            <a: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In-Memory Cache</a:t>
            </a:r>
            <a:br>
              <a:rPr lang="en-US" altLang="ko-KR" sz="1200" b="1" spc="-60" dirty="0" smtClean="0">
                <a:solidFill>
                  <a:srgbClr val="0000FF"/>
                </a:solidFill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spc="-60" dirty="0" err="1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Tez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작업들이 참조할 공통 정보를 공유하여 빠른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Data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spc="-60" dirty="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Access</a:t>
            </a:r>
            <a:r>
              <a:rPr lang="ko-KR" altLang="en-US" sz="1200" spc="-60" smtClean="0">
                <a:effectLst>
                  <a:glow rad="63500">
                    <a:srgbClr val="FFFFFF"/>
                  </a:glow>
                </a:effectLst>
                <a:latin typeface="Arial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지원</a:t>
            </a:r>
            <a:endParaRPr lang="en-US" altLang="ko-KR" sz="1200" spc="-60" dirty="0">
              <a:effectLst>
                <a:glow rad="63500">
                  <a:srgbClr val="FFFFFF"/>
                </a:glow>
              </a:effectLst>
              <a:latin typeface="Arial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2461" y="4189451"/>
            <a:ext cx="5173992" cy="3607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 </a:t>
            </a:r>
            <a:r>
              <a:rPr lang="ko-KR" altLang="en-US" sz="1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속도 개선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(Low Latency)</a:t>
            </a:r>
            <a:endParaRPr lang="ko-KR" altLang="en-US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45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Hive on MR vs. Hive on </a:t>
            </a:r>
            <a:r>
              <a:rPr lang="en-US" altLang="ko-KR" dirty="0" err="1" smtClean="0"/>
              <a:t>Tez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5325" y="1124744"/>
            <a:ext cx="7458075" cy="4295775"/>
          </a:xfrm>
          <a:prstGeom prst="rect">
            <a:avLst/>
          </a:prstGeom>
        </p:spPr>
      </p:pic>
      <p:sp>
        <p:nvSpPr>
          <p:cNvPr id="4" name="실행 단추: 홈 3">
            <a:hlinkClick r:id="rId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79901" y="5569495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Single Job</a:t>
            </a:r>
            <a:endParaRPr lang="ko-KR" altLang="en-US" sz="14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063877" y="2420888"/>
            <a:ext cx="2489523" cy="2880320"/>
          </a:xfrm>
          <a:prstGeom prst="ellipse">
            <a:avLst/>
          </a:prstGeom>
          <a:noFill/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463477" y="2439769"/>
            <a:ext cx="1080120" cy="1008112"/>
          </a:xfrm>
          <a:prstGeom prst="ellipse">
            <a:avLst/>
          </a:prstGeom>
          <a:noFill/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535485" y="3384932"/>
            <a:ext cx="1080120" cy="1008112"/>
          </a:xfrm>
          <a:prstGeom prst="ellipse">
            <a:avLst/>
          </a:prstGeom>
          <a:noFill/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508209" y="3068959"/>
            <a:ext cx="1080120" cy="1171431"/>
          </a:xfrm>
          <a:prstGeom prst="ellipse">
            <a:avLst/>
          </a:prstGeom>
          <a:noFill/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39541" y="4251826"/>
            <a:ext cx="1080120" cy="1171431"/>
          </a:xfrm>
          <a:prstGeom prst="ellipse">
            <a:avLst/>
          </a:prstGeom>
          <a:noFill/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485" y="5569495"/>
            <a:ext cx="2021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개의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MapReduce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작업</a:t>
            </a:r>
            <a:endParaRPr lang="ko-KR" altLang="en-US" sz="14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4623717" y="5520639"/>
            <a:ext cx="1440160" cy="428641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4318" y="5813221"/>
            <a:ext cx="139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처리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결과 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Disk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에 저장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r>
              <a:rPr lang="ko-KR" altLang="en-US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다음 단계에서 다시 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Dis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에서 읽어옴</a:t>
            </a:r>
            <a:endParaRPr lang="ko-KR" altLang="en-US" sz="10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4" name="순서도: 자기 디스크 23"/>
          <p:cNvSpPr/>
          <p:nvPr/>
        </p:nvSpPr>
        <p:spPr>
          <a:xfrm>
            <a:off x="1148012" y="5445224"/>
            <a:ext cx="450974" cy="30038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7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cwiki.apache.org/confluence/download/attachments/31818911/OrcFileLayout.png?version=1&amp;modificationDate=1366430304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5" y="1916832"/>
            <a:ext cx="3795222" cy="37101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a typeface="나눔고딕" panose="020D0604000000000000" pitchFamily="50" charset="-127"/>
              </a:rPr>
              <a:t>별첨</a:t>
            </a:r>
            <a:r>
              <a:rPr lang="en-US" altLang="ko-KR" dirty="0" smtClean="0">
                <a:ea typeface="나눔고딕" panose="020D0604000000000000" pitchFamily="50" charset="-127"/>
              </a:rPr>
              <a:t>. ORC – Optimized Row Columnar File</a:t>
            </a:r>
            <a:endParaRPr lang="ko-KR" altLang="en-US" dirty="0" smtClean="0">
              <a:ea typeface="나눔고딕" panose="020D0604000000000000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259712" y="620688"/>
            <a:ext cx="9445816" cy="5913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2pPr>
            <a:lvl3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3pPr>
            <a:lvl4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4pPr>
            <a:lvl5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5pPr>
            <a:lvl6pPr marL="723900" indent="-266700" algn="l" rtl="0" fontAlgn="base" latinLnBrk="1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6pPr>
            <a:lvl7pPr marL="1181100" indent="-266700" algn="l" rtl="0" fontAlgn="base" latinLnBrk="1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7pPr>
            <a:lvl8pPr marL="1638300" indent="-266700" algn="l" rtl="0" fontAlgn="base" latinLnBrk="1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8pPr>
            <a:lvl9pPr marL="2095500" indent="-266700" algn="l" rtl="0" fontAlgn="base" latinLnBrk="1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9pPr>
          </a:lstStyle>
          <a:p>
            <a:pPr marL="0" indent="0"/>
            <a:r>
              <a:rPr lang="ko-KR" altLang="en-US" sz="1600" dirty="0" err="1">
                <a:latin typeface="Arial" panose="020B0604020202020204" pitchFamily="34" charset="0"/>
                <a:ea typeface="나눔고딕" panose="020D0604000000000000" pitchFamily="50" charset="-127"/>
              </a:rPr>
              <a:t>컬럼</a:t>
            </a:r>
            <a:r>
              <a:rPr lang="ko-KR" altLang="en-US" sz="1600" dirty="0">
                <a:latin typeface="Arial" panose="020B0604020202020204" pitchFamily="34" charset="0"/>
                <a:ea typeface="나눔고딕" panose="020D0604000000000000" pitchFamily="50" charset="-127"/>
              </a:rPr>
              <a:t> 기반 스토리지인 </a:t>
            </a:r>
            <a:r>
              <a:rPr lang="en-US" altLang="ko-KR" sz="1600" dirty="0" err="1">
                <a:latin typeface="Arial" panose="020B0604020202020204" pitchFamily="34" charset="0"/>
                <a:ea typeface="나눔고딕" panose="020D0604000000000000" pitchFamily="50" charset="-127"/>
              </a:rPr>
              <a:t>RCFile</a:t>
            </a:r>
            <a:r>
              <a:rPr lang="en-US" altLang="ko-KR" sz="1600" dirty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>
                <a:latin typeface="Arial" panose="020B0604020202020204" pitchFamily="34" charset="0"/>
                <a:ea typeface="나눔고딕" panose="020D0604000000000000" pitchFamily="50" charset="-127"/>
              </a:rPr>
              <a:t>을 </a:t>
            </a:r>
            <a:r>
              <a:rPr lang="en-US" altLang="ko-KR" sz="16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Optimize</a:t>
            </a:r>
            <a:r>
              <a:rPr lang="ko-KR" altLang="en-US" sz="1600" smtClean="0">
                <a:latin typeface="Arial" panose="020B0604020202020204" pitchFamily="34" charset="0"/>
                <a:ea typeface="나눔고딕" panose="020D0604000000000000" pitchFamily="50" charset="-127"/>
              </a:rPr>
              <a:t>한 것으로 </a:t>
            </a:r>
            <a:r>
              <a:rPr lang="en-US" altLang="ko-KR" sz="16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Index </a:t>
            </a:r>
            <a:r>
              <a:rPr lang="en-US" altLang="ko-KR" sz="1600" dirty="0">
                <a:latin typeface="Arial" panose="020B0604020202020204" pitchFamily="34" charset="0"/>
                <a:ea typeface="나눔고딕" panose="020D0604000000000000" pitchFamily="50" charset="-127"/>
              </a:rPr>
              <a:t>Data </a:t>
            </a:r>
            <a:r>
              <a:rPr lang="ko-KR" altLang="en-US" sz="1600">
                <a:latin typeface="Arial" panose="020B0604020202020204" pitchFamily="34" charset="0"/>
                <a:ea typeface="나눔고딕" panose="020D0604000000000000" pitchFamily="50" charset="-127"/>
              </a:rPr>
              <a:t>를 이용하여 </a:t>
            </a:r>
            <a:r>
              <a:rPr lang="en-US" altLang="ko-KR" sz="1600" dirty="0">
                <a:latin typeface="Arial" panose="020B0604020202020204" pitchFamily="34" charset="0"/>
                <a:ea typeface="나눔고딕" panose="020D0604000000000000" pitchFamily="50" charset="-127"/>
              </a:rPr>
              <a:t>row group </a:t>
            </a:r>
            <a:r>
              <a:rPr lang="ko-KR" altLang="en-US" sz="1600">
                <a:latin typeface="Arial" panose="020B0604020202020204" pitchFamily="34" charset="0"/>
                <a:ea typeface="나눔고딕" panose="020D0604000000000000" pitchFamily="50" charset="-127"/>
              </a:rPr>
              <a:t>단위의 매우 빠른 </a:t>
            </a:r>
            <a:r>
              <a:rPr lang="en-US" altLang="ko-KR" sz="16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skip</a:t>
            </a:r>
            <a:r>
              <a:rPr lang="ko-KR" altLang="en-US" sz="1600" smtClean="0">
                <a:latin typeface="Arial" panose="020B0604020202020204" pitchFamily="34" charset="0"/>
                <a:ea typeface="나눔고딕" panose="020D0604000000000000" pitchFamily="50" charset="-127"/>
              </a:rPr>
              <a:t>지원하고</a:t>
            </a:r>
            <a:r>
              <a:rPr lang="en-US" altLang="ko-KR" sz="16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smtClean="0">
                <a:latin typeface="Arial" panose="020B0604020202020204" pitchFamily="34" charset="0"/>
                <a:ea typeface="나눔고딕" panose="020D0604000000000000" pitchFamily="50" charset="-127"/>
              </a:rPr>
              <a:t>블록 </a:t>
            </a:r>
            <a:r>
              <a:rPr lang="ko-KR" altLang="en-US" sz="1600" dirty="0">
                <a:latin typeface="Arial" panose="020B0604020202020204" pitchFamily="34" charset="0"/>
                <a:ea typeface="나눔고딕" panose="020D0604000000000000" pitchFamily="50" charset="-127"/>
              </a:rPr>
              <a:t>단위의 </a:t>
            </a:r>
            <a:r>
              <a:rPr lang="ko-KR" altLang="en-US" sz="1600">
                <a:latin typeface="Arial" panose="020B0604020202020204" pitchFamily="34" charset="0"/>
                <a:ea typeface="나눔고딕" panose="020D0604000000000000" pitchFamily="50" charset="-127"/>
              </a:rPr>
              <a:t>압축과 </a:t>
            </a:r>
            <a:r>
              <a:rPr lang="ko-KR" altLang="en-US" sz="1600" smtClean="0">
                <a:latin typeface="Arial" panose="020B0604020202020204" pitchFamily="34" charset="0"/>
                <a:ea typeface="나눔고딕" panose="020D0604000000000000" pitchFamily="50" charset="-127"/>
              </a:rPr>
              <a:t>타입 별 </a:t>
            </a:r>
            <a:r>
              <a:rPr lang="ko-KR" altLang="en-US" sz="1600" dirty="0">
                <a:latin typeface="Arial" panose="020B0604020202020204" pitchFamily="34" charset="0"/>
                <a:ea typeface="나눔고딕" panose="020D0604000000000000" pitchFamily="50" charset="-127"/>
              </a:rPr>
              <a:t>압축 </a:t>
            </a:r>
            <a:r>
              <a:rPr lang="en-US" altLang="ko-KR" sz="1600" dirty="0">
                <a:latin typeface="Arial" panose="020B0604020202020204" pitchFamily="34" charset="0"/>
                <a:ea typeface="나눔고딕" panose="020D0604000000000000" pitchFamily="50" charset="-127"/>
              </a:rPr>
              <a:t>encoding </a:t>
            </a:r>
            <a:r>
              <a:rPr lang="ko-KR" altLang="en-US" sz="1600">
                <a:latin typeface="Arial" panose="020B0604020202020204" pitchFamily="34" charset="0"/>
                <a:ea typeface="나눔고딕" panose="020D0604000000000000" pitchFamily="50" charset="-127"/>
              </a:rPr>
              <a:t>으로 처리 성능 향상</a:t>
            </a:r>
            <a:endParaRPr lang="ko-KR" altLang="en-US" sz="160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42556" y="5816297"/>
            <a:ext cx="3001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[ Postscript 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구성 정보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]</a:t>
            </a:r>
          </a:p>
          <a:p>
            <a:r>
              <a:rPr lang="ko-KR" altLang="en-US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압축 </a:t>
            </a:r>
            <a:r>
              <a:rPr lang="ko-KR" altLang="en-US" sz="1200" b="0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파라메터와</a:t>
            </a:r>
            <a:r>
              <a:rPr lang="ko-KR" altLang="en-US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압축된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footer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의 크기 정보</a:t>
            </a:r>
            <a:endParaRPr lang="en-US" altLang="ko-KR" sz="1200" b="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42556" y="4581128"/>
            <a:ext cx="33345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[ File Footer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구성 정보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] 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파일 내의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Stripe 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리스트</a:t>
            </a:r>
            <a:endParaRPr lang="en-US" altLang="ko-KR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Stripe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별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row 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수</a:t>
            </a:r>
            <a:endParaRPr lang="en-US" altLang="ko-KR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컬럼의</a:t>
            </a:r>
            <a:r>
              <a:rPr lang="ko-KR" altLang="en-US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Data Type</a:t>
            </a:r>
            <a:endParaRPr lang="en-US" altLang="ko-KR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Column-level 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집계값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(count, min, max, sum)</a:t>
            </a:r>
            <a:endParaRPr lang="en-US" altLang="ko-KR" sz="1200" b="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42556" y="1844824"/>
            <a:ext cx="5400600" cy="24929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[ Stripe Architecture ]</a:t>
            </a:r>
            <a:endParaRPr lang="en-US" altLang="ko-KR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Default Size : 250MB</a:t>
            </a:r>
            <a:endParaRPr lang="en-US" altLang="ko-KR" sz="1200" b="0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Stripe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의 구성 요소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: Index data + Row data + Stripe Footer</a:t>
            </a:r>
          </a:p>
          <a:p>
            <a:pPr marL="347663" lvl="1" indent="-171450">
              <a:buFontTx/>
              <a:buChar char="-"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Stripe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footer</a:t>
            </a:r>
            <a:r>
              <a:rPr lang="en-US" altLang="ko-KR" sz="1200" b="0" dirty="0">
                <a:latin typeface="Arial" panose="020B0604020202020204" pitchFamily="34" charset="0"/>
                <a:ea typeface="나눔고딕" panose="020D0604000000000000" pitchFamily="50" charset="-127"/>
              </a:rPr>
              <a:t> 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: Stripe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이 위치한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directory 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정보 가지고 있음</a:t>
            </a:r>
            <a:endParaRPr lang="en-US" altLang="ko-KR" sz="1200" b="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347663" lvl="1" indent="-171450">
              <a:buFontTx/>
              <a:buChar char="-"/>
            </a:pP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Row data</a:t>
            </a:r>
          </a:p>
          <a:p>
            <a:pPr marL="347663" lvl="1" indent="-171450">
              <a:buFontTx/>
              <a:buChar char="-"/>
            </a:pP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Index data</a:t>
            </a:r>
            <a:r>
              <a:rPr lang="en-US" altLang="ko-KR" sz="1200" b="0" dirty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0" dirty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 stripe 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내 컬럼의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min/max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값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컬럼의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row </a:t>
            </a:r>
            <a:r>
              <a:rPr lang="en-US" altLang="ko-KR" sz="1200" b="0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index,bloom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filter, bit field</a:t>
            </a:r>
            <a:b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 row index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는 압축된 상태의 블록 내의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offset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과 비압축된 블럭내의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byte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을 제공함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 Index data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는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stripe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이나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row group(stride, default 1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만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row)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를 찾는데만 사용되고 쿼리에는 사용되지 않음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 secondary key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로 데이터를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sorting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해 놓으면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row group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을 빠르게 </a:t>
            </a:r>
            <a:r>
              <a:rPr lang="en-US" altLang="ko-KR" sz="12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skip(filter predicates)</a:t>
            </a:r>
            <a:r>
              <a:rPr lang="ko-KR" altLang="en-US" sz="1200" b="0" smtClean="0">
                <a:latin typeface="Arial" panose="020B0604020202020204" pitchFamily="34" charset="0"/>
                <a:ea typeface="나눔고딕" panose="020D0604000000000000" pitchFamily="50" charset="-127"/>
              </a:rPr>
              <a:t>하여 쿼리 성능 높일 수 있음</a:t>
            </a:r>
            <a:endParaRPr lang="en-US" altLang="ko-KR" sz="1200" b="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0" name="꺾인 연결선 9"/>
          <p:cNvCxnSpPr>
            <a:stCxn id="13" idx="6"/>
          </p:cNvCxnSpPr>
          <p:nvPr/>
        </p:nvCxnSpPr>
        <p:spPr>
          <a:xfrm flipV="1">
            <a:off x="2047876" y="4725144"/>
            <a:ext cx="2473076" cy="615703"/>
          </a:xfrm>
          <a:prstGeom prst="bentConnector3">
            <a:avLst>
              <a:gd name="adj1" fmla="val 929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991148" y="5310734"/>
            <a:ext cx="56728" cy="6022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995909" y="5459513"/>
            <a:ext cx="56728" cy="6022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24" idx="6"/>
          </p:cNvCxnSpPr>
          <p:nvPr/>
        </p:nvCxnSpPr>
        <p:spPr>
          <a:xfrm>
            <a:off x="2052637" y="5489626"/>
            <a:ext cx="2468315" cy="452685"/>
          </a:xfrm>
          <a:prstGeom prst="bentConnector3">
            <a:avLst>
              <a:gd name="adj1" fmla="val 92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920552" y="1988840"/>
            <a:ext cx="1224136" cy="1080120"/>
          </a:xfrm>
          <a:prstGeom prst="roundRect">
            <a:avLst>
              <a:gd name="adj" fmla="val 9612"/>
            </a:avLst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32" name="꺾인 연결선 31"/>
          <p:cNvCxnSpPr>
            <a:stCxn id="31" idx="3"/>
          </p:cNvCxnSpPr>
          <p:nvPr/>
        </p:nvCxnSpPr>
        <p:spPr>
          <a:xfrm flipV="1">
            <a:off x="2144688" y="1988840"/>
            <a:ext cx="2376264" cy="540060"/>
          </a:xfrm>
          <a:prstGeom prst="bentConnector3">
            <a:avLst>
              <a:gd name="adj1" fmla="val 4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실행 단추: 홈 37">
            <a:hlinkClick r:id="rId4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3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ko-KR" altLang="en-US" dirty="0" smtClean="0"/>
              <a:t>별첨</a:t>
            </a:r>
            <a:r>
              <a:rPr lang="en-US" altLang="ko-KR" dirty="0" smtClean="0"/>
              <a:t>. Apache Spark</a:t>
            </a:r>
            <a:endParaRPr lang="ko-KR" altLang="en-US"/>
          </a:p>
        </p:txBody>
      </p:sp>
      <p:sp>
        <p:nvSpPr>
          <p:cNvPr id="3" name="실행 단추: 홈 2">
            <a:hlinkClick r:id="rId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260350" y="620713"/>
            <a:ext cx="9517186" cy="936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spcBef>
                <a:spcPct val="20000"/>
              </a:spcBef>
            </a:pP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MapReduce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는 대용량 데이터 분석을 쉽게 만들어 주었으나 머신러닝이나 그래프 연산처럼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multi-staging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 처리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, Iterative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처리가 필요한 업무나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Low-Latency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가 필요한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ad-hoc 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분석에 취약함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. 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이러한 단점을 극복하기 위해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In-Memory 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기반 분산 컴퓨팅 엔진으로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Spark</a:t>
            </a:r>
            <a:r>
              <a:rPr lang="en-US" altLang="ko-KR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등장</a:t>
            </a:r>
            <a:endParaRPr lang="en-US" altLang="ko-KR" sz="1600" b="1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67028"/>
          <a:stretch/>
        </p:blipFill>
        <p:spPr>
          <a:xfrm>
            <a:off x="370776" y="1916832"/>
            <a:ext cx="6715125" cy="10081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68298"/>
          <a:stretch/>
        </p:blipFill>
        <p:spPr>
          <a:xfrm>
            <a:off x="370776" y="3104691"/>
            <a:ext cx="6715125" cy="9692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83963" y="1979548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MapReduce</a:t>
            </a:r>
          </a:p>
          <a:p>
            <a:pPr latinLnBrk="0"/>
            <a:r>
              <a:rPr lang="ko-KR" altLang="en-US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처리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Flow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에서 중간 단계 결과물을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HDFS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에 저장</a:t>
            </a:r>
            <a:endParaRPr lang="en-US" altLang="ko-KR" sz="14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7520" y="2996952"/>
            <a:ext cx="2547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Spark</a:t>
            </a:r>
          </a:p>
          <a:p>
            <a:pPr latinLnBrk="0"/>
            <a:r>
              <a:rPr lang="ko-KR" altLang="en-US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처리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Flow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에서 중간 단계 결과물을 메모리에 저장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 Disk I/O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감소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빠른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 Access</a:t>
            </a:r>
            <a:endParaRPr lang="ko-KR" altLang="en-US" sz="14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2855053" y="2772698"/>
            <a:ext cx="936104" cy="328368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2819049" y="3892719"/>
            <a:ext cx="936104" cy="328368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11136" y="3913311"/>
            <a:ext cx="3572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장애로 데이터 유실 가능성 존재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 Fault Tolerance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 메모리 저장소 필요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/>
            </a:r>
            <a:b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</a:b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 RDD (Resilient Distributed Dataset)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개발</a:t>
            </a:r>
            <a:endParaRPr lang="ko-KR" altLang="en-US" sz="1200" b="1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1136" y="2894183"/>
            <a:ext cx="208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중간 결과물 메모리 저장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4792" y="4725143"/>
            <a:ext cx="928888" cy="1719723"/>
          </a:xfrm>
          <a:prstGeom prst="roundRect">
            <a:avLst>
              <a:gd name="adj" fmla="val 8567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RDD</a:t>
            </a:r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0896" y="4725144"/>
            <a:ext cx="42412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latinLnBrk="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Immutable Partitioned collections of records</a:t>
            </a:r>
            <a:b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수정안됨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. Real-Only</a:t>
            </a:r>
            <a:b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</a:b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스토리지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-&gt;RDD, RDD-&gt;RDD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만 변환 가능</a:t>
            </a:r>
            <a:endParaRPr lang="en-US" altLang="ko-KR" sz="14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76213" indent="-176213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76213" indent="-176213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데이터 생성에 대한 계보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(Lineage)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를 기록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,</a:t>
            </a:r>
            <a:b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</a:b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데이터 유실 시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Lineage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를 통해 재성성</a:t>
            </a:r>
            <a:r>
              <a:rPr lang="en-US" altLang="ko-KR" sz="14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</a:b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 Fault Tolerance</a:t>
            </a:r>
            <a:endParaRPr lang="ko-KR" altLang="en-US" sz="14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600" y="4673783"/>
            <a:ext cx="2783619" cy="1973293"/>
          </a:xfrm>
          <a:prstGeom prst="rect">
            <a:avLst/>
          </a:prstGeom>
        </p:spPr>
      </p:pic>
      <p:sp>
        <p:nvSpPr>
          <p:cNvPr id="19" name="이등변 삼각형 18"/>
          <p:cNvSpPr/>
          <p:nvPr/>
        </p:nvSpPr>
        <p:spPr>
          <a:xfrm rot="5400000">
            <a:off x="4885953" y="5420820"/>
            <a:ext cx="936104" cy="328368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7870" y="5204411"/>
            <a:ext cx="769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map,</a:t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reduce,</a:t>
            </a:r>
          </a:p>
          <a:p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Join,</a:t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union,</a:t>
            </a:r>
          </a:p>
          <a:p>
            <a:r>
              <a:rPr lang="en-US" altLang="ko-KR" sz="1200" dirty="0" err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groupby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</a:t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등</a:t>
            </a:r>
            <a:endParaRPr lang="ko-KR" altLang="en-US" sz="12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40396" y="4797152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RDD</a:t>
            </a:r>
          </a:p>
          <a:p>
            <a:r>
              <a:rPr lang="ko-KR" altLang="en-US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연산기능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538651" y="4725143"/>
            <a:ext cx="808789" cy="1773628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6083382" y="5366391"/>
            <a:ext cx="936104" cy="328368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ko-KR" altLang="en-US" dirty="0" smtClean="0"/>
              <a:t>별첨</a:t>
            </a:r>
            <a:r>
              <a:rPr lang="en-US" altLang="ko-KR" dirty="0" smtClean="0"/>
              <a:t>. Apache </a:t>
            </a:r>
            <a:r>
              <a:rPr lang="en-US" altLang="ko-KR" dirty="0" smtClean="0"/>
              <a:t>Spark </a:t>
            </a:r>
            <a:r>
              <a:rPr lang="en-US" altLang="ko-KR" dirty="0" smtClean="0"/>
              <a:t>Architecture</a:t>
            </a:r>
            <a:endParaRPr lang="ko-KR" altLang="en-US"/>
          </a:p>
        </p:txBody>
      </p:sp>
      <p:sp>
        <p:nvSpPr>
          <p:cNvPr id="3" name="실행 단추: 홈 2">
            <a:hlinkClick r:id="rId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" t="15195"/>
          <a:stretch/>
        </p:blipFill>
        <p:spPr>
          <a:xfrm>
            <a:off x="3080792" y="2371916"/>
            <a:ext cx="6825208" cy="41229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620688"/>
            <a:ext cx="3821800" cy="25993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26414" y="3220074"/>
            <a:ext cx="1781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u="sng" dirty="0" smtClean="0">
                <a:latin typeface="+mj-lt"/>
                <a:ea typeface="+mn-ea"/>
                <a:cs typeface="Arial" pitchFamily="34" charset="0"/>
              </a:rPr>
              <a:t>Spark Architecture</a:t>
            </a:r>
            <a:endParaRPr lang="ko-KR" altLang="en-US" sz="1400" b="1" u="sng" dirty="0" err="1" smtClean="0"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85048" y="1888839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u="sng" dirty="0" smtClean="0">
                <a:latin typeface="+mj-lt"/>
                <a:ea typeface="+mn-ea"/>
                <a:cs typeface="Arial" pitchFamily="34" charset="0"/>
              </a:rPr>
              <a:t>Spark Component</a:t>
            </a:r>
            <a:endParaRPr lang="ko-KR" altLang="en-US" sz="1400" b="1" u="sng" dirty="0" err="1" smtClean="0"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20" name="왼쪽 중괄호 19"/>
          <p:cNvSpPr/>
          <p:nvPr/>
        </p:nvSpPr>
        <p:spPr>
          <a:xfrm>
            <a:off x="2864768" y="5373216"/>
            <a:ext cx="216024" cy="1008112"/>
          </a:xfrm>
          <a:prstGeom prst="leftBrace">
            <a:avLst>
              <a:gd name="adj1" fmla="val 67123"/>
              <a:gd name="adj2" fmla="val 50000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381542" y="5723383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HDFS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에 저장된 형태</a:t>
            </a:r>
            <a:endParaRPr lang="ko-KR" altLang="en-US" sz="12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3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 – </a:t>
            </a:r>
            <a:r>
              <a:rPr lang="ko-KR" altLang="en-US" dirty="0" smtClean="0"/>
              <a:t>파일 쓰기</a:t>
            </a:r>
          </a:p>
        </p:txBody>
      </p:sp>
      <p:sp>
        <p:nvSpPr>
          <p:cNvPr id="16458" name="Rectangle 74"/>
          <p:cNvSpPr>
            <a:spLocks noChangeArrowheads="1"/>
          </p:cNvSpPr>
          <p:nvPr/>
        </p:nvSpPr>
        <p:spPr bwMode="auto">
          <a:xfrm>
            <a:off x="7620000" y="4402286"/>
            <a:ext cx="1651000" cy="1176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7" name="Rectangle 75"/>
          <p:cNvSpPr>
            <a:spLocks noChangeArrowheads="1"/>
          </p:cNvSpPr>
          <p:nvPr/>
        </p:nvSpPr>
        <p:spPr bwMode="auto">
          <a:xfrm>
            <a:off x="7716838" y="4491186"/>
            <a:ext cx="1452563" cy="82708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8" name="Text Box 76"/>
          <p:cNvSpPr txBox="1">
            <a:spLocks noChangeArrowheads="1"/>
          </p:cNvSpPr>
          <p:nvPr/>
        </p:nvSpPr>
        <p:spPr bwMode="auto">
          <a:xfrm>
            <a:off x="7808913" y="5303986"/>
            <a:ext cx="111440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1" dirty="0" err="1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DataNode</a:t>
            </a:r>
            <a:r>
              <a:rPr lang="en-US" altLang="ko-KR" sz="1200" b="1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#5</a:t>
            </a:r>
          </a:p>
        </p:txBody>
      </p:sp>
      <p:sp>
        <p:nvSpPr>
          <p:cNvPr id="16462" name="Rectangle 78"/>
          <p:cNvSpPr>
            <a:spLocks noChangeArrowheads="1"/>
          </p:cNvSpPr>
          <p:nvPr/>
        </p:nvSpPr>
        <p:spPr bwMode="auto">
          <a:xfrm>
            <a:off x="5853113" y="4402286"/>
            <a:ext cx="1651000" cy="1176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4" name="Rectangle 79"/>
          <p:cNvSpPr>
            <a:spLocks noChangeArrowheads="1"/>
          </p:cNvSpPr>
          <p:nvPr/>
        </p:nvSpPr>
        <p:spPr bwMode="auto">
          <a:xfrm>
            <a:off x="5949951" y="4491186"/>
            <a:ext cx="1452563" cy="82708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5" name="Text Box 80"/>
          <p:cNvSpPr txBox="1">
            <a:spLocks noChangeArrowheads="1"/>
          </p:cNvSpPr>
          <p:nvPr/>
        </p:nvSpPr>
        <p:spPr bwMode="auto">
          <a:xfrm>
            <a:off x="6043613" y="5303986"/>
            <a:ext cx="111440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1" dirty="0" err="1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DataNode</a:t>
            </a:r>
            <a:r>
              <a:rPr lang="en-US" altLang="ko-KR" sz="1200" b="1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#4</a:t>
            </a:r>
          </a:p>
        </p:txBody>
      </p:sp>
      <p:sp>
        <p:nvSpPr>
          <p:cNvPr id="16466" name="Rectangle 82"/>
          <p:cNvSpPr>
            <a:spLocks noChangeArrowheads="1"/>
          </p:cNvSpPr>
          <p:nvPr/>
        </p:nvSpPr>
        <p:spPr bwMode="auto">
          <a:xfrm>
            <a:off x="4086225" y="4402286"/>
            <a:ext cx="1651000" cy="1176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1" name="Rectangle 83"/>
          <p:cNvSpPr>
            <a:spLocks noChangeArrowheads="1"/>
          </p:cNvSpPr>
          <p:nvPr/>
        </p:nvSpPr>
        <p:spPr bwMode="auto">
          <a:xfrm>
            <a:off x="4183063" y="4491186"/>
            <a:ext cx="1452563" cy="82708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2" name="Text Box 84"/>
          <p:cNvSpPr txBox="1">
            <a:spLocks noChangeArrowheads="1"/>
          </p:cNvSpPr>
          <p:nvPr/>
        </p:nvSpPr>
        <p:spPr bwMode="auto">
          <a:xfrm>
            <a:off x="4278313" y="5303986"/>
            <a:ext cx="111440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1" dirty="0" err="1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DataNode</a:t>
            </a:r>
            <a:r>
              <a:rPr lang="en-US" altLang="ko-KR" sz="1200" b="1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#3</a:t>
            </a:r>
          </a:p>
        </p:txBody>
      </p:sp>
      <p:sp>
        <p:nvSpPr>
          <p:cNvPr id="16469" name="Rectangle 85"/>
          <p:cNvSpPr>
            <a:spLocks noChangeArrowheads="1"/>
          </p:cNvSpPr>
          <p:nvPr/>
        </p:nvSpPr>
        <p:spPr bwMode="auto">
          <a:xfrm>
            <a:off x="554038" y="1616223"/>
            <a:ext cx="3932237" cy="17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15" name="Rectangle 86"/>
          <p:cNvSpPr>
            <a:spLocks noChangeArrowheads="1"/>
          </p:cNvSpPr>
          <p:nvPr/>
        </p:nvSpPr>
        <p:spPr bwMode="auto">
          <a:xfrm>
            <a:off x="647700" y="1759098"/>
            <a:ext cx="3744913" cy="13716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471" name="Rectangle 87"/>
          <p:cNvSpPr>
            <a:spLocks noChangeArrowheads="1"/>
          </p:cNvSpPr>
          <p:nvPr/>
        </p:nvSpPr>
        <p:spPr bwMode="auto">
          <a:xfrm>
            <a:off x="6575425" y="1616223"/>
            <a:ext cx="2676525" cy="10072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472" name="Rectangle 88"/>
          <p:cNvSpPr>
            <a:spLocks noChangeArrowheads="1"/>
          </p:cNvSpPr>
          <p:nvPr/>
        </p:nvSpPr>
        <p:spPr bwMode="auto">
          <a:xfrm>
            <a:off x="4291013" y="4608661"/>
            <a:ext cx="587375" cy="263525"/>
          </a:xfrm>
          <a:prstGeom prst="rect">
            <a:avLst/>
          </a:prstGeom>
          <a:solidFill>
            <a:srgbClr val="DDDDDD"/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blk_001</a:t>
            </a:r>
          </a:p>
        </p:txBody>
      </p:sp>
      <p:sp>
        <p:nvSpPr>
          <p:cNvPr id="17419" name="Text Box 90"/>
          <p:cNvSpPr txBox="1">
            <a:spLocks noChangeArrowheads="1"/>
          </p:cNvSpPr>
          <p:nvPr/>
        </p:nvSpPr>
        <p:spPr bwMode="auto">
          <a:xfrm>
            <a:off x="4027782" y="5611012"/>
            <a:ext cx="3425825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5725" indent="-85725">
              <a:buFontTx/>
              <a:buChar char="-"/>
            </a:pP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1~12TB, SATA(</a:t>
            </a:r>
            <a:r>
              <a:rPr lang="ko-KR" altLang="en-US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저가</a:t>
            </a: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) Disk</a:t>
            </a:r>
          </a:p>
          <a:p>
            <a:pPr marL="85725" indent="-85725">
              <a:buFontTx/>
              <a:buChar char="-"/>
            </a:pP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8~32GB PC</a:t>
            </a:r>
            <a:r>
              <a:rPr lang="ko-KR" altLang="en-US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</a:t>
            </a: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RAM</a:t>
            </a:r>
          </a:p>
          <a:p>
            <a:pPr marL="85725" indent="-85725">
              <a:buFontTx/>
              <a:buChar char="-"/>
            </a:pP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Linux </a:t>
            </a:r>
            <a:r>
              <a:rPr lang="ko-KR" altLang="en-US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계열 </a:t>
            </a: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OS</a:t>
            </a:r>
          </a:p>
          <a:p>
            <a:pPr marL="85725" indent="-85725">
              <a:buFontTx/>
              <a:buChar char="-"/>
            </a:pPr>
            <a:r>
              <a:rPr lang="ko-KR" altLang="en-US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고속</a:t>
            </a: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N/W(1~10GBps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)</a:t>
            </a:r>
            <a:endParaRPr lang="en-US" altLang="ko-KR" sz="1200" dirty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</p:txBody>
      </p:sp>
      <p:sp>
        <p:nvSpPr>
          <p:cNvPr id="17421" name="Rectangle 92"/>
          <p:cNvSpPr>
            <a:spLocks noChangeArrowheads="1"/>
          </p:cNvSpPr>
          <p:nvPr/>
        </p:nvSpPr>
        <p:spPr bwMode="auto">
          <a:xfrm>
            <a:off x="769938" y="1892448"/>
            <a:ext cx="1231900" cy="49688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Foo.txt : </a:t>
            </a:r>
            <a:r>
              <a:rPr lang="en-US" altLang="ko-KR" sz="1100" dirty="0" smtClean="0">
                <a:latin typeface="Arial" pitchFamily="34" charset="0"/>
                <a:ea typeface="나눔고딕" panose="020D0604000000000000" pitchFamily="50" charset="-127"/>
              </a:rPr>
              <a:t>50MB</a:t>
            </a:r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Bar.txt : </a:t>
            </a:r>
            <a:r>
              <a:rPr lang="en-US" altLang="ko-KR" sz="1100" dirty="0" smtClean="0">
                <a:latin typeface="Arial" pitchFamily="34" charset="0"/>
                <a:ea typeface="나눔고딕" panose="020D0604000000000000" pitchFamily="50" charset="-127"/>
              </a:rPr>
              <a:t>150MB</a:t>
            </a:r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22" name="Rectangle 93"/>
          <p:cNvSpPr>
            <a:spLocks noChangeArrowheads="1"/>
          </p:cNvSpPr>
          <p:nvPr/>
        </p:nvSpPr>
        <p:spPr bwMode="auto">
          <a:xfrm>
            <a:off x="3003550" y="1892448"/>
            <a:ext cx="1231900" cy="49688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Distributed</a:t>
            </a:r>
          </a:p>
          <a:p>
            <a:pPr algn="ctr"/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File System lib</a:t>
            </a:r>
          </a:p>
        </p:txBody>
      </p:sp>
      <p:sp>
        <p:nvSpPr>
          <p:cNvPr id="17423" name="Rectangle 94"/>
          <p:cNvSpPr>
            <a:spLocks noChangeArrowheads="1"/>
          </p:cNvSpPr>
          <p:nvPr/>
        </p:nvSpPr>
        <p:spPr bwMode="auto">
          <a:xfrm>
            <a:off x="3003550" y="2489348"/>
            <a:ext cx="1231900" cy="49688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1100" dirty="0" err="1">
                <a:latin typeface="Arial" pitchFamily="34" charset="0"/>
                <a:ea typeface="나눔고딕" panose="020D0604000000000000" pitchFamily="50" charset="-127"/>
              </a:rPr>
              <a:t>FSData</a:t>
            </a:r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100" dirty="0" err="1">
                <a:latin typeface="Arial" pitchFamily="34" charset="0"/>
                <a:ea typeface="나눔고딕" panose="020D0604000000000000" pitchFamily="50" charset="-127"/>
              </a:rPr>
              <a:t>OutputStream</a:t>
            </a:r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479" name="Rectangle 95"/>
          <p:cNvSpPr>
            <a:spLocks noChangeArrowheads="1"/>
          </p:cNvSpPr>
          <p:nvPr/>
        </p:nvSpPr>
        <p:spPr bwMode="auto">
          <a:xfrm>
            <a:off x="6657975" y="1916832"/>
            <a:ext cx="2529568" cy="596900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0008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Foo.txt : </a:t>
            </a:r>
            <a:r>
              <a:rPr lang="en-US" altLang="ko-KR" sz="1100" dirty="0" smtClean="0">
                <a:latin typeface="Arial" pitchFamily="34" charset="0"/>
                <a:ea typeface="나눔고딕" panose="020D0604000000000000" pitchFamily="50" charset="-127"/>
              </a:rPr>
              <a:t>blk_001 (DN1, DN2, DN3)</a:t>
            </a:r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Bar.txt : </a:t>
            </a:r>
            <a:r>
              <a:rPr lang="en-US" altLang="ko-KR" sz="1100" dirty="0" smtClean="0">
                <a:latin typeface="Arial" pitchFamily="34" charset="0"/>
                <a:ea typeface="나눔고딕" panose="020D0604000000000000" pitchFamily="50" charset="-127"/>
              </a:rPr>
              <a:t>blk_004, </a:t>
            </a:r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blk_005</a:t>
            </a:r>
          </a:p>
        </p:txBody>
      </p:sp>
      <p:grpSp>
        <p:nvGrpSpPr>
          <p:cNvPr id="5" name="Group 96"/>
          <p:cNvGrpSpPr>
            <a:grpSpLocks/>
          </p:cNvGrpSpPr>
          <p:nvPr/>
        </p:nvGrpSpPr>
        <p:grpSpPr bwMode="auto">
          <a:xfrm>
            <a:off x="2001838" y="1805136"/>
            <a:ext cx="1001712" cy="244475"/>
            <a:chOff x="1281" y="1166"/>
            <a:chExt cx="631" cy="154"/>
          </a:xfrm>
        </p:grpSpPr>
        <p:sp>
          <p:nvSpPr>
            <p:cNvPr id="17478" name="Text Box 97"/>
            <p:cNvSpPr txBox="1">
              <a:spLocks noChangeArrowheads="1"/>
            </p:cNvSpPr>
            <p:nvPr/>
          </p:nvSpPr>
          <p:spPr bwMode="auto">
            <a:xfrm>
              <a:off x="1286" y="1166"/>
              <a:ext cx="613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1. Create File</a:t>
              </a:r>
            </a:p>
          </p:txBody>
        </p:sp>
        <p:sp>
          <p:nvSpPr>
            <p:cNvPr id="17479" name="Line 98"/>
            <p:cNvSpPr>
              <a:spLocks noChangeShapeType="1"/>
            </p:cNvSpPr>
            <p:nvPr/>
          </p:nvSpPr>
          <p:spPr bwMode="auto">
            <a:xfrm>
              <a:off x="1281" y="1320"/>
              <a:ext cx="631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anchor="ctr"/>
            <a:lstStyle/>
            <a:p>
              <a:endParaRPr lang="ko-KR" altLang="en-US"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17426" name="Text Box 99"/>
          <p:cNvSpPr txBox="1">
            <a:spLocks noChangeArrowheads="1"/>
          </p:cNvSpPr>
          <p:nvPr/>
        </p:nvSpPr>
        <p:spPr bwMode="auto">
          <a:xfrm>
            <a:off x="7401272" y="1328191"/>
            <a:ext cx="102944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1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Name Node</a:t>
            </a:r>
          </a:p>
        </p:txBody>
      </p:sp>
      <p:sp>
        <p:nvSpPr>
          <p:cNvPr id="17427" name="Text Box 100"/>
          <p:cNvSpPr txBox="1">
            <a:spLocks noChangeArrowheads="1"/>
          </p:cNvSpPr>
          <p:nvPr/>
        </p:nvSpPr>
        <p:spPr bwMode="auto">
          <a:xfrm>
            <a:off x="2040122" y="1328191"/>
            <a:ext cx="104067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1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Client Node</a:t>
            </a:r>
          </a:p>
        </p:txBody>
      </p:sp>
      <p:sp>
        <p:nvSpPr>
          <p:cNvPr id="17428" name="Text Box 101"/>
          <p:cNvSpPr txBox="1">
            <a:spLocks noChangeArrowheads="1"/>
          </p:cNvSpPr>
          <p:nvPr/>
        </p:nvSpPr>
        <p:spPr bwMode="auto">
          <a:xfrm>
            <a:off x="806450" y="2856061"/>
            <a:ext cx="92685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Client JVM</a:t>
            </a:r>
          </a:p>
        </p:txBody>
      </p:sp>
      <p:sp>
        <p:nvSpPr>
          <p:cNvPr id="16487" name="Rectangle 103"/>
          <p:cNvSpPr>
            <a:spLocks noChangeArrowheads="1"/>
          </p:cNvSpPr>
          <p:nvPr/>
        </p:nvSpPr>
        <p:spPr bwMode="auto">
          <a:xfrm>
            <a:off x="571500" y="4402286"/>
            <a:ext cx="1651000" cy="1176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76" name="Text Box 104"/>
          <p:cNvSpPr txBox="1">
            <a:spLocks noChangeArrowheads="1"/>
          </p:cNvSpPr>
          <p:nvPr/>
        </p:nvSpPr>
        <p:spPr bwMode="auto">
          <a:xfrm>
            <a:off x="739775" y="5303986"/>
            <a:ext cx="111440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1" dirty="0" err="1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DataNode</a:t>
            </a:r>
            <a:r>
              <a:rPr lang="en-US" altLang="ko-KR" sz="1200" b="1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#1</a:t>
            </a:r>
          </a:p>
        </p:txBody>
      </p:sp>
      <p:sp>
        <p:nvSpPr>
          <p:cNvPr id="17477" name="Rectangle 105"/>
          <p:cNvSpPr>
            <a:spLocks noChangeArrowheads="1"/>
          </p:cNvSpPr>
          <p:nvPr/>
        </p:nvSpPr>
        <p:spPr bwMode="auto">
          <a:xfrm>
            <a:off x="666750" y="4491186"/>
            <a:ext cx="1452563" cy="82708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490" name="Rectangle 106"/>
          <p:cNvSpPr>
            <a:spLocks noChangeArrowheads="1"/>
          </p:cNvSpPr>
          <p:nvPr/>
        </p:nvSpPr>
        <p:spPr bwMode="auto">
          <a:xfrm>
            <a:off x="774700" y="4608661"/>
            <a:ext cx="587375" cy="263525"/>
          </a:xfrm>
          <a:prstGeom prst="rect">
            <a:avLst/>
          </a:prstGeom>
          <a:solidFill>
            <a:srgbClr val="DDDDDD"/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blk_001</a:t>
            </a:r>
          </a:p>
        </p:txBody>
      </p:sp>
      <p:sp>
        <p:nvSpPr>
          <p:cNvPr id="16492" name="Rectangle 108"/>
          <p:cNvSpPr>
            <a:spLocks noChangeArrowheads="1"/>
          </p:cNvSpPr>
          <p:nvPr/>
        </p:nvSpPr>
        <p:spPr bwMode="auto">
          <a:xfrm>
            <a:off x="2327275" y="4402286"/>
            <a:ext cx="1651000" cy="1176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73" name="Text Box 109"/>
          <p:cNvSpPr txBox="1">
            <a:spLocks noChangeArrowheads="1"/>
          </p:cNvSpPr>
          <p:nvPr/>
        </p:nvSpPr>
        <p:spPr bwMode="auto">
          <a:xfrm>
            <a:off x="2524125" y="5303986"/>
            <a:ext cx="111440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1" dirty="0" err="1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DataNode</a:t>
            </a:r>
            <a:r>
              <a:rPr lang="en-US" altLang="ko-KR" sz="1200" b="1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#2</a:t>
            </a:r>
          </a:p>
        </p:txBody>
      </p:sp>
      <p:sp>
        <p:nvSpPr>
          <p:cNvPr id="17474" name="Rectangle 110"/>
          <p:cNvSpPr>
            <a:spLocks noChangeArrowheads="1"/>
          </p:cNvSpPr>
          <p:nvPr/>
        </p:nvSpPr>
        <p:spPr bwMode="auto">
          <a:xfrm>
            <a:off x="2424113" y="4491186"/>
            <a:ext cx="1452563" cy="82708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495" name="Rectangle 111"/>
          <p:cNvSpPr>
            <a:spLocks noChangeArrowheads="1"/>
          </p:cNvSpPr>
          <p:nvPr/>
        </p:nvSpPr>
        <p:spPr bwMode="auto">
          <a:xfrm>
            <a:off x="2532063" y="4608661"/>
            <a:ext cx="587375" cy="263525"/>
          </a:xfrm>
          <a:prstGeom prst="rect">
            <a:avLst/>
          </a:prstGeom>
          <a:solidFill>
            <a:srgbClr val="DDDDDD"/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blk_001</a:t>
            </a:r>
          </a:p>
        </p:txBody>
      </p:sp>
      <p:grpSp>
        <p:nvGrpSpPr>
          <p:cNvPr id="8" name="Group 112"/>
          <p:cNvGrpSpPr>
            <a:grpSpLocks/>
          </p:cNvGrpSpPr>
          <p:nvPr/>
        </p:nvGrpSpPr>
        <p:grpSpPr bwMode="auto">
          <a:xfrm>
            <a:off x="1422400" y="4608661"/>
            <a:ext cx="6989763" cy="592137"/>
            <a:chOff x="692" y="2932"/>
            <a:chExt cx="4403" cy="373"/>
          </a:xfrm>
        </p:grpSpPr>
        <p:sp>
          <p:nvSpPr>
            <p:cNvPr id="17460" name="Rectangle 113"/>
            <p:cNvSpPr>
              <a:spLocks noChangeArrowheads="1"/>
            </p:cNvSpPr>
            <p:nvPr/>
          </p:nvSpPr>
          <p:spPr bwMode="auto">
            <a:xfrm>
              <a:off x="4723" y="2932"/>
              <a:ext cx="370" cy="1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</a:rPr>
                <a:t>blk_004</a:t>
              </a:r>
            </a:p>
          </p:txBody>
        </p:sp>
        <p:sp>
          <p:nvSpPr>
            <p:cNvPr id="17461" name="Rectangle 114"/>
            <p:cNvSpPr>
              <a:spLocks noChangeArrowheads="1"/>
            </p:cNvSpPr>
            <p:nvPr/>
          </p:nvSpPr>
          <p:spPr bwMode="auto">
            <a:xfrm>
              <a:off x="2499" y="3139"/>
              <a:ext cx="370" cy="166"/>
            </a:xfrm>
            <a:prstGeom prst="rect">
              <a:avLst/>
            </a:prstGeom>
            <a:solidFill>
              <a:srgbClr val="CCECFF"/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</a:rPr>
                <a:t>blk_005</a:t>
              </a:r>
            </a:p>
          </p:txBody>
        </p:sp>
        <p:sp>
          <p:nvSpPr>
            <p:cNvPr id="17463" name="Rectangle 116"/>
            <p:cNvSpPr>
              <a:spLocks noChangeArrowheads="1"/>
            </p:cNvSpPr>
            <p:nvPr/>
          </p:nvSpPr>
          <p:spPr bwMode="auto">
            <a:xfrm>
              <a:off x="3612" y="3139"/>
              <a:ext cx="370" cy="1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</a:rPr>
                <a:t>blk_004</a:t>
              </a:r>
            </a:p>
          </p:txBody>
        </p:sp>
        <p:sp>
          <p:nvSpPr>
            <p:cNvPr id="17466" name="Rectangle 119"/>
            <p:cNvSpPr>
              <a:spLocks noChangeArrowheads="1"/>
            </p:cNvSpPr>
            <p:nvPr/>
          </p:nvSpPr>
          <p:spPr bwMode="auto">
            <a:xfrm>
              <a:off x="4725" y="3139"/>
              <a:ext cx="370" cy="166"/>
            </a:xfrm>
            <a:prstGeom prst="rect">
              <a:avLst/>
            </a:prstGeom>
            <a:solidFill>
              <a:srgbClr val="CCECFF"/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</a:rPr>
                <a:t>blk_005</a:t>
              </a:r>
            </a:p>
          </p:txBody>
        </p:sp>
        <p:sp>
          <p:nvSpPr>
            <p:cNvPr id="17469" name="Rectangle 122"/>
            <p:cNvSpPr>
              <a:spLocks noChangeArrowheads="1"/>
            </p:cNvSpPr>
            <p:nvPr/>
          </p:nvSpPr>
          <p:spPr bwMode="auto">
            <a:xfrm>
              <a:off x="692" y="3139"/>
              <a:ext cx="370" cy="166"/>
            </a:xfrm>
            <a:prstGeom prst="rect">
              <a:avLst/>
            </a:prstGeom>
            <a:solidFill>
              <a:srgbClr val="CCECFF"/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</a:rPr>
                <a:t>blk_005</a:t>
              </a:r>
            </a:p>
          </p:txBody>
        </p:sp>
        <p:sp>
          <p:nvSpPr>
            <p:cNvPr id="17471" name="Rectangle 124"/>
            <p:cNvSpPr>
              <a:spLocks noChangeArrowheads="1"/>
            </p:cNvSpPr>
            <p:nvPr/>
          </p:nvSpPr>
          <p:spPr bwMode="auto">
            <a:xfrm>
              <a:off x="1391" y="3139"/>
              <a:ext cx="370" cy="1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</a:rPr>
                <a:t>blk_004</a:t>
              </a:r>
            </a:p>
          </p:txBody>
        </p: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1266825" y="4038748"/>
            <a:ext cx="1644650" cy="568325"/>
            <a:chOff x="594" y="2573"/>
            <a:chExt cx="1036" cy="358"/>
          </a:xfrm>
        </p:grpSpPr>
        <p:sp>
          <p:nvSpPr>
            <p:cNvPr id="17458" name="Text Box 126"/>
            <p:cNvSpPr txBox="1">
              <a:spLocks noChangeArrowheads="1"/>
            </p:cNvSpPr>
            <p:nvPr/>
          </p:nvSpPr>
          <p:spPr bwMode="auto">
            <a:xfrm>
              <a:off x="1225" y="2573"/>
              <a:ext cx="405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5. Copy</a:t>
              </a:r>
              <a:endParaRPr lang="ko-KR" altLang="en-US" sz="1000">
                <a:latin typeface="Arial" pitchFamily="34" charset="0"/>
                <a:ea typeface="나눔고딕" panose="020D0604000000000000" pitchFamily="50" charset="-127"/>
                <a:sym typeface="Wingdings" pitchFamily="2" charset="2"/>
              </a:endParaRPr>
            </a:p>
          </p:txBody>
        </p:sp>
        <p:sp>
          <p:nvSpPr>
            <p:cNvPr id="17459" name="AutoShape 127"/>
            <p:cNvSpPr>
              <a:spLocks/>
            </p:cNvSpPr>
            <p:nvPr/>
          </p:nvSpPr>
          <p:spPr bwMode="auto">
            <a:xfrm rot="-5400000">
              <a:off x="891" y="2358"/>
              <a:ext cx="276" cy="869"/>
            </a:xfrm>
            <a:prstGeom prst="rightBracket">
              <a:avLst>
                <a:gd name="adj" fmla="val 157238"/>
              </a:avLst>
            </a:prstGeom>
            <a:noFill/>
            <a:ln w="1905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 anchor="ctr"/>
            <a:lstStyle/>
            <a:p>
              <a:endParaRPr lang="ko-KR" altLang="en-US" sz="1100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Group 151"/>
          <p:cNvGrpSpPr>
            <a:grpSpLocks/>
          </p:cNvGrpSpPr>
          <p:nvPr/>
        </p:nvGrpSpPr>
        <p:grpSpPr bwMode="auto">
          <a:xfrm>
            <a:off x="4224338" y="1852761"/>
            <a:ext cx="2411412" cy="244475"/>
            <a:chOff x="2661" y="1056"/>
            <a:chExt cx="1519" cy="154"/>
          </a:xfrm>
        </p:grpSpPr>
        <p:sp>
          <p:nvSpPr>
            <p:cNvPr id="17456" name="Line 129"/>
            <p:cNvSpPr>
              <a:spLocks noChangeShapeType="1"/>
            </p:cNvSpPr>
            <p:nvPr/>
          </p:nvSpPr>
          <p:spPr bwMode="auto">
            <a:xfrm>
              <a:off x="2661" y="1210"/>
              <a:ext cx="151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 anchor="ctr"/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457" name="Text Box 130"/>
            <p:cNvSpPr txBox="1">
              <a:spLocks noChangeArrowheads="1"/>
            </p:cNvSpPr>
            <p:nvPr/>
          </p:nvSpPr>
          <p:spPr bwMode="auto">
            <a:xfrm>
              <a:off x="3115" y="1056"/>
              <a:ext cx="612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2. Create File</a:t>
              </a:r>
            </a:p>
          </p:txBody>
        </p:sp>
      </p:grpSp>
      <p:grpSp>
        <p:nvGrpSpPr>
          <p:cNvPr id="11" name="Group 131"/>
          <p:cNvGrpSpPr>
            <a:grpSpLocks/>
          </p:cNvGrpSpPr>
          <p:nvPr/>
        </p:nvGrpSpPr>
        <p:grpSpPr bwMode="auto">
          <a:xfrm>
            <a:off x="1998663" y="2194073"/>
            <a:ext cx="1019175" cy="476250"/>
            <a:chOff x="1279" y="1411"/>
            <a:chExt cx="642" cy="300"/>
          </a:xfrm>
        </p:grpSpPr>
        <p:sp>
          <p:nvSpPr>
            <p:cNvPr id="17454" name="Line 132"/>
            <p:cNvSpPr>
              <a:spLocks noChangeShapeType="1"/>
            </p:cNvSpPr>
            <p:nvPr/>
          </p:nvSpPr>
          <p:spPr bwMode="auto">
            <a:xfrm>
              <a:off x="1279" y="1411"/>
              <a:ext cx="610" cy="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anchor="ctr"/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455" name="Text Box 133"/>
            <p:cNvSpPr txBox="1">
              <a:spLocks noChangeArrowheads="1"/>
            </p:cNvSpPr>
            <p:nvPr/>
          </p:nvSpPr>
          <p:spPr bwMode="auto">
            <a:xfrm rot="1579167">
              <a:off x="1375" y="1447"/>
              <a:ext cx="546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3. Write File</a:t>
              </a:r>
            </a:p>
          </p:txBody>
        </p:sp>
      </p:grpSp>
      <p:grpSp>
        <p:nvGrpSpPr>
          <p:cNvPr id="12" name="Group 152"/>
          <p:cNvGrpSpPr>
            <a:grpSpLocks/>
          </p:cNvGrpSpPr>
          <p:nvPr/>
        </p:nvGrpSpPr>
        <p:grpSpPr bwMode="auto">
          <a:xfrm>
            <a:off x="4257675" y="2319490"/>
            <a:ext cx="2379663" cy="247651"/>
            <a:chOff x="2682" y="1350"/>
            <a:chExt cx="1499" cy="156"/>
          </a:xfrm>
        </p:grpSpPr>
        <p:sp>
          <p:nvSpPr>
            <p:cNvPr id="17452" name="Line 135"/>
            <p:cNvSpPr>
              <a:spLocks noChangeShapeType="1"/>
            </p:cNvSpPr>
            <p:nvPr/>
          </p:nvSpPr>
          <p:spPr bwMode="auto">
            <a:xfrm>
              <a:off x="2682" y="1350"/>
              <a:ext cx="149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anchor="ctr"/>
            <a:lstStyle/>
            <a:p>
              <a:endParaRPr lang="ko-KR" altLang="en-US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453" name="Text Box 136"/>
            <p:cNvSpPr txBox="1">
              <a:spLocks noChangeArrowheads="1"/>
            </p:cNvSpPr>
            <p:nvPr/>
          </p:nvSpPr>
          <p:spPr bwMode="auto">
            <a:xfrm>
              <a:off x="3142" y="1351"/>
              <a:ext cx="550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9. Complete</a:t>
              </a:r>
            </a:p>
          </p:txBody>
        </p:sp>
      </p:grpSp>
      <p:grpSp>
        <p:nvGrpSpPr>
          <p:cNvPr id="13" name="Group 137"/>
          <p:cNvGrpSpPr>
            <a:grpSpLocks/>
          </p:cNvGrpSpPr>
          <p:nvPr/>
        </p:nvGrpSpPr>
        <p:grpSpPr bwMode="auto">
          <a:xfrm>
            <a:off x="714375" y="3057675"/>
            <a:ext cx="2904717" cy="1622426"/>
            <a:chOff x="246" y="1955"/>
            <a:chExt cx="2047" cy="1022"/>
          </a:xfrm>
        </p:grpSpPr>
        <p:sp>
          <p:nvSpPr>
            <p:cNvPr id="17450" name="Text Box 138"/>
            <p:cNvSpPr txBox="1">
              <a:spLocks noChangeArrowheads="1"/>
            </p:cNvSpPr>
            <p:nvPr/>
          </p:nvSpPr>
          <p:spPr bwMode="auto">
            <a:xfrm>
              <a:off x="246" y="2414"/>
              <a:ext cx="676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4. Write block</a:t>
              </a:r>
              <a:endParaRPr lang="ko-KR" altLang="en-US" sz="1000">
                <a:latin typeface="Arial" pitchFamily="34" charset="0"/>
                <a:ea typeface="나눔고딕" panose="020D0604000000000000" pitchFamily="50" charset="-127"/>
                <a:sym typeface="Wingdings" pitchFamily="2" charset="2"/>
              </a:endParaRPr>
            </a:p>
          </p:txBody>
        </p:sp>
        <p:cxnSp>
          <p:nvCxnSpPr>
            <p:cNvPr id="17451" name="AutoShape 139"/>
            <p:cNvCxnSpPr>
              <a:cxnSpLocks noChangeShapeType="1"/>
              <a:stCxn id="17423" idx="2"/>
              <a:endCxn id="16490" idx="0"/>
            </p:cNvCxnSpPr>
            <p:nvPr/>
          </p:nvCxnSpPr>
          <p:spPr bwMode="auto">
            <a:xfrm rot="5400000">
              <a:off x="883" y="1567"/>
              <a:ext cx="1022" cy="1798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14" name="Group 140"/>
          <p:cNvGrpSpPr>
            <a:grpSpLocks/>
          </p:cNvGrpSpPr>
          <p:nvPr/>
        </p:nvGrpSpPr>
        <p:grpSpPr bwMode="auto">
          <a:xfrm>
            <a:off x="1979613" y="2352823"/>
            <a:ext cx="998537" cy="476250"/>
            <a:chOff x="1267" y="1511"/>
            <a:chExt cx="629" cy="300"/>
          </a:xfrm>
        </p:grpSpPr>
        <p:sp>
          <p:nvSpPr>
            <p:cNvPr id="17448" name="Line 141"/>
            <p:cNvSpPr>
              <a:spLocks noChangeShapeType="1"/>
            </p:cNvSpPr>
            <p:nvPr/>
          </p:nvSpPr>
          <p:spPr bwMode="auto">
            <a:xfrm>
              <a:off x="1286" y="1511"/>
              <a:ext cx="610" cy="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anchor="ctr"/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449" name="Text Box 142"/>
            <p:cNvSpPr txBox="1">
              <a:spLocks noChangeArrowheads="1"/>
            </p:cNvSpPr>
            <p:nvPr/>
          </p:nvSpPr>
          <p:spPr bwMode="auto">
            <a:xfrm rot="1579167">
              <a:off x="1267" y="1641"/>
              <a:ext cx="573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8. Close File</a:t>
              </a:r>
              <a:endParaRPr lang="ko-KR" altLang="en-US" sz="1000">
                <a:latin typeface="Arial" pitchFamily="34" charset="0"/>
                <a:ea typeface="나눔고딕" panose="020D0604000000000000" pitchFamily="50" charset="-127"/>
                <a:sym typeface="Wingdings" pitchFamily="2" charset="2"/>
              </a:endParaRPr>
            </a:p>
          </p:txBody>
        </p:sp>
      </p:grpSp>
      <p:sp>
        <p:nvSpPr>
          <p:cNvPr id="16527" name="Text Box 143"/>
          <p:cNvSpPr txBox="1">
            <a:spLocks noChangeArrowheads="1"/>
          </p:cNvSpPr>
          <p:nvPr/>
        </p:nvSpPr>
        <p:spPr bwMode="auto">
          <a:xfrm>
            <a:off x="3475038" y="3189436"/>
            <a:ext cx="931862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7. Block End</a:t>
            </a:r>
          </a:p>
        </p:txBody>
      </p:sp>
      <p:sp>
        <p:nvSpPr>
          <p:cNvPr id="16528" name="Text Box 144"/>
          <p:cNvSpPr txBox="1">
            <a:spLocks noChangeArrowheads="1"/>
          </p:cNvSpPr>
          <p:nvPr/>
        </p:nvSpPr>
        <p:spPr bwMode="auto">
          <a:xfrm>
            <a:off x="1363663" y="4257823"/>
            <a:ext cx="912812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6. Copy End</a:t>
            </a:r>
            <a:endParaRPr lang="ko-KR" altLang="en-US" sz="100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</p:txBody>
      </p:sp>
      <p:grpSp>
        <p:nvGrpSpPr>
          <p:cNvPr id="15" name="Group 145"/>
          <p:cNvGrpSpPr>
            <a:grpSpLocks/>
          </p:cNvGrpSpPr>
          <p:nvPr/>
        </p:nvGrpSpPr>
        <p:grpSpPr bwMode="auto">
          <a:xfrm>
            <a:off x="3006725" y="4038748"/>
            <a:ext cx="1704975" cy="582613"/>
            <a:chOff x="1690" y="2573"/>
            <a:chExt cx="1074" cy="367"/>
          </a:xfrm>
        </p:grpSpPr>
        <p:sp>
          <p:nvSpPr>
            <p:cNvPr id="17446" name="AutoShape 146"/>
            <p:cNvSpPr>
              <a:spLocks/>
            </p:cNvSpPr>
            <p:nvPr/>
          </p:nvSpPr>
          <p:spPr bwMode="auto">
            <a:xfrm rot="-5400000">
              <a:off x="1987" y="2367"/>
              <a:ext cx="276" cy="869"/>
            </a:xfrm>
            <a:prstGeom prst="rightBracket">
              <a:avLst>
                <a:gd name="adj" fmla="val 157238"/>
              </a:avLst>
            </a:prstGeom>
            <a:noFill/>
            <a:ln w="1905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 anchor="ctr"/>
            <a:lstStyle/>
            <a:p>
              <a:endParaRPr lang="ko-KR" altLang="en-US" sz="1100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447" name="Text Box 147"/>
            <p:cNvSpPr txBox="1">
              <a:spLocks noChangeArrowheads="1"/>
            </p:cNvSpPr>
            <p:nvPr/>
          </p:nvSpPr>
          <p:spPr bwMode="auto">
            <a:xfrm>
              <a:off x="2359" y="2573"/>
              <a:ext cx="405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5. Copy</a:t>
              </a:r>
              <a:endParaRPr lang="ko-KR" altLang="en-US" sz="1000">
                <a:latin typeface="Arial" pitchFamily="34" charset="0"/>
                <a:ea typeface="나눔고딕" panose="020D0604000000000000" pitchFamily="50" charset="-127"/>
                <a:sym typeface="Wingdings" pitchFamily="2" charset="2"/>
              </a:endParaRPr>
            </a:p>
          </p:txBody>
        </p:sp>
      </p:grpSp>
      <p:sp>
        <p:nvSpPr>
          <p:cNvPr id="16532" name="Text Box 148"/>
          <p:cNvSpPr txBox="1">
            <a:spLocks noChangeArrowheads="1"/>
          </p:cNvSpPr>
          <p:nvPr/>
        </p:nvSpPr>
        <p:spPr bwMode="auto">
          <a:xfrm>
            <a:off x="3117850" y="4257823"/>
            <a:ext cx="912813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6. Copy End</a:t>
            </a:r>
            <a:endParaRPr lang="ko-KR" altLang="en-US" sz="1000" dirty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</p:txBody>
      </p:sp>
      <p:sp>
        <p:nvSpPr>
          <p:cNvPr id="17444" name="Text Box 149"/>
          <p:cNvSpPr txBox="1">
            <a:spLocks noChangeArrowheads="1"/>
          </p:cNvSpPr>
          <p:nvPr/>
        </p:nvSpPr>
        <p:spPr bwMode="auto">
          <a:xfrm>
            <a:off x="6456363" y="2687148"/>
            <a:ext cx="3300412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5725" indent="-85725">
              <a:buFontTx/>
              <a:buChar char="-"/>
            </a:pPr>
            <a:r>
              <a:rPr lang="ko-KR" altLang="en-US" sz="1200" b="1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전체 데이터 </a:t>
            </a:r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정보를 </a:t>
            </a:r>
            <a:r>
              <a:rPr lang="ko-KR" altLang="en-US" sz="1200" b="1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메모리에 </a:t>
            </a:r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관리</a:t>
            </a: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/>
            </a:r>
            <a:b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. 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파일 명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, 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복제개수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, 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크기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, </a:t>
            </a:r>
            <a:r>
              <a:rPr lang="ko-KR" altLang="en-US" sz="1200" dirty="0" err="1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블럭위치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등</a:t>
            </a:r>
            <a:endParaRPr lang="en-US" altLang="ko-KR" sz="1200" dirty="0" smtClean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  <a:p>
            <a:pPr marL="85725" indent="-85725">
              <a:buFontTx/>
              <a:buChar char="-"/>
            </a:pPr>
            <a:endParaRPr lang="en-US" altLang="ko-KR" sz="600" dirty="0" smtClean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  <a:p>
            <a:pPr marL="85725" indent="-85725">
              <a:buFontTx/>
              <a:buChar char="-"/>
            </a:pPr>
            <a:endParaRPr lang="en-US" altLang="ko-KR" sz="600" dirty="0" smtClean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  <a:p>
            <a:pPr marL="85725" indent="-85725">
              <a:buFontTx/>
              <a:buChar char="-"/>
            </a:pPr>
            <a:endParaRPr lang="en-US" altLang="ko-KR" sz="600" dirty="0" smtClean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  <a:p>
            <a:pPr marL="85725" indent="-85725">
              <a:buFontTx/>
              <a:buChar char="-"/>
            </a:pPr>
            <a:endParaRPr lang="en-US" altLang="ko-KR" sz="600" dirty="0" smtClean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  <a:p>
            <a:pPr marL="85725" indent="-85725">
              <a:buFontTx/>
              <a:buChar char="-"/>
            </a:pPr>
            <a:endParaRPr lang="ko-KR" altLang="en-US" sz="600" dirty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  <a:p>
            <a:pPr marL="85725" indent="-85725">
              <a:buFontTx/>
              <a:buChar char="-"/>
            </a:pPr>
            <a:r>
              <a:rPr lang="en-US" altLang="ko-KR" sz="1200" dirty="0" err="1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DatanNode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</a:t>
            </a:r>
            <a:r>
              <a:rPr lang="ko-KR" altLang="en-US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상태정보 수집</a:t>
            </a: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, 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관리</a:t>
            </a:r>
            <a:endParaRPr lang="ko-KR" altLang="en-US" sz="1200" dirty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</p:txBody>
      </p:sp>
      <p:sp>
        <p:nvSpPr>
          <p:cNvPr id="17445" name="Text Box 150"/>
          <p:cNvSpPr txBox="1">
            <a:spLocks noChangeArrowheads="1"/>
          </p:cNvSpPr>
          <p:nvPr/>
        </p:nvSpPr>
        <p:spPr bwMode="auto">
          <a:xfrm>
            <a:off x="6618536" y="3113974"/>
            <a:ext cx="288412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/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user/</a:t>
            </a:r>
            <a:r>
              <a:rPr lang="en-US" altLang="ko-KR" sz="1000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hadoop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/Foo.txt, 50MB, blk_001 (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DN#1,…)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  <a:p>
            <a:pPr marL="85725" indent="-85725">
              <a:buFont typeface="Wingdings" pitchFamily="2" charset="2"/>
              <a:buNone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/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user/</a:t>
            </a:r>
            <a:r>
              <a:rPr lang="en-US" altLang="ko-KR" sz="1000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hadoop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/Bar.txt, 150MB, blk_002,blk_003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</p:txBody>
      </p:sp>
      <p:sp>
        <p:nvSpPr>
          <p:cNvPr id="86" name="내용 개체 틀 2"/>
          <p:cNvSpPr txBox="1">
            <a:spLocks/>
          </p:cNvSpPr>
          <p:nvPr/>
        </p:nvSpPr>
        <p:spPr bwMode="auto">
          <a:xfrm>
            <a:off x="79375" y="657225"/>
            <a:ext cx="9737725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latinLnBrk="0">
              <a:lnSpc>
                <a:spcPct val="110000"/>
              </a:lnSpc>
            </a:pPr>
            <a:r>
              <a:rPr lang="ko-KR" altLang="en-US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파일을 여러 </a:t>
            </a:r>
            <a:r>
              <a:rPr lang="en-US" altLang="ko-KR" sz="1600" b="1" u="sng" kern="0" noProof="0" dirty="0" smtClean="0">
                <a:solidFill>
                  <a:srgbClr val="4607F9"/>
                </a:solidFill>
                <a:latin typeface="Arial" pitchFamily="34" charset="0"/>
                <a:ea typeface="나눔고딕" panose="020D0604000000000000" pitchFamily="50" charset="-127"/>
              </a:rPr>
              <a:t>Block</a:t>
            </a:r>
            <a:r>
              <a:rPr lang="ko-KR" altLang="en-US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으로 나누고</a:t>
            </a:r>
            <a:r>
              <a:rPr lang="en-US" altLang="ko-KR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각 </a:t>
            </a:r>
            <a:r>
              <a:rPr lang="en-US" altLang="ko-KR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Block</a:t>
            </a:r>
            <a:r>
              <a:rPr lang="ko-KR" altLang="en-US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들을 여러 번 </a:t>
            </a:r>
            <a:r>
              <a:rPr lang="ko-KR" altLang="en-US" sz="1600" b="1" u="sng" kern="0" noProof="0" dirty="0" smtClean="0">
                <a:solidFill>
                  <a:srgbClr val="4607F9"/>
                </a:solidFill>
                <a:latin typeface="Arial" pitchFamily="34" charset="0"/>
                <a:ea typeface="나눔고딕" panose="020D0604000000000000" pitchFamily="50" charset="-127"/>
              </a:rPr>
              <a:t>복제</a:t>
            </a:r>
            <a:r>
              <a:rPr lang="ko-KR" altLang="en-US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하여 각기 다른 </a:t>
            </a:r>
            <a:r>
              <a:rPr lang="en-US" altLang="ko-KR" sz="1600" b="1" kern="0" noProof="0" dirty="0" err="1" smtClean="0">
                <a:latin typeface="Arial" pitchFamily="34" charset="0"/>
                <a:ea typeface="나눔고딕" panose="020D0604000000000000" pitchFamily="50" charset="-127"/>
              </a:rPr>
              <a:t>DataNode</a:t>
            </a:r>
            <a:r>
              <a:rPr lang="ko-KR" altLang="en-US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에 </a:t>
            </a:r>
            <a:r>
              <a:rPr lang="ko-KR" altLang="en-US" sz="1600" b="1" u="sng" kern="0" dirty="0" smtClean="0">
                <a:solidFill>
                  <a:srgbClr val="4607F9"/>
                </a:solidFill>
                <a:latin typeface="Arial" pitchFamily="34" charset="0"/>
                <a:ea typeface="나눔고딕" panose="020D0604000000000000" pitchFamily="50" charset="-127"/>
              </a:rPr>
              <a:t>분산</a:t>
            </a:r>
            <a:r>
              <a:rPr lang="ko-KR" altLang="en-US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하여 저장</a:t>
            </a:r>
            <a:endParaRPr kumimoji="0" lang="en-US" altLang="ko-KR" sz="1600" b="1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Tahoma"/>
            </a:endParaRPr>
          </a:p>
        </p:txBody>
      </p:sp>
      <p:sp>
        <p:nvSpPr>
          <p:cNvPr id="87" name="Text Box 99"/>
          <p:cNvSpPr txBox="1">
            <a:spLocks noChangeArrowheads="1"/>
          </p:cNvSpPr>
          <p:nvPr/>
        </p:nvSpPr>
        <p:spPr bwMode="auto">
          <a:xfrm>
            <a:off x="7487463" y="1611222"/>
            <a:ext cx="84991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Metadata</a:t>
            </a:r>
            <a:endParaRPr lang="en-US" altLang="ko-KR" sz="1200" dirty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6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72" grpId="0" animBg="1"/>
      <p:bldP spid="16479" grpId="0" animBg="1"/>
      <p:bldP spid="16490" grpId="0" animBg="1"/>
      <p:bldP spid="16527" grpId="0"/>
      <p:bldP spid="16528" grpId="0"/>
      <p:bldP spid="1653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Apache Phoenix</a:t>
            </a:r>
            <a:endParaRPr lang="ko-KR" altLang="en-US" dirty="0" smtClean="0"/>
          </a:p>
        </p:txBody>
      </p:sp>
      <p:sp>
        <p:nvSpPr>
          <p:cNvPr id="33796" name="제목 1"/>
          <p:cNvSpPr txBox="1">
            <a:spLocks/>
          </p:cNvSpPr>
          <p:nvPr/>
        </p:nvSpPr>
        <p:spPr bwMode="auto">
          <a:xfrm>
            <a:off x="260350" y="620713"/>
            <a:ext cx="9517186" cy="936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spcBef>
                <a:spcPct val="20000"/>
              </a:spcBef>
            </a:pP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Apache Phoenix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는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SQL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을 이용하여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HBase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데이터를 실시간으로 </a:t>
            </a:r>
            <a:r>
              <a:rPr lang="ko-KR" altLang="en-US" sz="16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쿼리할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수 있게 해주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DBMS Layer.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빠른 응답 속도를 목표로 하며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클라이언트 연결을 위해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JBDC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를 지원함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pic>
        <p:nvPicPr>
          <p:cNvPr id="104450" name="Picture 2" descr="http://1.bp.blogspot.com/-DUyq4EAY9yk/VA99SMzaYII/AAAAAAAAA2A/CmeUBSJIjz8/s1600/phoenix.png"/>
          <p:cNvPicPr>
            <a:picLocks noChangeAspect="1" noChangeArrowheads="1"/>
          </p:cNvPicPr>
          <p:nvPr/>
        </p:nvPicPr>
        <p:blipFill>
          <a:blip r:embed="rId3" cstate="print"/>
          <a:srcRect l="2739" t="6667" r="2766" b="2222"/>
          <a:stretch>
            <a:fillRect/>
          </a:stretch>
        </p:blipFill>
        <p:spPr bwMode="auto">
          <a:xfrm>
            <a:off x="182156" y="2276872"/>
            <a:ext cx="4968552" cy="2952328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7043308" y="1321023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설명</a:t>
            </a:r>
            <a:endParaRPr lang="ko-KR" altLang="en-US" sz="1400" b="1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47227" y="1393031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개념도</a:t>
            </a:r>
            <a:endParaRPr lang="ko-KR" altLang="en-US" sz="1400" b="1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5272986" y="1700809"/>
          <a:ext cx="439319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179"/>
                <a:gridCol w="3471013"/>
              </a:tblGrid>
              <a:tr h="19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항목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194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홈페이지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http://phoenix.apache.org/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4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최신버전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1.4.4 (2014-07-08)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4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라이선스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0">
                        <a:buFont typeface="Arial" pitchFamily="34" charset="0"/>
                        <a:buNone/>
                      </a:pPr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Apache License 2.0</a:t>
                      </a:r>
                      <a:endParaRPr lang="ko-KR" altLang="en-US" sz="1200" b="0" dirty="0" smtClean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392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특징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SalesForce.com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에서 만든 오픈소스로 최근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Apache Project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 승격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HBase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데이터를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SQL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 조회할 수 있음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다양한 최적화 지원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복합키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여러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컬럼을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조합해서 하나의 일련번호로 사용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솔팅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한꺼번에 많이 쓸 때 한 컴퓨터에 쏠리는 현상 완화하여 성능을 최적으로 유지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스킵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스캔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:</a:t>
                      </a:r>
                      <a:b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이차 색인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한 문서에 여러 종류의 일련번호 부여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시퀀스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기존 데이터베이스처럼 임의의 일련번호 부여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클라이언트 연결을 위한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JDBC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지원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Subquery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지원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, index,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sequence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지원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Union, With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절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, Window function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미지원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  <a:sym typeface="Wingdings" pitchFamily="2" charset="2"/>
                        </a:rPr>
                        <a:t>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roadmap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window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fucion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지원 있음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marL="179388" indent="-179388" latinLnBrk="0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Join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을 모두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hash join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으로 처리하여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RHS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테이블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용량이 메모리에 올라가야 하므로 메모리 제약 있음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. Roadmap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에서 해결 예정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실행 단추: 홈 9">
            <a:hlinkClick r:id="rId4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267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Cloudera</a:t>
            </a:r>
            <a:r>
              <a:rPr lang="en-US" altLang="ko-KR" dirty="0" smtClean="0"/>
              <a:t> Impala</a:t>
            </a:r>
          </a:p>
        </p:txBody>
      </p:sp>
      <p:sp>
        <p:nvSpPr>
          <p:cNvPr id="36868" name="제목 1"/>
          <p:cNvSpPr txBox="1">
            <a:spLocks/>
          </p:cNvSpPr>
          <p:nvPr/>
        </p:nvSpPr>
        <p:spPr bwMode="auto">
          <a:xfrm>
            <a:off x="260350" y="620713"/>
            <a:ext cx="9445178" cy="936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ko-KR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Impala </a:t>
            </a:r>
            <a:r>
              <a:rPr lang="ko-KR" altLang="en-US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는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Cloudera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에서 개발한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SQL on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Hadoop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으로서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, Google </a:t>
            </a:r>
            <a:r>
              <a:rPr lang="ko-KR" altLang="en-US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의 </a:t>
            </a:r>
            <a:r>
              <a:rPr lang="en-US" altLang="ko-KR" sz="1600" b="1" dirty="0" err="1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Dremel</a:t>
            </a:r>
            <a:r>
              <a:rPr lang="en-US" altLang="ko-KR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논문 내용을 바탕으로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Hive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와는 전혀 새로운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DB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엔진을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C++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로 </a:t>
            </a:r>
            <a:r>
              <a:rPr lang="ko-KR" altLang="en-US" sz="1600" b="1" dirty="0" err="1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구현하여빠른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cs typeface="Arial Unicode MS" pitchFamily="50" charset="-127"/>
              </a:rPr>
              <a:t> 쿼리 응답 속도 제공</a:t>
            </a:r>
            <a:endParaRPr lang="ko-KR" altLang="en-US" sz="1600" b="1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pic>
        <p:nvPicPr>
          <p:cNvPr id="36869" name="그림 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92" y="4869160"/>
            <a:ext cx="4621212" cy="140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직사각형 10"/>
          <p:cNvSpPr>
            <a:spLocks noChangeArrowheads="1"/>
          </p:cNvSpPr>
          <p:nvPr/>
        </p:nvSpPr>
        <p:spPr bwMode="auto">
          <a:xfrm>
            <a:off x="260350" y="6293569"/>
            <a:ext cx="2913063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  <a:hlinkClick r:id="rId4"/>
              </a:rPr>
              <a:t>http://pages.cs.wisc.edu/~floratou/SQLOnHadoop.pdf</a:t>
            </a:r>
            <a:endParaRPr lang="en-US" altLang="ko-KR" sz="9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pic>
        <p:nvPicPr>
          <p:cNvPr id="92162" name="Picture 2" descr="http://blog.cloudera.com/blog/wp-content/uploads/2012/10/impal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492" y="2006418"/>
            <a:ext cx="4762500" cy="2676525"/>
          </a:xfrm>
          <a:prstGeom prst="rect">
            <a:avLst/>
          </a:prstGeom>
          <a:noFill/>
        </p:spPr>
      </p:pic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6110808" y="1628800"/>
            <a:ext cx="2514600" cy="293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algn="ctr" eaLnBrk="1" hangingPunct="1">
              <a:lnSpc>
                <a:spcPct val="110000"/>
              </a:lnSpc>
            </a:pPr>
            <a:r>
              <a:rPr lang="ko-KR" altLang="en-US" sz="1400" b="1" u="sng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설명</a:t>
            </a:r>
            <a:endParaRPr lang="ko-KR" altLang="en-US" sz="1400" b="1" u="sng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1391469" y="1634456"/>
            <a:ext cx="262542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algn="ctr" eaLnBrk="1" hangingPunct="1">
              <a:lnSpc>
                <a:spcPct val="110000"/>
              </a:lnSpc>
            </a:pPr>
            <a:r>
              <a:rPr lang="ko-KR" altLang="en-US" sz="1400" b="1" u="sng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개념도</a:t>
            </a:r>
            <a:endParaRPr lang="ko-KR" altLang="en-US" sz="1400" b="1" u="sng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/>
          </p:nvPr>
        </p:nvGraphicFramePr>
        <p:xfrm>
          <a:off x="5025008" y="1988840"/>
          <a:ext cx="4728592" cy="446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392"/>
                <a:gridCol w="3886200"/>
              </a:tblGrid>
              <a:tr h="367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항목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568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홈페이지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0" dirty="0" smtClean="0">
                          <a:ea typeface="나눔고딕" panose="020D0604000000000000" pitchFamily="50" charset="-127"/>
                          <a:hlinkClick r:id="rId6"/>
                        </a:rPr>
                        <a:t>http://www.cloudera.com/content/cloudera/en/products-and-services/cdh/impala.html</a:t>
                      </a:r>
                      <a:endParaRPr lang="en-US" altLang="ko-KR" sz="1200" b="0" dirty="0" smtClean="0">
                        <a:ea typeface="나눔고딕" panose="020D0604000000000000" pitchFamily="50" charset="-127"/>
                      </a:endParaRPr>
                    </a:p>
                    <a:p>
                      <a:pPr latinLnBrk="0"/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https://github.com/cloudera/impala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최신버전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2.1.1 (2015-02-03)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라이선스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0">
                        <a:buFont typeface="Arial" pitchFamily="34" charset="0"/>
                        <a:buNone/>
                      </a:pPr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Apache License 2.0</a:t>
                      </a:r>
                      <a:endParaRPr lang="ko-KR" altLang="en-US" sz="1200" b="0" dirty="0" smtClean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94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특징</a:t>
                      </a:r>
                    </a:p>
                  </a:txBody>
                  <a:tcPr marL="72000" marR="72000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Java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대비 높은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I/O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성능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SSE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명령 직접 활용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중간 데이터를 모두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in-memory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direct streaming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처리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COUNT, GROUP BY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등의 연산에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multi-level aggregation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적용하여 속도 향상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처리가능 데이터 사이즈가 메모리 용량에 제약 있었으나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2.0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부터 개선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동시 사용자 지원 우수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쿼리 실행에 대한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 fault tolerance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Long-Term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쿼리 실행이 필요한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ETL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적용 시 어려움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DML(Insert/Update/Delete)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기능 부족으로 읽기 위주의 업무에 적합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File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포맷과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UDF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등의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확장성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부족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실행 단추: 앞으로 또는 다음 46">
            <a:hlinkClick r:id="" action="ppaction://noaction" highlightClick="1"/>
          </p:cNvPr>
          <p:cNvSpPr/>
          <p:nvPr/>
        </p:nvSpPr>
        <p:spPr bwMode="auto">
          <a:xfrm>
            <a:off x="7598246" y="5105484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Arial" pitchFamily="34" charset="0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2" name="실행 단추: 홈 11">
            <a:hlinkClick r:id="rId7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65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동시 사용자 수</a:t>
            </a:r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응답시간</a:t>
            </a:r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쿼리당 처리할 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데이터 양</a:t>
            </a:r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쿼리 복잡도에 따라 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클러스터 규모 산정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필요</a:t>
            </a:r>
            <a:endParaRPr lang="ko-KR" altLang="en-US" sz="16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pic>
        <p:nvPicPr>
          <p:cNvPr id="20486" name="그림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384" y="1700807"/>
            <a:ext cx="7850040" cy="339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TextBox 4"/>
          <p:cNvSpPr txBox="1">
            <a:spLocks noChangeArrowheads="1"/>
          </p:cNvSpPr>
          <p:nvPr/>
        </p:nvSpPr>
        <p:spPr bwMode="auto">
          <a:xfrm>
            <a:off x="5597489" y="5150670"/>
            <a:ext cx="3315951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예</a:t>
            </a: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) </a:t>
            </a:r>
            <a:r>
              <a:rPr lang="ko-KR" altLang="en-US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전체 </a:t>
            </a: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 Size 500GB, </a:t>
            </a:r>
            <a:r>
              <a:rPr lang="ko-KR" altLang="en-US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동시 </a:t>
            </a: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100 user </a:t>
            </a:r>
            <a:r>
              <a:rPr lang="ko-KR" altLang="en-US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일 때</a:t>
            </a: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쿼리당 평균 </a:t>
            </a: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30GB </a:t>
            </a:r>
            <a:r>
              <a:rPr lang="ko-KR" altLang="en-US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를 </a:t>
            </a:r>
            <a:r>
              <a:rPr lang="ko-KR" altLang="en-US" sz="1100" dirty="0" err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스캔한다고</a:t>
            </a:r>
            <a:r>
              <a:rPr lang="ko-KR" altLang="en-US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가정하고</a:t>
            </a:r>
            <a:endParaRPr lang="en-US" altLang="ko-KR" sz="11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응답 시간 </a:t>
            </a: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20</a:t>
            </a:r>
            <a:r>
              <a:rPr lang="ko-KR" altLang="en-US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초를 얻으려면 </a:t>
            </a:r>
            <a:r>
              <a:rPr lang="en-US" altLang="ko-KR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10 node </a:t>
            </a:r>
            <a:r>
              <a:rPr lang="ko-KR" altLang="en-US" sz="11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가 </a:t>
            </a:r>
            <a:r>
              <a:rPr lang="ko-KR" altLang="en-US" sz="11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필요</a:t>
            </a:r>
            <a:r>
              <a:rPr lang="ko-KR" altLang="en-US" sz="1100" dirty="0" smtClean="0">
                <a:latin typeface="Arial" pitchFamily="34" charset="0"/>
                <a:ea typeface="나눔고딕" panose="020D0604000000000000" pitchFamily="50" charset="-127"/>
              </a:rPr>
              <a:t>함</a:t>
            </a:r>
            <a:endParaRPr lang="ko-KR" altLang="en-US" sz="11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19786" y="2977072"/>
            <a:ext cx="490537" cy="2873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489" name="직사각형 6"/>
          <p:cNvSpPr>
            <a:spLocks noChangeArrowheads="1"/>
          </p:cNvSpPr>
          <p:nvPr/>
        </p:nvSpPr>
        <p:spPr bwMode="auto">
          <a:xfrm>
            <a:off x="906114" y="6237288"/>
            <a:ext cx="4953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http://www.cloudera.com/content/cloudera/en/documentation/cloudera-impala/latest/topics/impala_cluster_sizing.html</a:t>
            </a:r>
          </a:p>
        </p:txBody>
      </p:sp>
      <p:sp>
        <p:nvSpPr>
          <p:cNvPr id="20490" name="직사각형 7"/>
          <p:cNvSpPr>
            <a:spLocks noChangeArrowheads="1"/>
          </p:cNvSpPr>
          <p:nvPr/>
        </p:nvSpPr>
        <p:spPr bwMode="auto">
          <a:xfrm>
            <a:off x="909666" y="5157192"/>
            <a:ext cx="358951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000" u="sng" dirty="0" smtClean="0">
                <a:latin typeface="Arial" pitchFamily="34" charset="0"/>
                <a:ea typeface="나눔고딕" panose="020D0604000000000000" pitchFamily="50" charset="-127"/>
              </a:rPr>
              <a:t>※ Node </a:t>
            </a:r>
            <a:r>
              <a:rPr lang="en-US" altLang="ko-KR" sz="1000" u="sng" dirty="0">
                <a:latin typeface="Arial" pitchFamily="34" charset="0"/>
                <a:ea typeface="나눔고딕" panose="020D0604000000000000" pitchFamily="50" charset="-127"/>
              </a:rPr>
              <a:t>spec</a:t>
            </a:r>
          </a:p>
          <a:p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 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</a:rPr>
              <a:t>64 </a:t>
            </a: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GB RAM, 12 2 TB hard drives,</a:t>
            </a:r>
          </a:p>
          <a:p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</a:rPr>
              <a:t>2x </a:t>
            </a: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E5-2630L 12 cores total, </a:t>
            </a:r>
          </a:p>
          <a:p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 10 GB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</a:rPr>
              <a:t>network</a:t>
            </a:r>
            <a:endParaRPr lang="en-US" altLang="ko-KR" sz="1000" dirty="0">
              <a:latin typeface="Arial" pitchFamily="34" charset="0"/>
              <a:ea typeface="나눔고딕" panose="020D0604000000000000" pitchFamily="50" charset="-127"/>
            </a:endParaRPr>
          </a:p>
          <a:p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</a:rPr>
              <a:t>(  </a:t>
            </a:r>
            <a:r>
              <a:rPr lang="ko-KR" altLang="en-US" sz="1000" dirty="0" smtClean="0">
                <a:latin typeface="Arial" pitchFamily="34" charset="0"/>
                <a:ea typeface="나눔고딕" panose="020D0604000000000000" pitchFamily="50" charset="-127"/>
              </a:rPr>
              <a:t>일반적인 </a:t>
            </a: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analytic workload </a:t>
            </a:r>
            <a:r>
              <a:rPr lang="ko-KR" altLang="en-US" sz="1000" dirty="0">
                <a:latin typeface="Arial" pitchFamily="34" charset="0"/>
                <a:ea typeface="나눔고딕" panose="020D0604000000000000" pitchFamily="50" charset="-127"/>
              </a:rPr>
              <a:t>는 </a:t>
            </a: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CPU-bound </a:t>
            </a:r>
            <a:r>
              <a:rPr lang="ko-KR" altLang="en-US" sz="1000" dirty="0">
                <a:latin typeface="Arial" pitchFamily="34" charset="0"/>
                <a:ea typeface="나눔고딕" panose="020D0604000000000000" pitchFamily="50" charset="-127"/>
              </a:rPr>
              <a:t>인데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Arial" pitchFamily="34" charset="0"/>
                <a:ea typeface="나눔고딕" panose="020D0604000000000000" pitchFamily="50" charset="-127"/>
              </a:rPr>
              <a:t>개략적으로 </a:t>
            </a:r>
            <a:r>
              <a:rPr lang="ko-KR" altLang="en-US" sz="1000" dirty="0">
                <a:latin typeface="Arial" pitchFamily="34" charset="0"/>
                <a:ea typeface="나눔고딕" panose="020D0604000000000000" pitchFamily="50" charset="-127"/>
              </a:rPr>
              <a:t>노드당 </a:t>
            </a: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1.6GB/sec </a:t>
            </a:r>
            <a:r>
              <a:rPr lang="ko-KR" altLang="en-US" sz="1000" dirty="0">
                <a:latin typeface="Arial" pitchFamily="34" charset="0"/>
                <a:ea typeface="나눔고딕" panose="020D0604000000000000" pitchFamily="50" charset="-127"/>
              </a:rPr>
              <a:t>처리 가능함 </a:t>
            </a: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(=100GB/min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</a:rPr>
              <a:t>))</a:t>
            </a:r>
            <a:endParaRPr lang="ko-KR" altLang="en-US" sz="10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Impala </a:t>
            </a:r>
            <a:r>
              <a:rPr lang="ko-KR" altLang="en-US" dirty="0" smtClean="0"/>
              <a:t>클러스터 규모 산정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432093" y="1340768"/>
            <a:ext cx="2961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1400" b="1" u="sng" dirty="0" smtClean="0">
                <a:latin typeface="Arial" pitchFamily="34" charset="0"/>
                <a:ea typeface="나눔고딕" panose="020D0604000000000000" pitchFamily="50" charset="-127"/>
              </a:rPr>
              <a:t>Impala Cluster Sizing Estimation</a:t>
            </a:r>
            <a:endParaRPr lang="ko-KR" altLang="en-US" sz="1400" b="1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978122" y="6271220"/>
            <a:ext cx="38884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실행 단추: 홈 11">
            <a:hlinkClick r:id="rId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987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Apache T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ajo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는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자체적인 분산 쿼리엔진으로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I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nteractive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와 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Long-term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쿼리를 모두 잘 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지원하나</a:t>
            </a:r>
            <a:endParaRPr lang="en-US" altLang="ko-KR" sz="16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상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용 버전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(T-Tajo)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에 비해 성능이 떨어지고 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Reference 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부족으로 도입 전 면밀한 검증 필요</a:t>
            </a:r>
            <a:endParaRPr lang="ko-KR" altLang="en-US" sz="16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pic>
        <p:nvPicPr>
          <p:cNvPr id="12" name="Picture 8" descr="http://image.slidesharecdn.com/bwc2014tajofinalv2-141023033441-conversion-gate02/95/apache-tajo-bwc-2014-5-638.jpg?cb=1415339427"/>
          <p:cNvPicPr>
            <a:picLocks noChangeAspect="1" noChangeArrowheads="1"/>
          </p:cNvPicPr>
          <p:nvPr/>
        </p:nvPicPr>
        <p:blipFill rotWithShape="1">
          <a:blip r:embed="rId3" cstate="print"/>
          <a:srcRect t="14240"/>
          <a:stretch/>
        </p:blipFill>
        <p:spPr bwMode="auto">
          <a:xfrm>
            <a:off x="128464" y="2066503"/>
            <a:ext cx="4752528" cy="3558563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xtLst/>
        </p:spPr>
      </p:pic>
      <p:sp>
        <p:nvSpPr>
          <p:cNvPr id="19472" name="Text Box 4"/>
          <p:cNvSpPr txBox="1">
            <a:spLocks noChangeArrowheads="1"/>
          </p:cNvSpPr>
          <p:nvPr/>
        </p:nvSpPr>
        <p:spPr bwMode="auto">
          <a:xfrm>
            <a:off x="6110808" y="1628800"/>
            <a:ext cx="2514600" cy="293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algn="ctr" eaLnBrk="1" hangingPunct="1">
              <a:lnSpc>
                <a:spcPct val="110000"/>
              </a:lnSpc>
            </a:pPr>
            <a:r>
              <a:rPr lang="ko-KR" altLang="en-US" sz="1400" b="1" u="sng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설명</a:t>
            </a:r>
            <a:endParaRPr lang="ko-KR" altLang="en-US" sz="1400" b="1" u="sng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474" name="Text Box 4"/>
          <p:cNvSpPr txBox="1">
            <a:spLocks noChangeArrowheads="1"/>
          </p:cNvSpPr>
          <p:nvPr/>
        </p:nvSpPr>
        <p:spPr bwMode="auto">
          <a:xfrm>
            <a:off x="1208584" y="1634456"/>
            <a:ext cx="262542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algn="ctr" eaLnBrk="1" hangingPunct="1">
              <a:lnSpc>
                <a:spcPct val="110000"/>
              </a:lnSpc>
            </a:pPr>
            <a:r>
              <a:rPr lang="ko-KR" altLang="en-US" sz="1400" b="1" u="sng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개념도</a:t>
            </a:r>
            <a:endParaRPr lang="ko-KR" altLang="en-US" sz="1400" b="1" u="sng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나눔고딕" panose="020D0604000000000000" pitchFamily="50" charset="-127"/>
              </a:rPr>
              <a:t>별첨</a:t>
            </a:r>
            <a:r>
              <a:rPr lang="en-US" altLang="ko-KR" dirty="0" smtClean="0">
                <a:ea typeface="나눔고딕" panose="020D0604000000000000" pitchFamily="50" charset="-127"/>
              </a:rPr>
              <a:t>. Apache Tajo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5025008" y="1988840"/>
          <a:ext cx="4728592" cy="4531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392"/>
                <a:gridCol w="3886200"/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항목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홈페이지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http://tajo.apache.org/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최신버전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0.9.0 (2014-10-21)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ea typeface="나눔고딕" panose="020D0604000000000000" pitchFamily="50" charset="-127"/>
                        </a:rPr>
                        <a:t>라이선스</a:t>
                      </a:r>
                      <a:endParaRPr lang="ko-KR" altLang="en-US" sz="1200" b="0" dirty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0">
                        <a:buFont typeface="Arial" pitchFamily="34" charset="0"/>
                        <a:buNone/>
                      </a:pPr>
                      <a:r>
                        <a:rPr lang="en-US" altLang="ko-KR" sz="1200" b="0" dirty="0" smtClean="0">
                          <a:ea typeface="나눔고딕" panose="020D0604000000000000" pitchFamily="50" charset="-127"/>
                        </a:rPr>
                        <a:t>Apache License 2.0</a:t>
                      </a:r>
                      <a:endParaRPr lang="ko-KR" altLang="en-US" sz="1200" b="0" dirty="0" smtClean="0">
                        <a:ea typeface="나눔고딕" panose="020D0604000000000000" pitchFamily="50" charset="-127"/>
                      </a:endParaRPr>
                    </a:p>
                  </a:txBody>
                  <a:tcPr marL="91455" marR="91455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4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</a:p>
                  </a:txBody>
                  <a:tcPr marL="72000" marR="72000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자체적인 분산 쿼리 엔진으로 원천 기술 보유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각종 최적화 기술 적용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JIT query compilation (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복잡한 쿼리 최적화 용이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b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kumimoji="0" lang="en-US" altLang="ko-KR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Vectorized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query execution </a:t>
                      </a:r>
                      <a:b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Disk search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최적화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온라인 집계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중간 데이터의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push-streaming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빠른 응답 속도의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interactive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쿼리와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Fault-tolerance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중요한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Long-term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쿼리를 모두 잘 지원한다고 함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812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단점</a:t>
                      </a:r>
                    </a:p>
                  </a:txBody>
                  <a:tcPr marL="72000" marR="72000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-174625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신뢰할 만한 벤치마크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/Reference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부족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4625" marR="0" lvl="0" indent="-174625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잠재 버그의 검증 부족</a:t>
                      </a:r>
                    </a:p>
                    <a:p>
                      <a:pPr marL="174625" marR="0" lvl="0" indent="-174625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다양한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Biz case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수용성 검증 부족</a:t>
                      </a:r>
                    </a:p>
                    <a:p>
                      <a:pPr marL="174625" marR="0" lvl="0" indent="-174625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Committer/Contributor pool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부족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버그 패치 지연 가능</a:t>
                      </a:r>
                    </a:p>
                    <a:p>
                      <a:pPr marL="174625" marR="0" lvl="0" indent="-174625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관련 상용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S/W tool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 부족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:ODBC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드라이버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kumimoji="0" lang="ko-KR" alt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4625" marR="0" lvl="0" indent="-174625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인지도 및 관련 자료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resource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부족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고객 설득 필요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72000" marR="72000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실행 단추: 홈 8">
            <a:hlinkClick r:id="rId4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054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별첨</a:t>
            </a:r>
            <a:r>
              <a:rPr lang="en-US" altLang="ko-KR" dirty="0" smtClean="0"/>
              <a:t>. Splunk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5"/>
          <a:stretch/>
        </p:blipFill>
        <p:spPr>
          <a:xfrm>
            <a:off x="2233074" y="2759275"/>
            <a:ext cx="6298145" cy="3478037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72008" y="620713"/>
            <a:ext cx="9777536" cy="720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19208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AutoNum type="arabicPeriod"/>
              <a:tabLst>
                <a:tab pos="93663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3538" indent="-188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74625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4500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tabLst>
                <a:tab pos="26828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36353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ct val="0"/>
              </a:spcBef>
              <a:buFont typeface="Wingdings" pitchFamily="2" charset="2"/>
              <a:buNone/>
            </a:pPr>
            <a:r>
              <a:rPr kumimoji="1"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초기 로그 수집 분석 솔루션에서 기업 운영 효율화 기능을 강화화면서 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Operational Intelligence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영역에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Positioning.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시계열 로그 데이터 분석에 강점이 있으며 분산 검색 기반 데이터 처리가 특징</a:t>
            </a:r>
            <a:endParaRPr kumimoji="1" lang="ko-KR" altLang="en-US" sz="1600" b="1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2560" y="5262314"/>
            <a:ext cx="1147650" cy="6869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데이터 </a:t>
            </a:r>
            <a:endParaRPr lang="en-US" altLang="ko-KR" sz="14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수집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92560" y="3966547"/>
            <a:ext cx="1147650" cy="68696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데이터 </a:t>
            </a:r>
            <a:endParaRPr lang="en-US" altLang="ko-KR" sz="14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저장</a:t>
            </a:r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(Indexing)</a:t>
            </a:r>
            <a:endParaRPr lang="ko-KR" altLang="en-US" sz="14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2560" y="2670026"/>
            <a:ext cx="1147650" cy="68696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데이터</a:t>
            </a:r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</a:br>
            <a:r>
              <a:rPr lang="ko-KR" altLang="en-US" sz="1400" smtClean="0">
                <a:solidFill>
                  <a:schemeClr val="tx1"/>
                </a:solidFill>
                <a:ea typeface="나눔고딕" panose="020D0604000000000000" pitchFamily="50" charset="-127"/>
              </a:rPr>
              <a:t>검색</a:t>
            </a:r>
            <a:endParaRPr lang="ko-KR" altLang="en-US" sz="14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 flipV="1">
            <a:off x="1300472" y="4685139"/>
            <a:ext cx="531826" cy="50062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 flipV="1">
            <a:off x="1300472" y="3384029"/>
            <a:ext cx="531826" cy="50062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23" name="직선 화살표 연결선 22"/>
          <p:cNvCxnSpPr>
            <a:stCxn id="664578" idx="2"/>
            <a:endCxn id="3" idx="0"/>
          </p:cNvCxnSpPr>
          <p:nvPr/>
        </p:nvCxnSpPr>
        <p:spPr>
          <a:xfrm>
            <a:off x="5381478" y="2608758"/>
            <a:ext cx="669" cy="15051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92560" y="1700808"/>
            <a:ext cx="1147650" cy="686966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Reporting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Dashboard</a:t>
            </a:r>
            <a:endParaRPr lang="ko-KR" altLang="en-US" sz="1400" dirty="0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pic>
        <p:nvPicPr>
          <p:cNvPr id="664578" name="Picture 2" descr="http://www.sec.gov/Archives/edgar/data/1353283/000104746912000155/g7966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78"/>
          <a:stretch/>
        </p:blipFill>
        <p:spPr bwMode="auto">
          <a:xfrm>
            <a:off x="3399601" y="1700808"/>
            <a:ext cx="3963753" cy="9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520952" y="1350463"/>
            <a:ext cx="1878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Splunk Architecture</a:t>
            </a:r>
            <a:endParaRPr lang="ko-KR" altLang="en-US" sz="1400" b="1" u="sng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2" name="아래쪽 화살표 31"/>
          <p:cNvSpPr/>
          <p:nvPr/>
        </p:nvSpPr>
        <p:spPr>
          <a:xfrm flipV="1">
            <a:off x="1293573" y="2414811"/>
            <a:ext cx="531826" cy="21427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5" name="실행 단추: 홈 14">
            <a:hlinkClick r:id="rId4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28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38125" y="714375"/>
          <a:ext cx="9074150" cy="857296"/>
        </p:xfrm>
        <a:graphic>
          <a:graphicData uri="http://schemas.openxmlformats.org/drawingml/2006/table">
            <a:tbl>
              <a:tblPr/>
              <a:tblGrid>
                <a:gridCol w="1282700"/>
                <a:gridCol w="4072309"/>
                <a:gridCol w="1269628"/>
                <a:gridCol w="2449513"/>
              </a:tblGrid>
              <a:tr h="173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검증 대상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나눔고딕" panose="020D0604000000000000" pitchFamily="50" charset="-127"/>
                      </a:endParaRPr>
                    </a:p>
                  </a:txBody>
                  <a:tcPr marL="97500" marR="97500" marT="18008" marB="18008" anchor="ctr" horzOverflow="overflow">
                    <a:lnL>
                      <a:noFill/>
                    </a:lnL>
                    <a:lnR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325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Alarm Summary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지표 조회 시간 측정</a:t>
                      </a:r>
                    </a:p>
                  </a:txBody>
                  <a:tcPr marL="97500" marR="97500" marT="18008" marB="18008" anchor="ctr" horzOverflow="overflow">
                    <a:lnL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CNS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담당자</a:t>
                      </a:r>
                    </a:p>
                  </a:txBody>
                  <a:tcPr marL="97500" marR="97500" marT="18008" marB="18008" anchor="ctr" horzOverflow="overflow">
                    <a:lnL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325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박민용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D</a:t>
                      </a:r>
                      <a:endParaRPr kumimoji="0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나눔고딕" panose="020D0604000000000000" pitchFamily="50" charset="-127"/>
                      </a:endParaRPr>
                    </a:p>
                  </a:txBody>
                  <a:tcPr marL="97500" marR="97500" marT="18008" marB="18008" anchor="ctr" horzOverflow="overflow">
                    <a:lnL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조회 조건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나눔고딕" panose="020D0604000000000000" pitchFamily="50" charset="-127"/>
                      </a:endParaRPr>
                    </a:p>
                  </a:txBody>
                  <a:tcPr marL="97500" marR="97500" marT="18008" marB="18008" anchor="ctr" horzOverflow="overflow">
                    <a:lnL>
                      <a:noFill/>
                    </a:lnL>
                    <a:lnR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325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공장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(P83) – SHOP(TFT) -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장비그룹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(TCVD) –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장비호기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(ALL) – UNIT(ALL)</a:t>
                      </a:r>
                    </a:p>
                  </a:txBody>
                  <a:tcPr marL="97500" marR="97500" marT="18008" marB="18008" anchor="ctr" horzOverflow="overflow">
                    <a:lnL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결과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나눔고딕" panose="020D0604000000000000" pitchFamily="50" charset="-127"/>
                      </a:endParaRPr>
                    </a:p>
                  </a:txBody>
                  <a:tcPr marL="97500" marR="97500" marT="18008" marB="18008" anchor="ctr" horzOverflow="overflow">
                    <a:lnL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325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As-Is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화면 조회 속도 보다 빠름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나눔고딕" panose="020D0604000000000000" pitchFamily="50" charset="-127"/>
                      </a:endParaRPr>
                    </a:p>
                  </a:txBody>
                  <a:tcPr marL="97500" marR="97500" marT="18008" marB="18008" anchor="ctr" horzOverflow="overflow">
                    <a:lnL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Use Case</a:t>
                      </a:r>
                    </a:p>
                  </a:txBody>
                  <a:tcPr marL="97500" marR="97500" marT="18008" marB="18008" anchor="ctr" horzOverflow="overflow">
                    <a:lnL>
                      <a:noFill/>
                    </a:lnL>
                    <a:lnR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3252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장비 그룹 단위로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Alarm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지표를 조회 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최대 동시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User 7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명이고 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Daily or Shift(8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시간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 조회 함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나눔고딕" panose="020D0604000000000000" pitchFamily="50" charset="-127"/>
                      </a:endParaRPr>
                    </a:p>
                  </a:txBody>
                  <a:tcPr marL="97500" marR="97500" marT="18008" marB="18008" anchor="ctr" horzOverflow="overflow">
                    <a:lnL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77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비  고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나눔고딕" panose="020D0604000000000000" pitchFamily="50" charset="-127"/>
                      </a:endParaRPr>
                    </a:p>
                  </a:txBody>
                  <a:tcPr marL="97500" marR="97500" marT="18008" marB="18008" anchor="ctr" horzOverflow="overflow">
                    <a:lnL>
                      <a:noFill/>
                    </a:lnL>
                    <a:lnR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3252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동시 사용자 수 와 조회 기간을 늘려 가며 측정 한 결과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As-Is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화면 보다 조회 속도 빠름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Use Case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를 보수 적으로 산정 동시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User 10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명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시간 조회 비교 시 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As-Is : 402 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Hbase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나눔고딕" panose="020D0604000000000000" pitchFamily="50" charset="-127"/>
                        </a:rPr>
                        <a:t> : 18</a:t>
                      </a:r>
                    </a:p>
                  </a:txBody>
                  <a:tcPr marL="97500" marR="97500" marT="18008" marB="18008" anchor="ctr" horzOverflow="overflow">
                    <a:lnL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746" name="TextBox 10"/>
          <p:cNvSpPr txBox="1">
            <a:spLocks noChangeArrowheads="1"/>
          </p:cNvSpPr>
          <p:nvPr/>
        </p:nvSpPr>
        <p:spPr bwMode="auto">
          <a:xfrm>
            <a:off x="7591775" y="1615778"/>
            <a:ext cx="203934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조회 범위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747" name="TextBox 11"/>
          <p:cNvSpPr txBox="1">
            <a:spLocks noChangeArrowheads="1"/>
          </p:cNvSpPr>
          <p:nvPr/>
        </p:nvSpPr>
        <p:spPr bwMode="auto">
          <a:xfrm>
            <a:off x="208948" y="6309320"/>
            <a:ext cx="34913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latinLnBrk="0" hangingPunct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 P83 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Alarm Hourly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건수는 약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250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 HBase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쿼리는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HBase API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구현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6905" y="1827213"/>
          <a:ext cx="9288462" cy="4160841"/>
        </p:xfrm>
        <a:graphic>
          <a:graphicData uri="http://schemas.openxmlformats.org/drawingml/2006/table">
            <a:tbl>
              <a:tblPr/>
              <a:tblGrid>
                <a:gridCol w="474662"/>
                <a:gridCol w="652463"/>
                <a:gridCol w="1165225"/>
                <a:gridCol w="633412"/>
                <a:gridCol w="631825"/>
                <a:gridCol w="869950"/>
                <a:gridCol w="657225"/>
                <a:gridCol w="700088"/>
                <a:gridCol w="701675"/>
                <a:gridCol w="700087"/>
                <a:gridCol w="701675"/>
                <a:gridCol w="700088"/>
                <a:gridCol w="700087"/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FAB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동시 </a:t>
                      </a:r>
                      <a:b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</a:b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사용자 수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화면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시간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시간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12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시간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18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시간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10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15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25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3735"/>
                    </a:solidFill>
                  </a:tcPr>
                </a:tc>
              </a:tr>
              <a:tr h="258763"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P83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 User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Oracle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315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600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이상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600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이상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시간 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Data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가 많은 관계로 일 별 재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Summary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하여 조회 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HBase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2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5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11</a:t>
                      </a:r>
                      <a:endParaRPr kumimoji="0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12</a:t>
                      </a:r>
                      <a:endParaRPr kumimoji="0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20</a:t>
                      </a:r>
                      <a:endParaRPr kumimoji="0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47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　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61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　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132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　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325</a:t>
                      </a:r>
                      <a:endParaRPr kumimoji="0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412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　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8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5 User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Oracle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평균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320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600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이상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600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이상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시간 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Data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가 많은 관계로 일 별 재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Summary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하여 조회 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HBase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평균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13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21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35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35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95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152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260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410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458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8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10 User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Oracle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평균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402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600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이상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600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이상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시간 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Data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가 많은 관계로 일 별 재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Summary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하여 조회 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69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HBase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평균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18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24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36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39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98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394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432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1326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Thrift Out of Memory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8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15 User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Oracle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평균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494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600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이상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600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이상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시간 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Data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가 많은 관계로 일 별 재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Summary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하여 조회 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04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HBase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평균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18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35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36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42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132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613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789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1130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Thrift Out of Memory</a:t>
                      </a:r>
                      <a:b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</a:b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8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20 User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Oracle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평균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541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600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이상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600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이상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시간 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Data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가 많은 관계로 일 별 재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Summary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하여 조회 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04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HBase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평균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47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50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56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316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750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863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1519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  <a:t>Thrift Out of Memory</a:t>
                      </a:r>
                      <a:b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굴림" charset="-127"/>
                        </a:rPr>
                      </a:b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994" name="Object 2"/>
          <p:cNvGraphicFramePr>
            <a:graphicFrameLocks noChangeAspect="1"/>
          </p:cNvGraphicFramePr>
          <p:nvPr/>
        </p:nvGraphicFramePr>
        <p:xfrm>
          <a:off x="1280592" y="6021288"/>
          <a:ext cx="912492" cy="327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0" name="포장기 셸 개체" showAsIcon="1" r:id="rId4" imgW="1931831" imgH="682580" progId="Package">
                  <p:embed/>
                </p:oleObj>
              </mc:Choice>
              <mc:Fallback>
                <p:oleObj name="포장기 셸 개체" showAsIcon="1" r:id="rId4" imgW="1931831" imgH="68258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592" y="6021288"/>
                        <a:ext cx="912492" cy="3273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9522" y="6121871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수행쿼리보기</a:t>
            </a: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FDC Alarm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HBase </a:t>
            </a:r>
            <a:r>
              <a:rPr lang="ko-KR" altLang="en-US" dirty="0" smtClean="0"/>
              <a:t>조회 성능 비교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(2012.12.11, </a:t>
            </a:r>
            <a:r>
              <a:rPr lang="ko-KR" altLang="en-US" sz="1000" dirty="0" smtClean="0"/>
              <a:t>공정</a:t>
            </a:r>
            <a:r>
              <a:rPr lang="en-US" altLang="ko-KR" sz="1000" dirty="0" smtClean="0"/>
              <a:t>PI</a:t>
            </a:r>
            <a:r>
              <a:rPr lang="ko-KR" altLang="en-US" sz="1000" dirty="0" smtClean="0"/>
              <a:t>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5" name="실행 단추: 홈 14">
            <a:hlinkClick r:id="rId6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3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RDBMS vs. SQL on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성능 </a:t>
            </a:r>
            <a:r>
              <a:rPr lang="en-US" altLang="ko-KR" sz="1000" dirty="0" smtClean="0"/>
              <a:t>(2014.02, </a:t>
            </a:r>
            <a:r>
              <a:rPr lang="en-US" altLang="ko-KR" sz="1000" dirty="0" err="1" smtClean="0"/>
              <a:t>berkeley</a:t>
            </a:r>
            <a:r>
              <a:rPr lang="en-US" altLang="ko-KR" sz="1000" dirty="0" smtClean="0"/>
              <a:t> amp lab)</a:t>
            </a:r>
            <a:endParaRPr lang="ko-KR" altLang="en-US" sz="1000" dirty="0"/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344488" y="4994949"/>
            <a:ext cx="4464496" cy="1152128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SELECT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SUBSTR(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sourceIP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, 1,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X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),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</a:b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        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SUM(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adRevenue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)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FROM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uservisits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GROUP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BY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SUBSTR(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sourceIP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, 1,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X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)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굴림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5241032" y="4994949"/>
            <a:ext cx="4274443" cy="1154138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SELECT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sourceIP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totalRevenue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avgPageRank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FROM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SELECT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sourceIP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, AVG(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pageRank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)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as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avgPageRank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, SUM(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adRevenue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)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as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totalRevenue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FROM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Rankings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AS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UserVisits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AS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UV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WHERE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.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pageURL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=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UV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.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destURL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AND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UV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.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visitDate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BETWEEN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Date(`1980-01-01') AND Date(`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X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')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GROUP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BY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UV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.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sourceIP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)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ORDER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BY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totalRevenue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DESC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LIMIT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onaco"/>
                <a:cs typeface="굴림" pitchFamily="50" charset="-127"/>
              </a:rPr>
              <a:t> 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굴림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72840" y="6309320"/>
            <a:ext cx="32287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https://amplab.cs.berkeley.edu/benchmark/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4848" y="6328370"/>
            <a:ext cx="324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735178" y="2132856"/>
            <a:ext cx="1646605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2,067,313 groups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33400" y="2239983"/>
            <a:ext cx="139172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485,312 rows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1046312" y="1628800"/>
            <a:ext cx="3024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집계 성능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5817096" y="1628800"/>
            <a:ext cx="3024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조인 성능</a:t>
            </a:r>
          </a:p>
        </p:txBody>
      </p:sp>
      <p:sp>
        <p:nvSpPr>
          <p:cNvPr id="17" name="TextBox 84"/>
          <p:cNvSpPr txBox="1">
            <a:spLocks noChangeArrowheads="1"/>
          </p:cNvSpPr>
          <p:nvPr/>
        </p:nvSpPr>
        <p:spPr bwMode="auto">
          <a:xfrm>
            <a:off x="344488" y="620713"/>
            <a:ext cx="92027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배치 처리가 아닌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,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 조회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only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업무에 대해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MPP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기반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RDBMS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와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SQL on </a:t>
            </a:r>
            <a:r>
              <a:rPr lang="en-US" altLang="ko-KR" sz="1600" b="1" dirty="0" err="1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의 쿼리 성능 비교 시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, RDBMS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 성능 우수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조회 전용으로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SQL on </a:t>
            </a:r>
            <a:r>
              <a:rPr lang="en-US" altLang="ko-KR" sz="1600" b="1" dirty="0" err="1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도입 시 대상 업무의 쿼리 응답 속도 요구사항을 고려하여 검증 후 도입 필요</a:t>
            </a:r>
            <a:endParaRPr lang="ko-KR" altLang="en-US" sz="16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531" y="4676542"/>
            <a:ext cx="968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MPP RDBMS</a:t>
            </a:r>
            <a:endParaRPr lang="ko-KR" altLang="en-US" sz="1000" b="1" dirty="0" err="1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04728" y="4665112"/>
            <a:ext cx="1143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SQL on </a:t>
            </a:r>
            <a:r>
              <a:rPr lang="en-US" altLang="ko-KR" sz="1000" b="1" dirty="0" err="1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Hadoop</a:t>
            </a:r>
            <a:endParaRPr lang="ko-KR" altLang="en-US" sz="1000" b="1" dirty="0" err="1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0" name="오른쪽 중괄호 19"/>
          <p:cNvSpPr/>
          <p:nvPr/>
        </p:nvSpPr>
        <p:spPr>
          <a:xfrm rot="16200000" flipH="1">
            <a:off x="2978912" y="3243776"/>
            <a:ext cx="131752" cy="2808312"/>
          </a:xfrm>
          <a:prstGeom prst="rightBrace">
            <a:avLst>
              <a:gd name="adj1" fmla="val 58194"/>
              <a:gd name="adj2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  <a:ea typeface="나눔고딕" panose="020D0604000000000000" pitchFamily="50" charset="-127"/>
            </a:endParaRPr>
          </a:p>
        </p:txBody>
      </p:sp>
      <p:sp>
        <p:nvSpPr>
          <p:cNvPr id="21" name="오른쪽 중괄호 20"/>
          <p:cNvSpPr/>
          <p:nvPr/>
        </p:nvSpPr>
        <p:spPr>
          <a:xfrm rot="16200000" flipH="1">
            <a:off x="990886" y="4266062"/>
            <a:ext cx="101724" cy="720000"/>
          </a:xfrm>
          <a:prstGeom prst="rightBrace">
            <a:avLst>
              <a:gd name="adj1" fmla="val 58194"/>
              <a:gd name="adj2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75000"/>
                </a:schemeClr>
              </a:solidFill>
              <a:ea typeface="나눔고딕" panose="020D0604000000000000" pitchFamily="50" charset="-127"/>
            </a:endParaRPr>
          </a:p>
        </p:txBody>
      </p:sp>
      <p:graphicFrame>
        <p:nvGraphicFramePr>
          <p:cNvPr id="23" name="차트 22"/>
          <p:cNvGraphicFramePr/>
          <p:nvPr/>
        </p:nvGraphicFramePr>
        <p:xfrm>
          <a:off x="5169024" y="2076450"/>
          <a:ext cx="4320480" cy="2646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차트 23"/>
          <p:cNvGraphicFramePr/>
          <p:nvPr/>
        </p:nvGraphicFramePr>
        <p:xfrm>
          <a:off x="272480" y="2060848"/>
          <a:ext cx="4464496" cy="2599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실행 단추: 홈 24">
            <a:hlinkClick r:id="rId4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718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DBMS </a:t>
            </a:r>
            <a:r>
              <a:rPr lang="en-US" altLang="ko-KR" dirty="0"/>
              <a:t>BMT </a:t>
            </a:r>
            <a:r>
              <a:rPr lang="en-US" altLang="ko-KR" sz="1000" dirty="0"/>
              <a:t>(2013.10.16, LG CNS)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43258" y="5555332"/>
            <a:ext cx="36224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Vertica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VectorWise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2.6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 우수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치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영역은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우수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(Vertica 1.6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느림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VectorWise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메모리 부족으로 동시 사용자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못함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6227" y="836712"/>
            <a:ext cx="4287027" cy="427275"/>
          </a:xfrm>
          <a:prstGeom prst="roundRect">
            <a:avLst>
              <a:gd name="adj" fmla="val 606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APCS  (Read/Write : </a:t>
            </a:r>
            <a:r>
              <a:rPr lang="ko-KR" altLang="en-US" sz="16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배치</a:t>
            </a:r>
            <a:r>
              <a:rPr lang="en-US" altLang="ko-KR" sz="16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)</a:t>
            </a:r>
            <a:endParaRPr lang="ko-KR" altLang="en-US" sz="1600" b="1" dirty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3134" y="373224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</a:rPr>
              <a:t>동시사용</a:t>
            </a:r>
            <a:r>
              <a:rPr lang="ko-KR" altLang="en-US" sz="1000" dirty="0">
                <a:latin typeface="나눔고딕" panose="020D0604000000000000" pitchFamily="50" charset="-127"/>
              </a:rPr>
              <a:t>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456" y="1408003"/>
            <a:ext cx="12458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</a:rPr>
              <a:t>수행시간</a:t>
            </a:r>
            <a:r>
              <a:rPr lang="en-US" altLang="ko-KR" sz="1000" dirty="0" smtClean="0">
                <a:latin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</a:rPr>
              <a:t>초</a:t>
            </a:r>
            <a:r>
              <a:rPr lang="en-US" altLang="ko-KR" sz="1000" dirty="0" smtClean="0">
                <a:latin typeface="나눔고딕" panose="020D0604000000000000" pitchFamily="50" charset="-127"/>
              </a:rPr>
              <a:t>/</a:t>
            </a:r>
            <a:r>
              <a:rPr lang="ko-KR" altLang="en-US" sz="1000" dirty="0" smtClean="0">
                <a:latin typeface="나눔고딕" panose="020D0604000000000000" pitchFamily="50" charset="-127"/>
              </a:rPr>
              <a:t>평균</a:t>
            </a:r>
            <a:r>
              <a:rPr lang="en-US" altLang="ko-KR" sz="1000" dirty="0" smtClean="0">
                <a:latin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263334" y="836712"/>
            <a:ext cx="4287027" cy="427275"/>
          </a:xfrm>
          <a:prstGeom prst="roundRect">
            <a:avLst>
              <a:gd name="adj" fmla="val 606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DQMS  (Read </a:t>
            </a:r>
            <a:r>
              <a:rPr lang="ko-KR" altLang="en-US" sz="16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위주 </a:t>
            </a:r>
            <a:r>
              <a:rPr lang="en-US" altLang="ko-KR" sz="16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: </a:t>
            </a:r>
            <a:r>
              <a:rPr lang="ko-KR" altLang="en-US" sz="16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분석</a:t>
            </a:r>
            <a:r>
              <a:rPr lang="en-US" altLang="ko-KR" sz="16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)</a:t>
            </a:r>
            <a:endParaRPr lang="ko-KR" altLang="en-US" sz="1600" b="1" dirty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graphicFrame>
        <p:nvGraphicFramePr>
          <p:cNvPr id="11" name="차트 10"/>
          <p:cNvGraphicFramePr>
            <a:graphicFrameLocks/>
          </p:cNvGraphicFramePr>
          <p:nvPr>
            <p:extLst/>
          </p:nvPr>
        </p:nvGraphicFramePr>
        <p:xfrm>
          <a:off x="5120847" y="1650584"/>
          <a:ext cx="4572000" cy="2486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575702" y="384304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</a:rPr>
              <a:t>동시사용</a:t>
            </a:r>
            <a:r>
              <a:rPr lang="ko-KR" altLang="en-US" sz="1000" dirty="0">
                <a:latin typeface="나눔고딕" panose="020D0604000000000000" pitchFamily="50" charset="-127"/>
              </a:rPr>
              <a:t>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32866" y="1408002"/>
            <a:ext cx="1223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</a:rPr>
              <a:t>수행시간</a:t>
            </a:r>
            <a:r>
              <a:rPr lang="en-US" altLang="ko-KR" sz="1000" dirty="0" smtClean="0">
                <a:latin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</a:rPr>
              <a:t>초</a:t>
            </a:r>
            <a:r>
              <a:rPr lang="en-US" altLang="ko-KR" sz="1000" dirty="0" smtClean="0">
                <a:latin typeface="나눔고딕" panose="020D0604000000000000" pitchFamily="50" charset="-127"/>
              </a:rPr>
              <a:t>/</a:t>
            </a:r>
            <a:r>
              <a:rPr lang="ko-KR" altLang="en-US" sz="1000" dirty="0" smtClean="0">
                <a:latin typeface="나눔고딕" panose="020D0604000000000000" pitchFamily="50" charset="-127"/>
              </a:rPr>
              <a:t>평균</a:t>
            </a:r>
            <a:r>
              <a:rPr lang="en-US" altLang="ko-KR" sz="1000" dirty="0" smtClean="0">
                <a:latin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</a:endParaRPr>
          </a:p>
        </p:txBody>
      </p:sp>
      <p:graphicFrame>
        <p:nvGraphicFramePr>
          <p:cNvPr id="14" name="차트 13"/>
          <p:cNvGraphicFramePr>
            <a:graphicFrameLocks/>
          </p:cNvGraphicFramePr>
          <p:nvPr>
            <p:extLst/>
          </p:nvPr>
        </p:nvGraphicFramePr>
        <p:xfrm>
          <a:off x="113740" y="1604476"/>
          <a:ext cx="4572000" cy="2486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3735"/>
              </p:ext>
            </p:extLst>
          </p:nvPr>
        </p:nvGraphicFramePr>
        <p:xfrm>
          <a:off x="222774" y="4163938"/>
          <a:ext cx="4566940" cy="127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3495"/>
                <a:gridCol w="1377191"/>
                <a:gridCol w="1836254"/>
              </a:tblGrid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나눔고딕" panose="020D0604000000000000" pitchFamily="50" charset="-127"/>
                        </a:rPr>
                        <a:t>동시사용자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  <a:ea typeface="나눔고딕" panose="020D0604000000000000" pitchFamily="50" charset="-127"/>
                        </a:rPr>
                        <a:t>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u="none" strike="noStrike" dirty="0">
                          <a:effectLst/>
                          <a:ea typeface="나눔고딕" panose="020D0604000000000000" pitchFamily="50" charset="-127"/>
                        </a:rPr>
                        <a:t>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ea typeface="나눔고딕" panose="020D0604000000000000" pitchFamily="50" charset="-127"/>
                        </a:rPr>
                        <a:t>Vertica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 dirty="0">
                          <a:effectLst/>
                          <a:ea typeface="나눔고딕" panose="020D0604000000000000" pitchFamily="50" charset="-127"/>
                        </a:rPr>
                        <a:t>1716.0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 dirty="0">
                          <a:effectLst/>
                          <a:ea typeface="나눔고딕" panose="020D0604000000000000" pitchFamily="50" charset="-127"/>
                        </a:rPr>
                        <a:t>4050.7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ea typeface="나눔고딕" panose="020D0604000000000000" pitchFamily="50" charset="-127"/>
                        </a:rPr>
                        <a:t>VectorWise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 dirty="0">
                          <a:effectLst/>
                          <a:ea typeface="나눔고딕" panose="020D0604000000000000" pitchFamily="50" charset="-127"/>
                        </a:rPr>
                        <a:t>4495.0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u="none" strike="noStrike" dirty="0" smtClean="0">
                          <a:effectLst/>
                          <a:ea typeface="나눔고딕" panose="020D0604000000000000" pitchFamily="50" charset="-127"/>
                        </a:rPr>
                        <a:t>    Fail.</a:t>
                      </a:r>
                      <a:r>
                        <a:rPr lang="ko-KR" altLang="en-US" sz="1200" u="none" strike="noStrike" dirty="0">
                          <a:effectLst/>
                          <a:ea typeface="나눔고딕" panose="020D0604000000000000" pitchFamily="50" charset="-127"/>
                        </a:rPr>
                        <a:t>　</a:t>
                      </a:r>
                      <a:r>
                        <a:rPr lang="ko-KR" altLang="en-US" sz="1200" u="none" strike="noStrike" dirty="0" smtClean="0">
                          <a:effectLst/>
                          <a:ea typeface="나눔고딕" panose="020D0604000000000000" pitchFamily="50" charset="-127"/>
                        </a:rPr>
                        <a:t>리소스 부족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ea typeface="나눔고딕" panose="020D0604000000000000" pitchFamily="50" charset="-127"/>
                        </a:rPr>
                        <a:t>Hadoop(MR)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 dirty="0">
                          <a:effectLst/>
                          <a:ea typeface="나눔고딕" panose="020D0604000000000000" pitchFamily="50" charset="-127"/>
                        </a:rPr>
                        <a:t>1080.0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 dirty="0">
                          <a:effectLst/>
                          <a:ea typeface="나눔고딕" panose="020D0604000000000000" pitchFamily="50" charset="-127"/>
                        </a:rPr>
                        <a:t>2580.0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ea typeface="나눔고딕" panose="020D0604000000000000" pitchFamily="50" charset="-127"/>
                        </a:rPr>
                        <a:t>Exadata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 dirty="0">
                          <a:effectLst/>
                          <a:ea typeface="나눔고딕" panose="020D0604000000000000" pitchFamily="50" charset="-127"/>
                        </a:rPr>
                        <a:t>6686.0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ea typeface="나눔고딕" panose="020D0604000000000000" pitchFamily="50" charset="-127"/>
                        </a:rPr>
                        <a:t>　</a:t>
                      </a:r>
                      <a:r>
                        <a:rPr lang="en-US" altLang="ko-KR" sz="1200" u="none" strike="noStrike" dirty="0" smtClean="0">
                          <a:effectLst/>
                          <a:ea typeface="나눔고딕" panose="020D0604000000000000" pitchFamily="50" charset="-127"/>
                        </a:rPr>
                        <a:t>N/A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05678"/>
              </p:ext>
            </p:extLst>
          </p:nvPr>
        </p:nvGraphicFramePr>
        <p:xfrm>
          <a:off x="5194418" y="4149080"/>
          <a:ext cx="4536505" cy="1019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2756"/>
                <a:gridCol w="924583"/>
                <a:gridCol w="924583"/>
                <a:gridCol w="924583"/>
              </a:tblGrid>
              <a:tr h="171450">
                <a:tc>
                  <a:txBody>
                    <a:bodyPr/>
                    <a:lstStyle/>
                    <a:p>
                      <a:pPr marL="0" algn="ctr" defTabSz="1053297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동시사용자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53297" rtl="0" eaLnBrk="1" fontAlgn="b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53297" rtl="0" eaLnBrk="1" fontAlgn="b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53297" rtl="0" eaLnBrk="1" fontAlgn="b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0" algn="ctr" defTabSz="1053297" rtl="0" eaLnBrk="1" fontAlgn="b" latinLnBrk="1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Vertica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53297" rtl="0" eaLnBrk="1" fontAlgn="b" latinLnBrk="1" hangingPunct="1"/>
                      <a:r>
                        <a:rPr lang="en-US" altLang="ko-K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53.7</a:t>
                      </a:r>
                      <a:endParaRPr lang="en-US" altLang="ko-K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053297" rtl="0" eaLnBrk="1" fontAlgn="b" latinLnBrk="1" hangingPunct="1"/>
                      <a:r>
                        <a:rPr lang="en-US" altLang="ko-K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206.7</a:t>
                      </a:r>
                      <a:endParaRPr lang="en-US" altLang="ko-K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053297" rtl="0" eaLnBrk="1" fontAlgn="b" latinLnBrk="1" hangingPunct="1"/>
                      <a:r>
                        <a:rPr lang="en-US" altLang="ko-K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312.9</a:t>
                      </a:r>
                      <a:endParaRPr lang="en-US" altLang="ko-K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0" algn="ctr" defTabSz="1053297" rtl="0" eaLnBrk="1" fontAlgn="b" latinLnBrk="1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VectorWise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53297" rtl="0" eaLnBrk="1" fontAlgn="b" latinLnBrk="1" hangingPunct="1"/>
                      <a:r>
                        <a:rPr lang="en-US" altLang="ko-K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270.3</a:t>
                      </a:r>
                      <a:endParaRPr lang="en-US" altLang="ko-K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053297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1134.8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053297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2760.8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0" algn="ctr" defTabSz="1053297" rtl="0" eaLnBrk="1" fontAlgn="b" latinLnBrk="1" hangingPunct="1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Hadoop(Hive)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53297" rtl="0" eaLnBrk="1" fontAlgn="b" latinLnBrk="1" hangingPunct="1"/>
                      <a:r>
                        <a:rPr lang="en-US" altLang="ko-K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2018.0</a:t>
                      </a:r>
                      <a:endParaRPr lang="en-US" altLang="ko-K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053297" rtl="0" eaLnBrk="1" fontAlgn="b" latinLnBrk="1" hangingPunct="1"/>
                      <a:r>
                        <a:rPr lang="en-US" altLang="ko-K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N/A</a:t>
                      </a:r>
                      <a:endParaRPr lang="en-US" altLang="ko-K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053297" rtl="0" eaLnBrk="1" fontAlgn="b" latinLnBrk="1" hangingPunct="1"/>
                      <a:r>
                        <a:rPr lang="en-US" altLang="ko-K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N/A</a:t>
                      </a:r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302368" y="5571019"/>
            <a:ext cx="3645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Vertica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VectorWise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 ~ 8.8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 우수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위주의 분석 작업은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Hadoop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우수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762" y="5526668"/>
            <a:ext cx="4561900" cy="88989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69024" y="5505450"/>
            <a:ext cx="4561900" cy="88989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04728" y="6597352"/>
            <a:ext cx="53467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sz="1000" dirty="0" smtClean="0">
                <a:latin typeface="나눔고딕" panose="020D0604000000000000" pitchFamily="50" charset="-127"/>
              </a:rPr>
              <a:t>* </a:t>
            </a:r>
            <a:r>
              <a:rPr lang="en-US" altLang="ko-KR" sz="1000" dirty="0" err="1" smtClean="0">
                <a:latin typeface="나눔고딕" panose="020D0604000000000000" pitchFamily="50" charset="-127"/>
              </a:rPr>
              <a:t>Exadata</a:t>
            </a:r>
            <a:r>
              <a:rPr lang="ko-KR" altLang="en-US" sz="1000" dirty="0">
                <a:latin typeface="나눔고딕" panose="020D0604000000000000" pitchFamily="50" charset="-127"/>
              </a:rPr>
              <a:t>는 </a:t>
            </a:r>
            <a:r>
              <a:rPr lang="en-US" altLang="ko-KR" sz="1000" dirty="0">
                <a:latin typeface="나눔고딕" panose="020D0604000000000000" pitchFamily="50" charset="-127"/>
              </a:rPr>
              <a:t>Partition</a:t>
            </a:r>
            <a:r>
              <a:rPr lang="ko-KR" altLang="en-US" sz="1000" dirty="0">
                <a:latin typeface="나눔고딕" panose="020D0604000000000000" pitchFamily="50" charset="-127"/>
              </a:rPr>
              <a:t>을 지정해야만 데이터 노드 분산</a:t>
            </a:r>
            <a:r>
              <a:rPr lang="en-US" altLang="ko-KR" sz="1000" dirty="0">
                <a:latin typeface="나눔고딕" panose="020D0604000000000000" pitchFamily="50" charset="-127"/>
              </a:rPr>
              <a:t>, Vertica</a:t>
            </a:r>
            <a:r>
              <a:rPr lang="ko-KR" altLang="en-US" sz="1000" dirty="0">
                <a:latin typeface="나눔고딕" panose="020D0604000000000000" pitchFamily="50" charset="-127"/>
              </a:rPr>
              <a:t>는 자동 </a:t>
            </a:r>
            <a:r>
              <a:rPr lang="ko-KR" altLang="en-US" sz="1000" dirty="0" smtClean="0">
                <a:latin typeface="나눔고딕" panose="020D0604000000000000" pitchFamily="50" charset="-127"/>
              </a:rPr>
              <a:t>분산</a:t>
            </a:r>
            <a:r>
              <a:rPr lang="en-US" altLang="ko-KR" sz="1000" dirty="0" smtClean="0">
                <a:latin typeface="나눔고딕" panose="020D0604000000000000" pitchFamily="50" charset="-127"/>
              </a:rPr>
              <a:t>. </a:t>
            </a:r>
            <a:endParaRPr lang="en-US" altLang="ko-KR" sz="1000" dirty="0">
              <a:latin typeface="나눔고딕" panose="020D0604000000000000" pitchFamily="50" charset="-127"/>
            </a:endParaRPr>
          </a:p>
        </p:txBody>
      </p:sp>
      <p:sp>
        <p:nvSpPr>
          <p:cNvPr id="21" name="실행 단추: 앞으로 또는 다음 20">
            <a:hlinkClick r:id="" action="ppaction://hlinkshowjump?jump=lastslideviewed" highlightClick="1"/>
          </p:cNvPr>
          <p:cNvSpPr/>
          <p:nvPr/>
        </p:nvSpPr>
        <p:spPr>
          <a:xfrm flipH="1">
            <a:off x="8733440" y="188640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616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Workload </a:t>
            </a:r>
            <a:r>
              <a:rPr lang="ko-KR" altLang="en-US" dirty="0" smtClean="0"/>
              <a:t>관리 방안</a:t>
            </a:r>
            <a:endParaRPr dirty="0" smtClean="0"/>
          </a:p>
        </p:txBody>
      </p:sp>
      <p:sp>
        <p:nvSpPr>
          <p:cNvPr id="28677" name="TextBox 84"/>
          <p:cNvSpPr txBox="1">
            <a:spLocks noChangeArrowheads="1"/>
          </p:cNvSpPr>
          <p:nvPr/>
        </p:nvSpPr>
        <p:spPr bwMode="auto">
          <a:xfrm>
            <a:off x="344488" y="620713"/>
            <a:ext cx="92027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 sz="1600" b="1" dirty="0" err="1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의 작업 스케줄러는 작업 큐 별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CPU, Memory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자원을 할당하고 통제함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.  DW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업무 별 작업 큐를 할당하고 이를 시간대 별로 자원 할당 설정을 변경하면서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Workload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관리함</a:t>
            </a:r>
          </a:p>
        </p:txBody>
      </p:sp>
      <p:sp>
        <p:nvSpPr>
          <p:cNvPr id="18" name="직사각형 58"/>
          <p:cNvSpPr>
            <a:spLocks noChangeArrowheads="1"/>
          </p:cNvSpPr>
          <p:nvPr/>
        </p:nvSpPr>
        <p:spPr bwMode="auto">
          <a:xfrm>
            <a:off x="3080792" y="1700808"/>
            <a:ext cx="3600400" cy="32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115000"/>
              </a:lnSpc>
              <a:buSzPct val="80000"/>
            </a:pPr>
            <a:r>
              <a:rPr lang="en-US" altLang="ko-KR" sz="1400" b="1" u="sng" dirty="0" smtClean="0">
                <a:latin typeface="Arial" pitchFamily="34" charset="0"/>
                <a:ea typeface="나눔고딕" panose="020D0604000000000000" pitchFamily="50" charset="-127"/>
              </a:rPr>
              <a:t>Hadoop Workload </a:t>
            </a:r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관리 방안</a:t>
            </a:r>
            <a:endParaRPr lang="en-US" altLang="ko-KR" sz="1400" b="1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3" name="실행 단추: 홈 22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05676" y="2686248"/>
            <a:ext cx="4445254" cy="7100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ETL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( 1120 </a:t>
            </a:r>
            <a:r>
              <a:rPr lang="en-US" altLang="ko-KR" sz="1200" dirty="0" err="1" smtClean="0">
                <a:solidFill>
                  <a:schemeClr val="tx1"/>
                </a:solidFill>
                <a:ea typeface="나눔고딕" panose="020D0604000000000000" pitchFamily="50" charset="-127"/>
              </a:rPr>
              <a:t>vcores</a:t>
            </a: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, 2800 GB)</a:t>
            </a:r>
            <a:endParaRPr lang="ko-KR" altLang="en-US" sz="12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5623" y="2852936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00~06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449" y="4345359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06~24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05677" y="4121288"/>
            <a:ext cx="3481535" cy="7100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조회</a:t>
            </a:r>
            <a:endParaRPr lang="en-US" altLang="ko-KR" sz="12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( 896 </a:t>
            </a:r>
            <a:r>
              <a:rPr lang="en-US" altLang="ko-KR" sz="1200" dirty="0" err="1" smtClean="0">
                <a:solidFill>
                  <a:schemeClr val="tx1"/>
                </a:solidFill>
                <a:ea typeface="나눔고딕" panose="020D0604000000000000" pitchFamily="50" charset="-127"/>
              </a:rPr>
              <a:t>vcores</a:t>
            </a: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, 2016 GB)</a:t>
            </a:r>
            <a:endParaRPr lang="ko-KR" altLang="en-US" sz="12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48468" y="2686248"/>
            <a:ext cx="982960" cy="7100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조회</a:t>
            </a:r>
            <a:endParaRPr lang="en-US" altLang="ko-KR" sz="12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(224vcores, 784GB)</a:t>
            </a:r>
            <a:endParaRPr lang="ko-KR" altLang="en-US" sz="12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9" name="아래쪽 화살표 28"/>
          <p:cNvSpPr/>
          <p:nvPr/>
        </p:nvSpPr>
        <p:spPr>
          <a:xfrm>
            <a:off x="3779100" y="3573016"/>
            <a:ext cx="1008112" cy="409377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09483" y="2420888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업무 별 자원 구성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18860" y="3573016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자원 구성 스케줄러 파일 교체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crontab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으로 설정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87212" y="4121288"/>
            <a:ext cx="982960" cy="7100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수집</a:t>
            </a:r>
            <a:endParaRPr lang="en-US" altLang="ko-KR" sz="12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(224vcores, 784GB)</a:t>
            </a:r>
            <a:endParaRPr lang="ko-KR" altLang="en-US" sz="12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72653" y="4121288"/>
            <a:ext cx="982960" cy="7100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백업</a:t>
            </a: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(224vcores, 784GB)</a:t>
            </a:r>
            <a:endParaRPr lang="ko-KR" altLang="en-US" sz="12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01661" y="2398217"/>
            <a:ext cx="187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</a:rPr>
              <a:t>야간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_fair-scheculer.xml)</a:t>
            </a:r>
            <a:endParaRPr lang="en-US" altLang="ko-KR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01661" y="3861048"/>
            <a:ext cx="187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</a:rPr>
              <a:t>주간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_fair-scheculer.xml)</a:t>
            </a:r>
            <a:endParaRPr lang="en-US" altLang="ko-KR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6" name="이등변 삼각형 35"/>
          <p:cNvSpPr/>
          <p:nvPr/>
        </p:nvSpPr>
        <p:spPr>
          <a:xfrm rot="5400000">
            <a:off x="6069124" y="4257092"/>
            <a:ext cx="2160240" cy="360040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523516" y="2852936"/>
            <a:ext cx="2088232" cy="28083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indent="-174625" latinLnBrk="0"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 CPU, Memory </a:t>
            </a: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자원 통제 가능하나 </a:t>
            </a: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Disk I/O </a:t>
            </a: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통제 안됨</a:t>
            </a:r>
            <a:endParaRPr lang="en-US" altLang="ko-KR" sz="12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marL="174625" indent="-174625" latinLnBrk="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12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marL="174625" indent="-174625" latinLnBrk="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작업 별 동시 수행 시 </a:t>
            </a: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Disk I/O </a:t>
            </a: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성능 영향도 </a:t>
            </a:r>
            <a:r>
              <a:rPr lang="en-US" altLang="ko-KR" sz="1200" dirty="0" err="1" smtClean="0">
                <a:solidFill>
                  <a:schemeClr val="tx1"/>
                </a:solidFill>
                <a:ea typeface="나눔고딕" panose="020D0604000000000000" pitchFamily="50" charset="-127"/>
              </a:rPr>
              <a:t>PoC</a:t>
            </a: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로 확인 필요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21352" y="2874708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u="sng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고려사항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272480" y="5046328"/>
          <a:ext cx="6476663" cy="1437991"/>
        </p:xfrm>
        <a:graphic>
          <a:graphicData uri="http://schemas.openxmlformats.org/drawingml/2006/table">
            <a:tbl>
              <a:tblPr/>
              <a:tblGrid>
                <a:gridCol w="1080120"/>
                <a:gridCol w="5396543"/>
              </a:tblGrid>
              <a:tr h="334769">
                <a:tc>
                  <a:txBody>
                    <a:bodyPr/>
                    <a:lstStyle/>
                    <a:p>
                      <a:pPr marL="1588" indent="0"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자원 통제 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marL="1588" indent="0"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대상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buFont typeface="Wingdings" pitchFamily="2" charset="2"/>
                        <a:buChar char="ü"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CPU, Memory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0231">
                <a:tc>
                  <a:txBody>
                    <a:bodyPr/>
                    <a:lstStyle/>
                    <a:p>
                      <a:pPr marL="0" indent="0" algn="ctr" defTabSz="914400" rtl="0" eaLnBrk="1" latinLnBrk="1" hangingPunct="1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Workload</a:t>
                      </a:r>
                    </a:p>
                    <a:p>
                      <a:pPr marL="0" indent="0" algn="ctr" defTabSz="914400" rtl="0" eaLnBrk="1" latinLnBrk="1" hangingPunct="1"/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관리 방법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 algn="l" latinLnBrk="0">
                        <a:buFont typeface="Wingdings" pitchFamily="2" charset="2"/>
                        <a:buChar char="ü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업무별 또는 사용자 별 작업 큐 정의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작업 큐 별 자원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(CPU, Memory)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구성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marL="174625" indent="-174625" algn="l" latinLnBrk="0">
                        <a:buFont typeface="Wingdings" pitchFamily="2" charset="2"/>
                        <a:buChar char="ü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시간대 별 작업 큐 별로 자원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구성을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스케줄러 파일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(fair-scheduler.xml)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에 반영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marL="174625" indent="-174625" algn="l" latinLnBrk="0">
                        <a:buFont typeface="Wingdings" pitchFamily="2" charset="2"/>
                        <a:buChar char="ü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스케줄러 파일을 시간대 별로 주기적으로 교체하면서 자원 할당 통제함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120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+</a:t>
            </a:r>
            <a:r>
              <a:rPr lang="ko-KR" altLang="en-US" dirty="0" smtClean="0"/>
              <a:t>장기 영역 백업 및 복구 방안</a:t>
            </a:r>
            <a:endParaRPr dirty="0" smtClean="0"/>
          </a:p>
        </p:txBody>
      </p:sp>
      <p:sp>
        <p:nvSpPr>
          <p:cNvPr id="232" name="직사각형 231"/>
          <p:cNvSpPr/>
          <p:nvPr/>
        </p:nvSpPr>
        <p:spPr>
          <a:xfrm>
            <a:off x="287220" y="794657"/>
            <a:ext cx="2858414" cy="5780314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182563" algn="ctr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266700" algn="l"/>
              </a:tabLst>
            </a:pPr>
            <a:endParaRPr lang="ko-KR" altLang="en-US" sz="1000" b="1" dirty="0" smtClean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233" name="AutoShape 6"/>
          <p:cNvSpPr>
            <a:spLocks noChangeArrowheads="1"/>
          </p:cNvSpPr>
          <p:nvPr/>
        </p:nvSpPr>
        <p:spPr bwMode="auto">
          <a:xfrm>
            <a:off x="431236" y="3211963"/>
            <a:ext cx="2538000" cy="32667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575252" y="3339414"/>
            <a:ext cx="2223610" cy="417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A9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</a:p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endParaRPr lang="ko-KR" altLang="en-US" sz="12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575252" y="4441306"/>
            <a:ext cx="2223610" cy="417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A9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</a:p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 &amp; OS</a:t>
            </a:r>
            <a:endParaRPr lang="ko-KR" altLang="en-US" sz="12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575252" y="3754581"/>
            <a:ext cx="2223610" cy="623170"/>
          </a:xfrm>
          <a:prstGeom prst="rect">
            <a:avLst/>
          </a:prstGeom>
          <a:solidFill>
            <a:schemeClr val="bg1"/>
          </a:solidFill>
          <a:ln>
            <a:solidFill>
              <a:srgbClr val="A9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System Application </a:t>
            </a:r>
            <a:b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(name node, yarn, 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hbase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etc) 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application (SBP)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575252" y="4856473"/>
            <a:ext cx="2223610" cy="623170"/>
          </a:xfrm>
          <a:prstGeom prst="rect">
            <a:avLst/>
          </a:prstGeom>
          <a:solidFill>
            <a:schemeClr val="bg1"/>
          </a:solidFill>
          <a:ln>
            <a:solidFill>
              <a:srgbClr val="A9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Configurations &amp; OS for running applications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1" name="AutoShape 75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54834" y="5571662"/>
            <a:ext cx="2252666" cy="792088"/>
          </a:xfrm>
          <a:prstGeom prst="roundRect">
            <a:avLst>
              <a:gd name="adj" fmla="val 437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1600"/>
              </a:lnSpc>
              <a:buClr>
                <a:srgbClr val="99FF33"/>
              </a:buClr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백업 방식으로 대응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>
              <a:lnSpc>
                <a:spcPts val="1600"/>
              </a:lnSpc>
              <a:buClr>
                <a:srgbClr val="99FF33"/>
              </a:buClr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NetBackup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agent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 system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백업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05" name="직사각형 204"/>
          <p:cNvSpPr>
            <a:spLocks noChangeArrowheads="1"/>
          </p:cNvSpPr>
          <p:nvPr/>
        </p:nvSpPr>
        <p:spPr bwMode="auto">
          <a:xfrm>
            <a:off x="236984" y="897834"/>
            <a:ext cx="2808312" cy="32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115000"/>
              </a:lnSpc>
              <a:buSzPct val="80000"/>
            </a:pPr>
            <a:r>
              <a:rPr lang="en-US" altLang="ko-KR" sz="1400" b="1" u="sng" dirty="0" err="1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 영역별 백업 방안</a:t>
            </a:r>
            <a:endParaRPr lang="en-US" altLang="ko-KR" sz="1400" b="1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662118" y="3372072"/>
            <a:ext cx="300608" cy="291058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2</a:t>
            </a:r>
            <a:endParaRPr lang="ko-KR" altLang="en-US" sz="14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647260" y="4499402"/>
            <a:ext cx="300608" cy="291058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3</a:t>
            </a:r>
            <a:endParaRPr lang="ko-KR" altLang="en-US" sz="14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708971" y="783754"/>
            <a:ext cx="5876924" cy="30480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37" name="직사각형 136"/>
          <p:cNvSpPr>
            <a:spLocks noChangeArrowheads="1"/>
          </p:cNvSpPr>
          <p:nvPr/>
        </p:nvSpPr>
        <p:spPr bwMode="auto">
          <a:xfrm>
            <a:off x="5261544" y="798273"/>
            <a:ext cx="2865734" cy="28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115000"/>
              </a:lnSpc>
              <a:buSzPct val="80000"/>
            </a:pPr>
            <a:r>
              <a:rPr lang="ko-KR" altLang="en-US" sz="1200" b="1" u="sng" dirty="0" smtClean="0">
                <a:latin typeface="Arial" pitchFamily="34" charset="0"/>
                <a:ea typeface="나눔고딕" panose="020D0604000000000000" pitchFamily="50" charset="-127"/>
              </a:rPr>
              <a:t>분석</a:t>
            </a:r>
            <a:r>
              <a:rPr lang="en-US" altLang="ko-KR" sz="1200" b="1" u="sng" dirty="0" smtClean="0">
                <a:latin typeface="Arial" pitchFamily="34" charset="0"/>
                <a:ea typeface="나눔고딕" panose="020D0604000000000000" pitchFamily="50" charset="-127"/>
              </a:rPr>
              <a:t>+</a:t>
            </a:r>
            <a:r>
              <a:rPr lang="ko-KR" altLang="en-US" sz="1200" b="1" u="sng" dirty="0" smtClean="0">
                <a:latin typeface="Arial" pitchFamily="34" charset="0"/>
                <a:ea typeface="나눔고딕" panose="020D0604000000000000" pitchFamily="50" charset="-127"/>
              </a:rPr>
              <a:t>장기 </a:t>
            </a:r>
            <a:r>
              <a:rPr lang="en-US" altLang="ko-KR" sz="1200" b="1" u="sng" dirty="0" smtClean="0">
                <a:latin typeface="Arial" pitchFamily="34" charset="0"/>
                <a:ea typeface="나눔고딕" panose="020D0604000000000000" pitchFamily="50" charset="-127"/>
              </a:rPr>
              <a:t>Data </a:t>
            </a:r>
            <a:r>
              <a:rPr lang="ko-KR" altLang="en-US" sz="1200" b="1" u="sng" dirty="0" smtClean="0">
                <a:latin typeface="Arial" pitchFamily="34" charset="0"/>
                <a:ea typeface="나눔고딕" panose="020D0604000000000000" pitchFamily="50" charset="-127"/>
              </a:rPr>
              <a:t>백업 방안</a:t>
            </a:r>
            <a:endParaRPr lang="en-US" altLang="ko-KR" sz="1200" b="1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38" name="순서도: 처리 137"/>
          <p:cNvSpPr/>
          <p:nvPr/>
        </p:nvSpPr>
        <p:spPr>
          <a:xfrm>
            <a:off x="6160885" y="1649161"/>
            <a:ext cx="1674119" cy="1426045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백업 </a:t>
            </a:r>
            <a:r>
              <a:rPr lang="en-US" altLang="ko-KR" sz="1000" b="1" dirty="0" err="1" smtClean="0">
                <a:solidFill>
                  <a:schemeClr val="tx1"/>
                </a:solidFill>
                <a:ea typeface="나눔고딕" panose="020D0604000000000000" pitchFamily="50" charset="-127"/>
              </a:rPr>
              <a:t>Hadoop</a:t>
            </a:r>
            <a:r>
              <a:rPr lang="en-US" altLang="ko-KR" sz="10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클러스터</a:t>
            </a:r>
            <a:endParaRPr lang="en-US" altLang="ko-KR" sz="1000" b="1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39" name="순서도: 처리 138"/>
          <p:cNvSpPr/>
          <p:nvPr/>
        </p:nvSpPr>
        <p:spPr>
          <a:xfrm>
            <a:off x="3895725" y="1623468"/>
            <a:ext cx="1510555" cy="1519782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원본 </a:t>
            </a:r>
            <a:r>
              <a:rPr lang="en-US" altLang="ko-KR" sz="1000" b="1" dirty="0" err="1" smtClean="0">
                <a:solidFill>
                  <a:schemeClr val="tx1"/>
                </a:solidFill>
                <a:ea typeface="나눔고딕" panose="020D0604000000000000" pitchFamily="50" charset="-127"/>
              </a:rPr>
              <a:t>Hadoop</a:t>
            </a:r>
            <a:r>
              <a:rPr lang="en-US" altLang="ko-KR" sz="10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클러스터</a:t>
            </a:r>
            <a:endParaRPr lang="en-US" altLang="ko-KR" sz="1000" b="1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140" name="직선 화살표 연결선 139"/>
          <p:cNvCxnSpPr>
            <a:stCxn id="149" idx="3"/>
            <a:endCxn id="142" idx="1"/>
          </p:cNvCxnSpPr>
          <p:nvPr/>
        </p:nvCxnSpPr>
        <p:spPr>
          <a:xfrm>
            <a:off x="5179238" y="2337416"/>
            <a:ext cx="115726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순서도: 다중 문서 140"/>
          <p:cNvSpPr/>
          <p:nvPr/>
        </p:nvSpPr>
        <p:spPr>
          <a:xfrm>
            <a:off x="8302008" y="2728088"/>
            <a:ext cx="1152000" cy="576064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Tape</a:t>
            </a:r>
          </a:p>
        </p:txBody>
      </p:sp>
      <p:sp>
        <p:nvSpPr>
          <p:cNvPr id="142" name="순서도: 문서 141"/>
          <p:cNvSpPr/>
          <p:nvPr/>
        </p:nvSpPr>
        <p:spPr>
          <a:xfrm>
            <a:off x="6336507" y="2077016"/>
            <a:ext cx="1176085" cy="5208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dirty="0" smtClean="0">
                <a:solidFill>
                  <a:srgbClr val="231F20"/>
                </a:solidFill>
                <a:ea typeface="나눔고딕" panose="020D0604000000000000" pitchFamily="50" charset="-127"/>
              </a:rPr>
              <a:t>Replication</a:t>
            </a:r>
          </a:p>
          <a:p>
            <a:pPr lvl="0" algn="ctr"/>
            <a:r>
              <a:rPr lang="en-US" altLang="ko-KR" sz="1000" dirty="0" smtClean="0">
                <a:solidFill>
                  <a:srgbClr val="231F20"/>
                </a:solidFill>
                <a:ea typeface="나눔고딕" panose="020D0604000000000000" pitchFamily="50" charset="-127"/>
              </a:rPr>
              <a:t>(2copy)</a:t>
            </a:r>
          </a:p>
        </p:txBody>
      </p:sp>
      <p:sp>
        <p:nvSpPr>
          <p:cNvPr id="143" name="순서도: 처리 142"/>
          <p:cNvSpPr/>
          <p:nvPr/>
        </p:nvSpPr>
        <p:spPr>
          <a:xfrm>
            <a:off x="8334581" y="2154018"/>
            <a:ext cx="1047419" cy="3600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Backup</a:t>
            </a:r>
            <a:r>
              <a:rPr lang="ko-KR" altLang="en-US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서버</a:t>
            </a:r>
          </a:p>
        </p:txBody>
      </p:sp>
      <p:cxnSp>
        <p:nvCxnSpPr>
          <p:cNvPr id="144" name="직선 화살표 연결선 147"/>
          <p:cNvCxnSpPr>
            <a:stCxn id="143" idx="2"/>
          </p:cNvCxnSpPr>
          <p:nvPr/>
        </p:nvCxnSpPr>
        <p:spPr>
          <a:xfrm rot="16200000" flipH="1">
            <a:off x="8727794" y="2644554"/>
            <a:ext cx="260995" cy="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구부러진 연결선 144"/>
          <p:cNvCxnSpPr>
            <a:stCxn id="142" idx="2"/>
            <a:endCxn id="149" idx="2"/>
          </p:cNvCxnSpPr>
          <p:nvPr/>
        </p:nvCxnSpPr>
        <p:spPr>
          <a:xfrm rot="5400000">
            <a:off x="5757594" y="1396429"/>
            <a:ext cx="12700" cy="2333912"/>
          </a:xfrm>
          <a:prstGeom prst="curvedConnector3">
            <a:avLst>
              <a:gd name="adj1" fmla="val 2071110"/>
            </a:avLst>
          </a:prstGeom>
          <a:ln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4777368" y="2593598"/>
            <a:ext cx="2106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복구</a:t>
            </a:r>
            <a:endParaRPr lang="en-US" altLang="ko-KR" sz="10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복구시간은 </a:t>
            </a:r>
            <a:r>
              <a:rPr lang="ko-KR" altLang="en-US" sz="1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데이터량에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따라 다름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en-US" sz="10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147" name="구부러진 연결선 146"/>
          <p:cNvCxnSpPr>
            <a:stCxn id="141" idx="2"/>
            <a:endCxn id="157" idx="3"/>
          </p:cNvCxnSpPr>
          <p:nvPr/>
        </p:nvCxnSpPr>
        <p:spPr>
          <a:xfrm rot="5400000" flipH="1">
            <a:off x="6427632" y="912068"/>
            <a:ext cx="285265" cy="4455273"/>
          </a:xfrm>
          <a:prstGeom prst="curvedConnector3">
            <a:avLst>
              <a:gd name="adj1" fmla="val -87784"/>
            </a:avLst>
          </a:prstGeom>
          <a:ln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5596671" y="3313678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특정시점 복구</a:t>
            </a:r>
            <a:endParaRPr lang="en-US" altLang="ko-KR" sz="10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(Metadata, 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영구보관 데이터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en-US" sz="10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49" name="순서도: 문서 148"/>
          <p:cNvSpPr/>
          <p:nvPr/>
        </p:nvSpPr>
        <p:spPr>
          <a:xfrm>
            <a:off x="4002038" y="2077016"/>
            <a:ext cx="1177200" cy="52080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dirty="0" smtClean="0">
                <a:solidFill>
                  <a:srgbClr val="231F20"/>
                </a:solidFill>
                <a:ea typeface="나눔고딕" panose="020D0604000000000000" pitchFamily="50" charset="-127"/>
              </a:rPr>
              <a:t>HDFS Data</a:t>
            </a:r>
          </a:p>
          <a:p>
            <a:pPr lvl="0" algn="ctr"/>
            <a:r>
              <a:rPr lang="en-US" altLang="ko-KR" sz="1000" dirty="0" smtClean="0">
                <a:solidFill>
                  <a:srgbClr val="231F20"/>
                </a:solidFill>
                <a:ea typeface="나눔고딕" panose="020D0604000000000000" pitchFamily="50" charset="-127"/>
              </a:rPr>
              <a:t>(3copy)</a:t>
            </a:r>
          </a:p>
        </p:txBody>
      </p:sp>
      <p:sp>
        <p:nvSpPr>
          <p:cNvPr id="150" name="순서도: 처리 149"/>
          <p:cNvSpPr/>
          <p:nvPr/>
        </p:nvSpPr>
        <p:spPr>
          <a:xfrm>
            <a:off x="4035946" y="1071787"/>
            <a:ext cx="1224136" cy="3600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User application</a:t>
            </a:r>
            <a:endParaRPr lang="ko-KR" altLang="en-US" sz="10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151" name="직선 화살표 연결선 150"/>
          <p:cNvCxnSpPr>
            <a:stCxn id="150" idx="2"/>
            <a:endCxn id="139" idx="0"/>
          </p:cNvCxnSpPr>
          <p:nvPr/>
        </p:nvCxnSpPr>
        <p:spPr>
          <a:xfrm>
            <a:off x="4648014" y="1431827"/>
            <a:ext cx="2989" cy="19164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순서도: 처리 151"/>
          <p:cNvSpPr/>
          <p:nvPr/>
        </p:nvSpPr>
        <p:spPr>
          <a:xfrm>
            <a:off x="7610994" y="2156217"/>
            <a:ext cx="330846" cy="3600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NFS</a:t>
            </a: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G/W</a:t>
            </a:r>
            <a:endParaRPr lang="ko-KR" altLang="en-US" sz="9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153" name="직선 화살표 연결선 147"/>
          <p:cNvCxnSpPr>
            <a:endCxn id="143" idx="1"/>
          </p:cNvCxnSpPr>
          <p:nvPr/>
        </p:nvCxnSpPr>
        <p:spPr>
          <a:xfrm flipV="1">
            <a:off x="8128798" y="2334038"/>
            <a:ext cx="205783" cy="219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97"/>
          <p:cNvCxnSpPr>
            <a:stCxn id="142" idx="3"/>
            <a:endCxn id="152" idx="1"/>
          </p:cNvCxnSpPr>
          <p:nvPr/>
        </p:nvCxnSpPr>
        <p:spPr>
          <a:xfrm flipV="1">
            <a:off x="7512592" y="2336237"/>
            <a:ext cx="98402" cy="117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8196933" y="1722580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영구 보관 데이터만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Tape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백업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405714" y="2113806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증분데이터</a:t>
            </a:r>
            <a:endParaRPr lang="en-US" altLang="ko-KR" sz="10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HDFS copy</a:t>
            </a:r>
            <a:endParaRPr lang="ko-KR" altLang="en-US" sz="10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57" name="순서도: 자기 디스크 156"/>
          <p:cNvSpPr/>
          <p:nvPr/>
        </p:nvSpPr>
        <p:spPr>
          <a:xfrm>
            <a:off x="4018592" y="2637031"/>
            <a:ext cx="648072" cy="36004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Hive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Metadata</a:t>
            </a:r>
            <a:endParaRPr lang="ko-KR" altLang="en-US" sz="10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158" name="직선 화살표 연결선 147"/>
          <p:cNvCxnSpPr>
            <a:stCxn id="157" idx="3"/>
            <a:endCxn id="143" idx="1"/>
          </p:cNvCxnSpPr>
          <p:nvPr/>
        </p:nvCxnSpPr>
        <p:spPr>
          <a:xfrm rot="5400000" flipH="1" flipV="1">
            <a:off x="6007087" y="669578"/>
            <a:ext cx="663033" cy="3991953"/>
          </a:xfrm>
          <a:prstGeom prst="bentConnector4">
            <a:avLst>
              <a:gd name="adj1" fmla="val -45971"/>
              <a:gd name="adj2" fmla="val 94145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486507" y="306374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dump file 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백업</a:t>
            </a:r>
          </a:p>
        </p:txBody>
      </p:sp>
      <p:cxnSp>
        <p:nvCxnSpPr>
          <p:cNvPr id="162" name="직선 화살표 연결선 97"/>
          <p:cNvCxnSpPr>
            <a:stCxn id="152" idx="3"/>
            <a:endCxn id="143" idx="1"/>
          </p:cNvCxnSpPr>
          <p:nvPr/>
        </p:nvCxnSpPr>
        <p:spPr>
          <a:xfrm flipV="1">
            <a:off x="7941840" y="2334038"/>
            <a:ext cx="392741" cy="219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36796"/>
              </p:ext>
            </p:extLst>
          </p:nvPr>
        </p:nvGraphicFramePr>
        <p:xfrm>
          <a:off x="3712418" y="3957000"/>
          <a:ext cx="5921102" cy="27011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282"/>
                <a:gridCol w="5175820"/>
              </a:tblGrid>
              <a:tr h="1577025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백업</a:t>
                      </a:r>
                      <a:endParaRPr lang="ko-KR" altLang="en-US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ETL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배치 완료 후 일별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증분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데이터를 백업 클러스터로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Copy 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en-US" altLang="ko-KR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distcp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이용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 </a:t>
                      </a:r>
                      <a:r>
                        <a:rPr lang="ko-KR" altLang="en-US" sz="1200" b="0" i="0" u="sng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백업 </a:t>
                      </a:r>
                      <a:r>
                        <a:rPr lang="en-US" altLang="ko-KR" sz="1200" b="0" i="0" u="sng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Job </a:t>
                      </a:r>
                      <a:r>
                        <a:rPr lang="ko-KR" altLang="en-US" sz="1200" b="0" i="0" u="sng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개발 필요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/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  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백업 클러스터의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MapReduce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 활용하여 백업 처리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,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원본 클러스터 부하 최소화</a:t>
                      </a:r>
                      <a:endParaRPr lang="en-US" altLang="ko-KR" sz="12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Hive Metadata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는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DB Dump file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생성하여 </a:t>
                      </a:r>
                      <a:r>
                        <a:rPr lang="en-US" altLang="ko-KR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NetBackup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Tape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백업</a:t>
                      </a:r>
                      <a:endParaRPr lang="en-US" altLang="ko-KR" sz="12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영구 보관 대상 데이터는 백업 </a:t>
                      </a:r>
                      <a:r>
                        <a:rPr lang="en-US" altLang="ko-KR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에서 별도로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Tape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백업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1319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복구</a:t>
                      </a:r>
                      <a:endParaRPr lang="ko-KR" altLang="en-US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  <a:buFont typeface="Arial" pitchFamily="34" charset="0"/>
                        <a:buChar char="•"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원본 </a:t>
                      </a:r>
                      <a:r>
                        <a:rPr lang="en-US" altLang="ko-KR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장애로 데이터 유실 시 백업 </a:t>
                      </a:r>
                      <a:r>
                        <a:rPr lang="en-US" altLang="ko-KR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에서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HDFS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파일 복사</a:t>
                      </a:r>
                      <a:endParaRPr lang="en-US" altLang="ko-KR" sz="12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0" indent="0" algn="l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  <a:buFont typeface="Arial" pitchFamily="34" charset="0"/>
                        <a:buChar char="•"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복구 대상 크기에 따라 복구 시간 다름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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itchFamily="2" charset="2"/>
                        </a:rPr>
                        <a:t>성능 측정 필요</a:t>
                      </a:r>
                      <a:endParaRPr lang="en-US" altLang="ko-KR" sz="12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6" name="이등변 삼각형 165"/>
          <p:cNvSpPr/>
          <p:nvPr/>
        </p:nvSpPr>
        <p:spPr>
          <a:xfrm rot="16200000">
            <a:off x="1561966" y="1671969"/>
            <a:ext cx="2952325" cy="1281810"/>
          </a:xfrm>
          <a:prstGeom prst="triangle">
            <a:avLst>
              <a:gd name="adj" fmla="val 58403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34" name="AutoShape 6"/>
          <p:cNvSpPr>
            <a:spLocks noChangeArrowheads="1"/>
          </p:cNvSpPr>
          <p:nvPr/>
        </p:nvSpPr>
        <p:spPr bwMode="auto">
          <a:xfrm>
            <a:off x="436570" y="1286206"/>
            <a:ext cx="2538949" cy="18112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585919" y="1401890"/>
            <a:ext cx="2223610" cy="417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A9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  <a:endParaRPr lang="en-US" altLang="ko-KR" sz="1200" b="1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endParaRPr lang="ko-KR" altLang="en-US" sz="12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585919" y="1817057"/>
            <a:ext cx="2223610" cy="623170"/>
          </a:xfrm>
          <a:prstGeom prst="rect">
            <a:avLst/>
          </a:prstGeom>
          <a:solidFill>
            <a:schemeClr val="bg1"/>
          </a:solidFill>
          <a:ln>
            <a:solidFill>
              <a:srgbClr val="A9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&amp; Meta-data for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(Hive, HBase, HDFS, etc)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AutoShape 75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86138" y="2514049"/>
            <a:ext cx="2223609" cy="466022"/>
          </a:xfrm>
          <a:prstGeom prst="roundRect">
            <a:avLst>
              <a:gd name="adj" fmla="val 4373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  <a:buClr>
                <a:srgbClr val="99FF33"/>
              </a:buClr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Replication +</a:t>
            </a:r>
          </a:p>
          <a:p>
            <a:pPr algn="ctr">
              <a:lnSpc>
                <a:spcPts val="1600"/>
              </a:lnSpc>
              <a:buClr>
                <a:srgbClr val="99FF33"/>
              </a:buClr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Tape backup</a:t>
            </a:r>
          </a:p>
        </p:txBody>
      </p:sp>
      <p:sp>
        <p:nvSpPr>
          <p:cNvPr id="133" name="타원 132"/>
          <p:cNvSpPr/>
          <p:nvPr/>
        </p:nvSpPr>
        <p:spPr>
          <a:xfrm>
            <a:off x="662118" y="1456320"/>
            <a:ext cx="300608" cy="291058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1</a:t>
            </a:r>
            <a:endParaRPr lang="ko-KR" altLang="en-US" sz="14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54" name="직선 화살표 연결선 97"/>
          <p:cNvCxnSpPr/>
          <p:nvPr/>
        </p:nvCxnSpPr>
        <p:spPr>
          <a:xfrm flipV="1">
            <a:off x="8860933" y="1134269"/>
            <a:ext cx="288000" cy="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048358" y="99396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백업</a:t>
            </a:r>
          </a:p>
        </p:txBody>
      </p:sp>
      <p:cxnSp>
        <p:nvCxnSpPr>
          <p:cNvPr id="56" name="직선 화살표 연결선 97"/>
          <p:cNvCxnSpPr/>
          <p:nvPr/>
        </p:nvCxnSpPr>
        <p:spPr>
          <a:xfrm flipV="1">
            <a:off x="8866242" y="1278285"/>
            <a:ext cx="288000" cy="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48358" y="116817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복구</a:t>
            </a:r>
          </a:p>
        </p:txBody>
      </p:sp>
      <p:sp>
        <p:nvSpPr>
          <p:cNvPr id="53" name="실행 단추: 홈 52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120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 – </a:t>
            </a:r>
            <a:r>
              <a:rPr lang="ko-KR" altLang="en-US" dirty="0" smtClean="0"/>
              <a:t>파일 읽기</a:t>
            </a:r>
          </a:p>
        </p:txBody>
      </p:sp>
      <p:sp>
        <p:nvSpPr>
          <p:cNvPr id="16458" name="Rectangle 74"/>
          <p:cNvSpPr>
            <a:spLocks noChangeArrowheads="1"/>
          </p:cNvSpPr>
          <p:nvPr/>
        </p:nvSpPr>
        <p:spPr bwMode="auto">
          <a:xfrm>
            <a:off x="7620000" y="5060975"/>
            <a:ext cx="1651000" cy="1176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7" name="Rectangle 75"/>
          <p:cNvSpPr>
            <a:spLocks noChangeArrowheads="1"/>
          </p:cNvSpPr>
          <p:nvPr/>
        </p:nvSpPr>
        <p:spPr bwMode="auto">
          <a:xfrm>
            <a:off x="7716838" y="5149875"/>
            <a:ext cx="1452563" cy="82708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8" name="Text Box 76"/>
          <p:cNvSpPr txBox="1">
            <a:spLocks noChangeArrowheads="1"/>
          </p:cNvSpPr>
          <p:nvPr/>
        </p:nvSpPr>
        <p:spPr bwMode="auto">
          <a:xfrm>
            <a:off x="7808913" y="5962675"/>
            <a:ext cx="108715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dirty="0" err="1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DataNode</a:t>
            </a: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#5</a:t>
            </a:r>
          </a:p>
        </p:txBody>
      </p:sp>
      <p:sp>
        <p:nvSpPr>
          <p:cNvPr id="16462" name="Rectangle 78"/>
          <p:cNvSpPr>
            <a:spLocks noChangeArrowheads="1"/>
          </p:cNvSpPr>
          <p:nvPr/>
        </p:nvSpPr>
        <p:spPr bwMode="auto">
          <a:xfrm>
            <a:off x="5853113" y="5060975"/>
            <a:ext cx="1651000" cy="1176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4" name="Rectangle 79"/>
          <p:cNvSpPr>
            <a:spLocks noChangeArrowheads="1"/>
          </p:cNvSpPr>
          <p:nvPr/>
        </p:nvSpPr>
        <p:spPr bwMode="auto">
          <a:xfrm>
            <a:off x="5949951" y="5149875"/>
            <a:ext cx="1452563" cy="82708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5" name="Text Box 80"/>
          <p:cNvSpPr txBox="1">
            <a:spLocks noChangeArrowheads="1"/>
          </p:cNvSpPr>
          <p:nvPr/>
        </p:nvSpPr>
        <p:spPr bwMode="auto">
          <a:xfrm>
            <a:off x="6043613" y="5962675"/>
            <a:ext cx="108715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dirty="0" err="1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DataNode</a:t>
            </a: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#4</a:t>
            </a:r>
          </a:p>
        </p:txBody>
      </p:sp>
      <p:sp>
        <p:nvSpPr>
          <p:cNvPr id="16466" name="Rectangle 82"/>
          <p:cNvSpPr>
            <a:spLocks noChangeArrowheads="1"/>
          </p:cNvSpPr>
          <p:nvPr/>
        </p:nvSpPr>
        <p:spPr bwMode="auto">
          <a:xfrm>
            <a:off x="4086225" y="5060975"/>
            <a:ext cx="1651000" cy="1176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1" name="Rectangle 83"/>
          <p:cNvSpPr>
            <a:spLocks noChangeArrowheads="1"/>
          </p:cNvSpPr>
          <p:nvPr/>
        </p:nvSpPr>
        <p:spPr bwMode="auto">
          <a:xfrm>
            <a:off x="4183063" y="5149875"/>
            <a:ext cx="1452563" cy="82708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82" name="Text Box 84"/>
          <p:cNvSpPr txBox="1">
            <a:spLocks noChangeArrowheads="1"/>
          </p:cNvSpPr>
          <p:nvPr/>
        </p:nvSpPr>
        <p:spPr bwMode="auto">
          <a:xfrm>
            <a:off x="4278313" y="5962675"/>
            <a:ext cx="108715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dirty="0" err="1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DataNode</a:t>
            </a: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#3</a:t>
            </a:r>
          </a:p>
        </p:txBody>
      </p:sp>
      <p:sp>
        <p:nvSpPr>
          <p:cNvPr id="16469" name="Rectangle 85"/>
          <p:cNvSpPr>
            <a:spLocks noChangeArrowheads="1"/>
          </p:cNvSpPr>
          <p:nvPr/>
        </p:nvSpPr>
        <p:spPr bwMode="auto">
          <a:xfrm>
            <a:off x="554038" y="1817708"/>
            <a:ext cx="3932237" cy="17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15" name="Rectangle 86"/>
          <p:cNvSpPr>
            <a:spLocks noChangeArrowheads="1"/>
          </p:cNvSpPr>
          <p:nvPr/>
        </p:nvSpPr>
        <p:spPr bwMode="auto">
          <a:xfrm>
            <a:off x="647700" y="1960583"/>
            <a:ext cx="3744913" cy="13716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471" name="Rectangle 87"/>
          <p:cNvSpPr>
            <a:spLocks noChangeArrowheads="1"/>
          </p:cNvSpPr>
          <p:nvPr/>
        </p:nvSpPr>
        <p:spPr bwMode="auto">
          <a:xfrm>
            <a:off x="6553653" y="1817708"/>
            <a:ext cx="2676525" cy="10255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472" name="Rectangle 88"/>
          <p:cNvSpPr>
            <a:spLocks noChangeArrowheads="1"/>
          </p:cNvSpPr>
          <p:nvPr/>
        </p:nvSpPr>
        <p:spPr bwMode="auto">
          <a:xfrm>
            <a:off x="4291013" y="5267350"/>
            <a:ext cx="587375" cy="263525"/>
          </a:xfrm>
          <a:prstGeom prst="rect">
            <a:avLst/>
          </a:prstGeom>
          <a:solidFill>
            <a:srgbClr val="DDDDDD"/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blk_001</a:t>
            </a:r>
          </a:p>
        </p:txBody>
      </p:sp>
      <p:sp>
        <p:nvSpPr>
          <p:cNvPr id="17421" name="Rectangle 92"/>
          <p:cNvSpPr>
            <a:spLocks noChangeArrowheads="1"/>
          </p:cNvSpPr>
          <p:nvPr/>
        </p:nvSpPr>
        <p:spPr bwMode="auto">
          <a:xfrm>
            <a:off x="769938" y="2093933"/>
            <a:ext cx="1231900" cy="49688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100" b="1" dirty="0" smtClean="0">
                <a:latin typeface="Arial" pitchFamily="34" charset="0"/>
                <a:ea typeface="나눔고딕" panose="020D0604000000000000" pitchFamily="50" charset="-127"/>
              </a:rPr>
              <a:t>Bar.txt</a:t>
            </a:r>
            <a:endParaRPr lang="en-US" altLang="ko-KR" sz="11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22" name="Rectangle 93"/>
          <p:cNvSpPr>
            <a:spLocks noChangeArrowheads="1"/>
          </p:cNvSpPr>
          <p:nvPr/>
        </p:nvSpPr>
        <p:spPr bwMode="auto">
          <a:xfrm>
            <a:off x="3003550" y="2093933"/>
            <a:ext cx="1231900" cy="49688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Distributed</a:t>
            </a:r>
          </a:p>
          <a:p>
            <a:pPr algn="ctr"/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File System lib</a:t>
            </a:r>
          </a:p>
        </p:txBody>
      </p:sp>
      <p:sp>
        <p:nvSpPr>
          <p:cNvPr id="17423" name="Rectangle 94"/>
          <p:cNvSpPr>
            <a:spLocks noChangeArrowheads="1"/>
          </p:cNvSpPr>
          <p:nvPr/>
        </p:nvSpPr>
        <p:spPr bwMode="auto">
          <a:xfrm>
            <a:off x="3003550" y="2690833"/>
            <a:ext cx="1231900" cy="49688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1100" dirty="0" err="1">
                <a:latin typeface="Arial" pitchFamily="34" charset="0"/>
                <a:ea typeface="나눔고딕" panose="020D0604000000000000" pitchFamily="50" charset="-127"/>
              </a:rPr>
              <a:t>FSData</a:t>
            </a:r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100" dirty="0" err="1">
                <a:latin typeface="Arial" pitchFamily="34" charset="0"/>
                <a:ea typeface="나눔고딕" panose="020D0604000000000000" pitchFamily="50" charset="-127"/>
              </a:rPr>
              <a:t>OutputStream</a:t>
            </a:r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479" name="Rectangle 95"/>
          <p:cNvSpPr>
            <a:spLocks noChangeArrowheads="1"/>
          </p:cNvSpPr>
          <p:nvPr/>
        </p:nvSpPr>
        <p:spPr bwMode="auto">
          <a:xfrm>
            <a:off x="6657975" y="1912276"/>
            <a:ext cx="2471738" cy="82003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ko-KR" sz="1100" dirty="0" smtClean="0">
                <a:latin typeface="Arial" pitchFamily="34" charset="0"/>
                <a:ea typeface="나눔고딕" panose="020D0604000000000000" pitchFamily="50" charset="-127"/>
              </a:rPr>
              <a:t>Bar.txt -&gt; blk_004,blk_005</a:t>
            </a:r>
            <a:br>
              <a:rPr lang="en-US" altLang="ko-KR" sz="1100" dirty="0" smtClean="0">
                <a:latin typeface="Arial" pitchFamily="34" charset="0"/>
                <a:ea typeface="나눔고딕" panose="020D0604000000000000" pitchFamily="50" charset="-127"/>
              </a:rPr>
            </a:br>
            <a:endParaRPr lang="en-US" altLang="ko-KR" sz="110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r>
              <a:rPr lang="en-US" altLang="ko-KR" sz="1100" dirty="0" smtClean="0">
                <a:latin typeface="Arial" pitchFamily="34" charset="0"/>
                <a:ea typeface="나눔고딕" panose="020D0604000000000000" pitchFamily="50" charset="-127"/>
              </a:rPr>
              <a:t>blk_004 -&gt; DN2, DN4, DN5</a:t>
            </a:r>
          </a:p>
          <a:p>
            <a:r>
              <a:rPr lang="en-US" altLang="ko-KR" sz="1100" dirty="0" smtClean="0">
                <a:latin typeface="Arial" pitchFamily="34" charset="0"/>
                <a:ea typeface="나눔고딕" panose="020D0604000000000000" pitchFamily="50" charset="-127"/>
              </a:rPr>
              <a:t>blk_005 -&gt; DN1, DN3, DN5</a:t>
            </a:r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2001838" y="2006625"/>
            <a:ext cx="1001712" cy="246221"/>
            <a:chOff x="2001838" y="2006625"/>
            <a:chExt cx="1001712" cy="246221"/>
          </a:xfrm>
        </p:grpSpPr>
        <p:sp>
          <p:nvSpPr>
            <p:cNvPr id="17478" name="Text Box 97"/>
            <p:cNvSpPr txBox="1">
              <a:spLocks noChangeArrowheads="1"/>
            </p:cNvSpPr>
            <p:nvPr/>
          </p:nvSpPr>
          <p:spPr bwMode="auto">
            <a:xfrm>
              <a:off x="2009775" y="2006625"/>
              <a:ext cx="837089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 smtClean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1.Read File</a:t>
              </a:r>
              <a:endParaRPr lang="en-US" altLang="ko-KR" sz="10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endParaRPr>
            </a:p>
          </p:txBody>
        </p:sp>
        <p:sp>
          <p:nvSpPr>
            <p:cNvPr id="17479" name="Line 98"/>
            <p:cNvSpPr>
              <a:spLocks noChangeShapeType="1"/>
            </p:cNvSpPr>
            <p:nvPr/>
          </p:nvSpPr>
          <p:spPr bwMode="auto">
            <a:xfrm>
              <a:off x="2001838" y="2251100"/>
              <a:ext cx="100171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anchor="ctr"/>
            <a:lstStyle/>
            <a:p>
              <a:endParaRPr lang="ko-KR" altLang="en-US"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17428" name="Text Box 101"/>
          <p:cNvSpPr txBox="1">
            <a:spLocks noChangeArrowheads="1"/>
          </p:cNvSpPr>
          <p:nvPr/>
        </p:nvSpPr>
        <p:spPr bwMode="auto">
          <a:xfrm>
            <a:off x="806450" y="3057546"/>
            <a:ext cx="92685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Client JVM</a:t>
            </a:r>
          </a:p>
        </p:txBody>
      </p:sp>
      <p:sp>
        <p:nvSpPr>
          <p:cNvPr id="16487" name="Rectangle 103"/>
          <p:cNvSpPr>
            <a:spLocks noChangeArrowheads="1"/>
          </p:cNvSpPr>
          <p:nvPr/>
        </p:nvSpPr>
        <p:spPr bwMode="auto">
          <a:xfrm>
            <a:off x="571500" y="5060975"/>
            <a:ext cx="1651000" cy="1176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76" name="Text Box 104"/>
          <p:cNvSpPr txBox="1">
            <a:spLocks noChangeArrowheads="1"/>
          </p:cNvSpPr>
          <p:nvPr/>
        </p:nvSpPr>
        <p:spPr bwMode="auto">
          <a:xfrm>
            <a:off x="739775" y="5962675"/>
            <a:ext cx="108715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0" dirty="0" err="1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DataNode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#1</a:t>
            </a:r>
          </a:p>
        </p:txBody>
      </p:sp>
      <p:sp>
        <p:nvSpPr>
          <p:cNvPr id="17477" name="Rectangle 105"/>
          <p:cNvSpPr>
            <a:spLocks noChangeArrowheads="1"/>
          </p:cNvSpPr>
          <p:nvPr/>
        </p:nvSpPr>
        <p:spPr bwMode="auto">
          <a:xfrm>
            <a:off x="666750" y="5149875"/>
            <a:ext cx="1452563" cy="82708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490" name="Rectangle 106"/>
          <p:cNvSpPr>
            <a:spLocks noChangeArrowheads="1"/>
          </p:cNvSpPr>
          <p:nvPr/>
        </p:nvSpPr>
        <p:spPr bwMode="auto">
          <a:xfrm>
            <a:off x="774700" y="5267350"/>
            <a:ext cx="587375" cy="263525"/>
          </a:xfrm>
          <a:prstGeom prst="rect">
            <a:avLst/>
          </a:prstGeom>
          <a:solidFill>
            <a:srgbClr val="DDDDDD"/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blk_001</a:t>
            </a:r>
          </a:p>
        </p:txBody>
      </p:sp>
      <p:sp>
        <p:nvSpPr>
          <p:cNvPr id="16492" name="Rectangle 108"/>
          <p:cNvSpPr>
            <a:spLocks noChangeArrowheads="1"/>
          </p:cNvSpPr>
          <p:nvPr/>
        </p:nvSpPr>
        <p:spPr bwMode="auto">
          <a:xfrm>
            <a:off x="2327275" y="5060975"/>
            <a:ext cx="1651000" cy="1176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473" name="Text Box 109"/>
          <p:cNvSpPr txBox="1">
            <a:spLocks noChangeArrowheads="1"/>
          </p:cNvSpPr>
          <p:nvPr/>
        </p:nvSpPr>
        <p:spPr bwMode="auto">
          <a:xfrm>
            <a:off x="2524125" y="5962675"/>
            <a:ext cx="108715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dirty="0" err="1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DataNode</a:t>
            </a: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#2</a:t>
            </a:r>
          </a:p>
        </p:txBody>
      </p:sp>
      <p:sp>
        <p:nvSpPr>
          <p:cNvPr id="17474" name="Rectangle 110"/>
          <p:cNvSpPr>
            <a:spLocks noChangeArrowheads="1"/>
          </p:cNvSpPr>
          <p:nvPr/>
        </p:nvSpPr>
        <p:spPr bwMode="auto">
          <a:xfrm>
            <a:off x="2424113" y="5149875"/>
            <a:ext cx="1452563" cy="82708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ko-KR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495" name="Rectangle 111"/>
          <p:cNvSpPr>
            <a:spLocks noChangeArrowheads="1"/>
          </p:cNvSpPr>
          <p:nvPr/>
        </p:nvSpPr>
        <p:spPr bwMode="auto">
          <a:xfrm>
            <a:off x="2532063" y="5267350"/>
            <a:ext cx="587375" cy="263525"/>
          </a:xfrm>
          <a:prstGeom prst="rect">
            <a:avLst/>
          </a:prstGeom>
          <a:solidFill>
            <a:srgbClr val="DDDDDD"/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blk_001</a:t>
            </a:r>
          </a:p>
        </p:txBody>
      </p:sp>
      <p:sp>
        <p:nvSpPr>
          <p:cNvPr id="17460" name="Rectangle 113"/>
          <p:cNvSpPr>
            <a:spLocks noChangeArrowheads="1"/>
          </p:cNvSpPr>
          <p:nvPr/>
        </p:nvSpPr>
        <p:spPr bwMode="auto">
          <a:xfrm>
            <a:off x="7822009" y="5267350"/>
            <a:ext cx="587375" cy="263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blk_004</a:t>
            </a:r>
          </a:p>
        </p:txBody>
      </p:sp>
      <p:sp>
        <p:nvSpPr>
          <p:cNvPr id="17461" name="Rectangle 114"/>
          <p:cNvSpPr>
            <a:spLocks noChangeArrowheads="1"/>
          </p:cNvSpPr>
          <p:nvPr/>
        </p:nvSpPr>
        <p:spPr bwMode="auto">
          <a:xfrm>
            <a:off x="4291013" y="5595962"/>
            <a:ext cx="587375" cy="263525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blk_005</a:t>
            </a:r>
          </a:p>
        </p:txBody>
      </p:sp>
      <p:sp>
        <p:nvSpPr>
          <p:cNvPr id="17463" name="Rectangle 116"/>
          <p:cNvSpPr>
            <a:spLocks noChangeArrowheads="1"/>
          </p:cNvSpPr>
          <p:nvPr/>
        </p:nvSpPr>
        <p:spPr bwMode="auto">
          <a:xfrm>
            <a:off x="6057900" y="5595962"/>
            <a:ext cx="587375" cy="263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blk_004</a:t>
            </a:r>
          </a:p>
        </p:txBody>
      </p:sp>
      <p:sp>
        <p:nvSpPr>
          <p:cNvPr id="17466" name="Rectangle 119"/>
          <p:cNvSpPr>
            <a:spLocks noChangeArrowheads="1"/>
          </p:cNvSpPr>
          <p:nvPr/>
        </p:nvSpPr>
        <p:spPr bwMode="auto">
          <a:xfrm>
            <a:off x="7824788" y="5595962"/>
            <a:ext cx="587375" cy="263525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blk_005</a:t>
            </a:r>
          </a:p>
        </p:txBody>
      </p:sp>
      <p:sp>
        <p:nvSpPr>
          <p:cNvPr id="17469" name="Rectangle 122"/>
          <p:cNvSpPr>
            <a:spLocks noChangeArrowheads="1"/>
          </p:cNvSpPr>
          <p:nvPr/>
        </p:nvSpPr>
        <p:spPr bwMode="auto">
          <a:xfrm>
            <a:off x="1422400" y="5595962"/>
            <a:ext cx="587375" cy="263525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blk_005</a:t>
            </a:r>
          </a:p>
        </p:txBody>
      </p:sp>
      <p:sp>
        <p:nvSpPr>
          <p:cNvPr id="17471" name="Rectangle 124"/>
          <p:cNvSpPr>
            <a:spLocks noChangeArrowheads="1"/>
          </p:cNvSpPr>
          <p:nvPr/>
        </p:nvSpPr>
        <p:spPr bwMode="auto">
          <a:xfrm>
            <a:off x="2532063" y="5595962"/>
            <a:ext cx="587375" cy="263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</a:rPr>
              <a:t>blk_004</a:t>
            </a:r>
          </a:p>
        </p:txBody>
      </p:sp>
      <p:grpSp>
        <p:nvGrpSpPr>
          <p:cNvPr id="85" name="그룹 84"/>
          <p:cNvGrpSpPr/>
          <p:nvPr/>
        </p:nvGrpSpPr>
        <p:grpSpPr>
          <a:xfrm>
            <a:off x="4224338" y="1963761"/>
            <a:ext cx="2411412" cy="246221"/>
            <a:chOff x="4224338" y="1963761"/>
            <a:chExt cx="2411412" cy="246221"/>
          </a:xfrm>
        </p:grpSpPr>
        <p:sp>
          <p:nvSpPr>
            <p:cNvPr id="17456" name="Line 129"/>
            <p:cNvSpPr>
              <a:spLocks noChangeShapeType="1"/>
            </p:cNvSpPr>
            <p:nvPr/>
          </p:nvSpPr>
          <p:spPr bwMode="auto">
            <a:xfrm>
              <a:off x="4224338" y="2208236"/>
              <a:ext cx="241141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 anchor="ctr"/>
            <a:lstStyle/>
            <a:p>
              <a:endParaRPr lang="ko-KR" altLang="en-US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457" name="Text Box 130"/>
            <p:cNvSpPr txBox="1">
              <a:spLocks noChangeArrowheads="1"/>
            </p:cNvSpPr>
            <p:nvPr/>
          </p:nvSpPr>
          <p:spPr bwMode="auto">
            <a:xfrm>
              <a:off x="4684713" y="1963761"/>
              <a:ext cx="1338828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2. </a:t>
              </a:r>
              <a:r>
                <a:rPr lang="en-US" altLang="ko-KR" sz="1000" dirty="0" smtClean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Get block location</a:t>
              </a:r>
              <a:endParaRPr lang="en-US" altLang="ko-KR" sz="10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998664" y="2395558"/>
            <a:ext cx="1044702" cy="476250"/>
            <a:chOff x="1998664" y="2395558"/>
            <a:chExt cx="1044702" cy="476250"/>
          </a:xfrm>
        </p:grpSpPr>
        <p:sp>
          <p:nvSpPr>
            <p:cNvPr id="17454" name="Line 132"/>
            <p:cNvSpPr>
              <a:spLocks noChangeShapeType="1"/>
            </p:cNvSpPr>
            <p:nvPr/>
          </p:nvSpPr>
          <p:spPr bwMode="auto">
            <a:xfrm>
              <a:off x="1998664" y="2395558"/>
              <a:ext cx="968375" cy="476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anchor="ctr"/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455" name="Text Box 133"/>
            <p:cNvSpPr txBox="1">
              <a:spLocks noChangeArrowheads="1"/>
            </p:cNvSpPr>
            <p:nvPr/>
          </p:nvSpPr>
          <p:spPr bwMode="auto">
            <a:xfrm rot="1579167">
              <a:off x="2065213" y="2431992"/>
              <a:ext cx="978153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3. </a:t>
              </a:r>
              <a:r>
                <a:rPr lang="en-US" altLang="ko-KR" sz="1000" dirty="0" smtClean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Read Block</a:t>
              </a:r>
              <a:endParaRPr lang="en-US" altLang="ko-KR" sz="10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2072680" y="3187722"/>
            <a:ext cx="1546820" cy="1962154"/>
            <a:chOff x="2072680" y="3187722"/>
            <a:chExt cx="1546820" cy="1962154"/>
          </a:xfrm>
        </p:grpSpPr>
        <p:sp>
          <p:nvSpPr>
            <p:cNvPr id="17450" name="Text Box 138"/>
            <p:cNvSpPr txBox="1">
              <a:spLocks noChangeArrowheads="1"/>
            </p:cNvSpPr>
            <p:nvPr/>
          </p:nvSpPr>
          <p:spPr bwMode="auto">
            <a:xfrm>
              <a:off x="2072680" y="4221088"/>
              <a:ext cx="1104790" cy="246221"/>
            </a:xfrm>
            <a:prstGeom prst="rect">
              <a:avLst/>
            </a:prstGeom>
            <a:noFill/>
            <a:ln w="9525" algn="ctr">
              <a:noFill/>
              <a:miter lim="800000"/>
              <a:headEnd type="triangle"/>
              <a:tailEnd type="none"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4. </a:t>
              </a:r>
              <a:r>
                <a:rPr lang="en-US" altLang="ko-KR" sz="1000" dirty="0" smtClean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Read blk_004</a:t>
              </a:r>
              <a:endParaRPr lang="ko-KR" altLang="en-US" sz="10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endParaRPr>
            </a:p>
          </p:txBody>
        </p:sp>
        <p:cxnSp>
          <p:nvCxnSpPr>
            <p:cNvPr id="17451" name="AutoShape 139"/>
            <p:cNvCxnSpPr>
              <a:cxnSpLocks noChangeShapeType="1"/>
              <a:stCxn id="17423" idx="2"/>
              <a:endCxn id="17474" idx="0"/>
            </p:cNvCxnSpPr>
            <p:nvPr/>
          </p:nvCxnSpPr>
          <p:spPr bwMode="auto">
            <a:xfrm rot="5400000">
              <a:off x="2403871" y="3934246"/>
              <a:ext cx="1962154" cy="46910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87" name="그룹 86"/>
          <p:cNvGrpSpPr/>
          <p:nvPr/>
        </p:nvGrpSpPr>
        <p:grpSpPr>
          <a:xfrm>
            <a:off x="1986239" y="2554308"/>
            <a:ext cx="991911" cy="476250"/>
            <a:chOff x="1986239" y="2554308"/>
            <a:chExt cx="991911" cy="476250"/>
          </a:xfrm>
        </p:grpSpPr>
        <p:sp>
          <p:nvSpPr>
            <p:cNvPr id="17448" name="Line 141"/>
            <p:cNvSpPr>
              <a:spLocks noChangeShapeType="1"/>
            </p:cNvSpPr>
            <p:nvPr/>
          </p:nvSpPr>
          <p:spPr bwMode="auto">
            <a:xfrm>
              <a:off x="2009775" y="2554308"/>
              <a:ext cx="968375" cy="476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anchor="ctr"/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449" name="Text Box 142"/>
            <p:cNvSpPr txBox="1">
              <a:spLocks noChangeArrowheads="1"/>
            </p:cNvSpPr>
            <p:nvPr/>
          </p:nvSpPr>
          <p:spPr bwMode="auto">
            <a:xfrm rot="1579167">
              <a:off x="1986239" y="2759017"/>
              <a:ext cx="894797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7</a:t>
              </a:r>
              <a:r>
                <a:rPr lang="en-US" altLang="ko-KR" sz="1000" dirty="0" smtClean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. </a:t>
              </a: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Close File</a:t>
              </a:r>
              <a:endParaRPr lang="ko-KR" altLang="en-US" sz="10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3619500" y="3187721"/>
            <a:ext cx="4826000" cy="1873254"/>
            <a:chOff x="3619500" y="3187721"/>
            <a:chExt cx="4826000" cy="1873254"/>
          </a:xfrm>
        </p:grpSpPr>
        <p:sp>
          <p:nvSpPr>
            <p:cNvPr id="83" name="Text Box 138"/>
            <p:cNvSpPr txBox="1">
              <a:spLocks noChangeArrowheads="1"/>
            </p:cNvSpPr>
            <p:nvPr/>
          </p:nvSpPr>
          <p:spPr bwMode="auto">
            <a:xfrm flipH="1">
              <a:off x="5241032" y="4221088"/>
              <a:ext cx="1111202" cy="246221"/>
            </a:xfrm>
            <a:prstGeom prst="rect">
              <a:avLst/>
            </a:prstGeom>
            <a:noFill/>
            <a:ln w="9525" algn="ctr">
              <a:noFill/>
              <a:miter lim="800000"/>
              <a:headEnd type="triangle"/>
              <a:tailEnd type="none"/>
            </a:ln>
          </p:spPr>
          <p:txBody>
            <a:bodyPr wrap="none">
              <a:spAutoFit/>
            </a:bodyPr>
            <a:lstStyle/>
            <a:p>
              <a:pPr marL="85725" indent="-85725">
                <a:buFont typeface="Wingdings" pitchFamily="2" charset="2"/>
                <a:buNone/>
              </a:pPr>
              <a:r>
                <a:rPr lang="en-US" altLang="ko-KR" sz="1000" dirty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5</a:t>
              </a:r>
              <a:r>
                <a:rPr lang="en-US" altLang="ko-KR" sz="1000" dirty="0" smtClean="0">
                  <a:latin typeface="Arial" pitchFamily="34" charset="0"/>
                  <a:ea typeface="나눔고딕" panose="020D0604000000000000" pitchFamily="50" charset="-127"/>
                  <a:sym typeface="Wingdings" pitchFamily="2" charset="2"/>
                </a:rPr>
                <a:t>. Read blk_005</a:t>
              </a:r>
              <a:endParaRPr lang="ko-KR" altLang="en-US" sz="10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endParaRPr>
            </a:p>
          </p:txBody>
        </p:sp>
        <p:cxnSp>
          <p:nvCxnSpPr>
            <p:cNvPr id="89" name="AutoShape 139"/>
            <p:cNvCxnSpPr>
              <a:cxnSpLocks noChangeShapeType="1"/>
              <a:stCxn id="17423" idx="2"/>
              <a:endCxn id="16458" idx="0"/>
            </p:cNvCxnSpPr>
            <p:nvPr/>
          </p:nvCxnSpPr>
          <p:spPr bwMode="auto">
            <a:xfrm rot="16200000" flipH="1">
              <a:off x="5095873" y="1711348"/>
              <a:ext cx="1873254" cy="482600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</p:grpSp>
      <p:sp>
        <p:nvSpPr>
          <p:cNvPr id="74" name="Text Box 99"/>
          <p:cNvSpPr txBox="1">
            <a:spLocks noChangeArrowheads="1"/>
          </p:cNvSpPr>
          <p:nvPr/>
        </p:nvSpPr>
        <p:spPr bwMode="auto">
          <a:xfrm>
            <a:off x="7401272" y="1582096"/>
            <a:ext cx="102944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1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Name Node</a:t>
            </a:r>
          </a:p>
        </p:txBody>
      </p: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1896106" y="1582096"/>
            <a:ext cx="104067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1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Client Node</a:t>
            </a:r>
          </a:p>
        </p:txBody>
      </p:sp>
      <p:sp>
        <p:nvSpPr>
          <p:cNvPr id="76" name="내용 개체 틀 2"/>
          <p:cNvSpPr txBox="1">
            <a:spLocks/>
          </p:cNvSpPr>
          <p:nvPr/>
        </p:nvSpPr>
        <p:spPr bwMode="auto">
          <a:xfrm>
            <a:off x="79375" y="657225"/>
            <a:ext cx="9737725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latinLnBrk="0">
              <a:lnSpc>
                <a:spcPct val="110000"/>
              </a:lnSpc>
            </a:pPr>
            <a:r>
              <a:rPr lang="en-US" altLang="ko-KR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Client</a:t>
            </a:r>
            <a:r>
              <a:rPr lang="ko-KR" altLang="en-US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는 </a:t>
            </a:r>
            <a:r>
              <a:rPr lang="en-US" altLang="ko-KR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Name Node</a:t>
            </a:r>
            <a:r>
              <a:rPr lang="ko-KR" altLang="en-US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에게 파일의 </a:t>
            </a:r>
            <a:r>
              <a:rPr lang="en-US" altLang="ko-KR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Block </a:t>
            </a:r>
            <a:r>
              <a:rPr lang="ko-KR" altLang="en-US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위치 정보를 요청하여 확인한 후</a:t>
            </a:r>
            <a:r>
              <a:rPr lang="en-US" altLang="ko-KR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br>
              <a:rPr lang="en-US" altLang="ko-KR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Block</a:t>
            </a:r>
            <a:r>
              <a:rPr lang="ko-KR" altLang="en-US" sz="1600" b="1" kern="0" noProof="0" dirty="0" smtClean="0">
                <a:latin typeface="Arial" pitchFamily="34" charset="0"/>
                <a:ea typeface="나눔고딕" panose="020D0604000000000000" pitchFamily="50" charset="-127"/>
              </a:rPr>
              <a:t>을 가진 </a:t>
            </a:r>
            <a:r>
              <a:rPr lang="en-US" altLang="ko-KR" sz="1600" b="1" kern="0" dirty="0" smtClean="0">
                <a:solidFill>
                  <a:srgbClr val="4607F9"/>
                </a:solidFill>
                <a:latin typeface="Arial" pitchFamily="34" charset="0"/>
                <a:ea typeface="나눔고딕" panose="020D0604000000000000" pitchFamily="50" charset="-127"/>
              </a:rPr>
              <a:t>Data Node</a:t>
            </a:r>
            <a:r>
              <a:rPr lang="ko-KR" altLang="en-US" sz="1600" b="1" kern="0" dirty="0" smtClean="0">
                <a:solidFill>
                  <a:srgbClr val="4607F9"/>
                </a:solidFill>
                <a:latin typeface="Arial" pitchFamily="34" charset="0"/>
                <a:ea typeface="나눔고딕" panose="020D0604000000000000" pitchFamily="50" charset="-127"/>
              </a:rPr>
              <a:t>와 직접 통신하면서 데이터 읽음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따라서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Name Node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가 병목 구간이 되지 않음</a:t>
            </a:r>
            <a:endParaRPr kumimoji="0" lang="en-US" altLang="ko-KR" sz="1600" b="1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4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79" grpId="0" uiExpand="1" build="allAtOnce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ETL </a:t>
            </a:r>
            <a:r>
              <a:rPr lang="ko-KR" altLang="en-US" dirty="0" smtClean="0"/>
              <a:t>솔루션 검토</a:t>
            </a:r>
            <a:endParaRPr dirty="0" smtClean="0"/>
          </a:p>
        </p:txBody>
      </p:sp>
      <p:sp>
        <p:nvSpPr>
          <p:cNvPr id="28677" name="TextBox 84"/>
          <p:cNvSpPr txBox="1">
            <a:spLocks noChangeArrowheads="1"/>
          </p:cNvSpPr>
          <p:nvPr/>
        </p:nvSpPr>
        <p:spPr bwMode="auto">
          <a:xfrm>
            <a:off x="344488" y="620713"/>
            <a:ext cx="92027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SBP Studio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는 기존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ETL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툴 대비 </a:t>
            </a:r>
            <a:r>
              <a:rPr lang="en-US" altLang="ko-KR" sz="1600" b="1" dirty="0" err="1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 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관련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ETL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기능이 우수하고 국내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10 </a:t>
            </a:r>
            <a:r>
              <a:rPr lang="ko-KR" altLang="en-US" sz="1600" b="1" dirty="0" err="1" smtClean="0">
                <a:latin typeface="Arial" pitchFamily="34" charset="0"/>
                <a:ea typeface="나눔고딕" panose="020D0604000000000000" pitchFamily="50" charset="-127"/>
              </a:rPr>
              <a:t>여개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 이상의 적용사례를 보유하고 있음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개발 및 관리 용이성은 기존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ETL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과 유사한 수준으로 개선 필요</a:t>
            </a:r>
            <a:endParaRPr lang="ko-KR" altLang="en-US" sz="16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08" name="직사각형 107"/>
          <p:cNvSpPr>
            <a:spLocks noChangeArrowheads="1"/>
          </p:cNvSpPr>
          <p:nvPr/>
        </p:nvSpPr>
        <p:spPr bwMode="auto">
          <a:xfrm>
            <a:off x="3167386" y="1257439"/>
            <a:ext cx="3585814" cy="32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115000"/>
              </a:lnSpc>
              <a:buSzPct val="80000"/>
            </a:pPr>
            <a:r>
              <a:rPr lang="en-US" altLang="ko-KR" sz="1400" b="1" u="sng" dirty="0" err="1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en-US" altLang="ko-KR" sz="1400" b="1" u="sng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400" b="1" u="sng" dirty="0" smtClean="0">
                <a:latin typeface="Arial" pitchFamily="34" charset="0"/>
                <a:ea typeface="나눔고딕" panose="020D0604000000000000" pitchFamily="50" charset="-127"/>
              </a:rPr>
              <a:t>ETL </a:t>
            </a:r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솔루션 검토 </a:t>
            </a:r>
            <a:r>
              <a:rPr lang="en-US" altLang="ko-KR" sz="1400" b="1" u="sng" dirty="0" smtClean="0">
                <a:latin typeface="Arial" pitchFamily="34" charset="0"/>
                <a:ea typeface="나눔고딕" panose="020D0604000000000000" pitchFamily="50" charset="-127"/>
              </a:rPr>
              <a:t>– </a:t>
            </a:r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기본 기능</a:t>
            </a:r>
            <a:endParaRPr lang="en-US" altLang="ko-KR" sz="1400" b="1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09997" y="1679962"/>
          <a:ext cx="9505055" cy="4817950"/>
        </p:xfrm>
        <a:graphic>
          <a:graphicData uri="http://schemas.openxmlformats.org/drawingml/2006/table">
            <a:tbl>
              <a:tblPr/>
              <a:tblGrid>
                <a:gridCol w="804274"/>
                <a:gridCol w="461767"/>
                <a:gridCol w="1119810"/>
                <a:gridCol w="327319"/>
                <a:gridCol w="3303778"/>
                <a:gridCol w="296739"/>
                <a:gridCol w="3191368"/>
              </a:tblGrid>
              <a:tr h="24381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구  분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평가 항목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Informatica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PowerCenter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SBP Studio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822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비용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(List Price, 10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노드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16core/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노드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10.5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억 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(Core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650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만원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1.9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억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억원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+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노드당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500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만원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46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적용사례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국내 없음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국내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여개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. (LGD FDC, FQA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사용 중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228">
                <a:tc rowSpan="6"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추출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</a:p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적재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Sqoop Import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별도 제공하지 않음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자체의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PowerExchange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for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Hadooop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기능 이용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컴포넌트로 제공함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HDFS,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NoSQL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PowerExchange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for </a:t>
                      </a:r>
                      <a:r>
                        <a:rPr lang="en-US" altLang="ko-KR" sz="9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Hadooop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(HDFS,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Hive)</a:t>
                      </a:r>
                      <a:endParaRPr lang="ko-KR" altLang="en-US" sz="900" b="0" i="0" u="none" strike="noStrike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algn="l" fontAlgn="t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PowerExchange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for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MongoDB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Cassandra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HDFS, Hive,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HBase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Native DB Driver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제공 목록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및 별도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고속적재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제공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charset="0"/>
                        <a:buChar char="•"/>
                      </a:pP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Oracle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DB2, SQL Server, Sybase ASE, Sybase IQ,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Teradata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Netezza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Informix ,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Greenplum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Amazon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Redshift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HP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Vertica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등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DBMS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에서 제공하는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external loader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와의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연동 가능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algn="l" fontAlgn="t">
                        <a:buFont typeface="Arial" charset="0"/>
                        <a:buChar char="•"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bulk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api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를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통한 고속 적재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방법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Sqoop Export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기능으로 제공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Oracle, DB2, 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MySQL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PostgreSQL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Altibase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SAP HANA, HSQLDB, MS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SQL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외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JDBC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제공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연결 가능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HDFS Output +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Ssh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로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Bulk Load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가능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환경 컴포넌트 제공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기반으로 변환된 후 실행되는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구조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여개의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MapReduce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Pre-built ETL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모듈 제공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Mahout, Pg,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Hive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모듈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제공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전용 사용자정의 모듈 개발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charset="0"/>
                        <a:buChar char="•"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제공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안함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. MapReduce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개발 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Java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모듈로 호출 필요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algn="l" fontAlgn="t">
                        <a:buFont typeface="Arial" charset="0"/>
                        <a:buNone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관리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모니터링 어려움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Hive, Pig, MapReduce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로 사용자 정의 모듈 개발 지원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외부 프로그램과의 연계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Pre/post session task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를 통해서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PowerCenter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외부의 프로그램을 작업의 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후행 작업으로 호출 가능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독립된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command task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를 통해서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ETL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작업과 별도로 외부 프로그램을 수행할 수 있음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Ssh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action(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원격쉘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수행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을 이용하여 처리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각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ETL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모듈 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pre/post action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정의 기능 없음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Ssh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action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으로 명시적으로 삽입 필요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67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메타데이터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하둡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환경에서 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HCatalog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연계 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지원안함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및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와 연계된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HBase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에 대해 지원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389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자동화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스케줄링 기능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내장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스케쥴러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기능을 제공하여 월간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주간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일간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시간대별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분단위별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작업 일정관리 기능을 제공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사용자 정의 이벤트 혹은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indicator file watch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기능을 통해 이벤트 기반의 작업 관리 및 처리가 가능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예약 실행 기능 제공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분단위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Indicator file watch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기능 제공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영업일 기반 스케줄링 기능 없음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실행 단추: 홈 8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28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a typeface="나눔고딕" panose="020D0604000000000000" pitchFamily="50" charset="-127"/>
              </a:rPr>
              <a:t>별첨</a:t>
            </a:r>
            <a:r>
              <a:rPr lang="en-US" altLang="ko-KR" dirty="0" smtClean="0">
                <a:ea typeface="나눔고딕" panose="020D0604000000000000" pitchFamily="50" charset="-127"/>
              </a:rPr>
              <a:t>. SBP Studio</a:t>
            </a:r>
            <a:endParaRPr lang="ko-KR" altLang="en-US" dirty="0" smtClean="0">
              <a:ea typeface="나눔고딕" panose="020D0604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4191" y="1628801"/>
            <a:ext cx="5560551" cy="4882176"/>
          </a:xfrm>
          <a:prstGeom prst="roundRect">
            <a:avLst>
              <a:gd name="adj" fmla="val 189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pic>
        <p:nvPicPr>
          <p:cNvPr id="22" name="그림 21" descr="sbpstudio.pn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1675880" y="1628800"/>
            <a:ext cx="3096344" cy="61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14" y="2348880"/>
            <a:ext cx="5265966" cy="2137985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모서리가 둥근 직사각형 23"/>
          <p:cNvSpPr/>
          <p:nvPr/>
        </p:nvSpPr>
        <p:spPr>
          <a:xfrm>
            <a:off x="6096257" y="3645024"/>
            <a:ext cx="3024336" cy="364728"/>
          </a:xfrm>
          <a:prstGeom prst="roundRect">
            <a:avLst/>
          </a:prstGeom>
          <a:solidFill>
            <a:srgbClr val="B8005C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Integrated &amp; Extensible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47773" y="2082056"/>
            <a:ext cx="3858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개발 및 분석 전체 작업을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GUI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 기반으로 제공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 ( CLI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작업 필요 없음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)</a:t>
            </a:r>
            <a:endParaRPr lang="en-US" altLang="ko-KR" sz="1200" b="0" i="1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Pre-built ETL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모듈을 이용한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Drag&amp;Drop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개발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 (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코딩 작업 최소화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SQL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을 활용한 데이터 탐색 및 분석 기능 제공</a:t>
            </a:r>
            <a:endParaRPr lang="en-US" altLang="ko-KR" sz="1200" b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0" dirty="0" err="1" smtClean="0">
                <a:latin typeface="Arial" pitchFamily="34" charset="0"/>
                <a:ea typeface="나눔고딕" panose="020D0604000000000000" pitchFamily="50" charset="-127"/>
              </a:rPr>
              <a:t>하둡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 경험 없는 사용자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2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일 교육으로 개발 가능</a:t>
            </a:r>
            <a:endParaRPr lang="en-US" altLang="ko-KR" sz="1200" b="0" i="1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096257" y="1700808"/>
            <a:ext cx="3024336" cy="364728"/>
          </a:xfrm>
          <a:prstGeom prst="roundRect">
            <a:avLst/>
          </a:prstGeom>
          <a:solidFill>
            <a:srgbClr val="B8005C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Easy &amp; Productive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096257" y="5334307"/>
            <a:ext cx="3024336" cy="364728"/>
          </a:xfrm>
          <a:prstGeom prst="roundRect">
            <a:avLst/>
          </a:prstGeom>
          <a:solidFill>
            <a:srgbClr val="B8005C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Secure</a:t>
            </a:r>
            <a:r>
              <a:rPr lang="ko-KR" altLang="en-US" sz="1400" b="1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&amp; Enterprise-ready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34807" y="4041404"/>
            <a:ext cx="3871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데이터 수집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처리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탐색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분석을 위한 모든 기능 제공</a:t>
            </a:r>
            <a:endParaRPr lang="en-US" altLang="ko-KR" sz="1200" b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UDF(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사용자 정의 함수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), Custom </a:t>
            </a:r>
            <a:r>
              <a:rPr lang="en-US" altLang="ko-KR" sz="1200" b="0" dirty="0" err="1" smtClean="0">
                <a:latin typeface="Arial" pitchFamily="34" charset="0"/>
                <a:ea typeface="나눔고딕" panose="020D0604000000000000" pitchFamily="50" charset="-127"/>
              </a:rPr>
              <a:t>MapReduce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지원</a:t>
            </a:r>
            <a:endParaRPr lang="en-US" altLang="ko-KR" sz="1200" b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외부 솔루션과 연계를 위한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Workflow API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제공</a:t>
            </a:r>
            <a:endParaRPr lang="en-US" altLang="ko-KR" sz="1200" b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타사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200" b="0" dirty="0" err="1" smtClean="0">
                <a:latin typeface="Arial" pitchFamily="34" charset="0"/>
                <a:ea typeface="나눔고딕" panose="020D0604000000000000" pitchFamily="50" charset="-127"/>
              </a:rPr>
              <a:t>배포판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 연계 가능</a:t>
            </a:r>
            <a:endParaRPr lang="en-US" altLang="ko-KR" sz="1200" b="0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33121" y="5694347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사용자 인증 통합을 위한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LDAP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지원</a:t>
            </a:r>
            <a:endParaRPr lang="en-US" altLang="ko-KR" sz="1200" b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Hadoop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자체 인증 및 보안을 위한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Kerberos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지원</a:t>
            </a:r>
            <a:endParaRPr lang="en-US" altLang="ko-KR" sz="1200" b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사용자 및 그룹 단위 권한 관리 지원</a:t>
            </a:r>
            <a:endParaRPr lang="en-US" altLang="ko-KR" sz="1200" b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시스템 이관을 위한 개발 자원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Import/Export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지원</a:t>
            </a:r>
            <a:endParaRPr lang="en-US" altLang="ko-KR" sz="1200" b="0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3" name="그룹 20"/>
          <p:cNvGrpSpPr/>
          <p:nvPr/>
        </p:nvGrpSpPr>
        <p:grpSpPr>
          <a:xfrm>
            <a:off x="535578" y="4624897"/>
            <a:ext cx="5001220" cy="1734176"/>
            <a:chOff x="1208584" y="3954140"/>
            <a:chExt cx="5001220" cy="1734176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2504648" y="4654319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HDFS Browser</a:t>
              </a:r>
              <a:endParaRPr lang="ko-KR" altLang="en-US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5097016" y="5013176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Big Query</a:t>
              </a:r>
              <a:endParaRPr lang="ko-KR" altLang="en-US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5097016" y="4653136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Machine Learning</a:t>
              </a:r>
              <a:endParaRPr lang="ko-KR" altLang="en-US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5097216" y="5385916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Workflow</a:t>
              </a:r>
            </a:p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Open API</a:t>
              </a:r>
              <a:endParaRPr lang="ko-KR" altLang="en-US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800872" y="4654319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itchFamily="34" charset="0"/>
                </a:rPr>
                <a:t>Workflow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504648" y="5027371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Big Query</a:t>
              </a:r>
              <a:endParaRPr lang="ko-KR" altLang="en-US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800872" y="5027371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Scheduling</a:t>
              </a:r>
            </a:p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Monitoring</a:t>
              </a:r>
              <a:endParaRPr lang="ko-KR" altLang="en-US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208584" y="4654319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Sqoop</a:t>
              </a:r>
              <a:endParaRPr lang="ko-KR" altLang="en-US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208584" y="5027371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FTP</a:t>
              </a:r>
              <a:endParaRPr lang="ko-KR" altLang="en-US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1208584" y="5385916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itchFamily="34" charset="0"/>
                </a:rPr>
                <a:t>Flume</a:t>
              </a:r>
            </a:p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itchFamily="34" charset="0"/>
                </a:rPr>
                <a:t>(SBP Data Collector)</a:t>
              </a: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504848" y="5385916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Metadata</a:t>
              </a:r>
            </a:p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Management</a:t>
              </a:r>
              <a:endParaRPr lang="ko-KR" altLang="en-US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3800872" y="5385916"/>
              <a:ext cx="1080000" cy="302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Impact</a:t>
              </a:r>
            </a:p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Analysis</a:t>
              </a:r>
              <a:endParaRPr lang="ko-KR" altLang="en-US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1208585" y="3954140"/>
              <a:ext cx="999110" cy="478800"/>
            </a:xfrm>
            <a:prstGeom prst="ellipse">
              <a:avLst/>
            </a:prstGeom>
            <a:solidFill>
              <a:srgbClr val="B00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데이터</a:t>
              </a:r>
              <a:endParaRPr lang="en-US" altLang="ko-KR" sz="11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100" b="1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수집</a:t>
              </a:r>
              <a:endParaRPr lang="ko-KR" altLang="en-US" sz="1100" b="1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62" name="직선 화살표 연결선 61"/>
            <p:cNvCxnSpPr>
              <a:stCxn id="61" idx="6"/>
              <a:endCxn id="63" idx="2"/>
            </p:cNvCxnSpPr>
            <p:nvPr/>
          </p:nvCxnSpPr>
          <p:spPr>
            <a:xfrm>
              <a:off x="2207695" y="4193540"/>
              <a:ext cx="229756" cy="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/>
            <p:cNvSpPr/>
            <p:nvPr/>
          </p:nvSpPr>
          <p:spPr>
            <a:xfrm>
              <a:off x="2437451" y="3954140"/>
              <a:ext cx="1104280" cy="478800"/>
            </a:xfrm>
            <a:prstGeom prst="ellipse">
              <a:avLst/>
            </a:prstGeom>
            <a:solidFill>
              <a:srgbClr val="B00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데이터</a:t>
              </a:r>
              <a:endParaRPr lang="en-US" altLang="ko-KR" sz="11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100" b="1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탐색</a:t>
              </a:r>
              <a:endParaRPr lang="ko-KR" altLang="en-US" sz="1100" b="1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3771487" y="3954140"/>
              <a:ext cx="1104280" cy="478800"/>
            </a:xfrm>
            <a:prstGeom prst="ellipse">
              <a:avLst/>
            </a:prstGeom>
            <a:solidFill>
              <a:srgbClr val="B00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데이터</a:t>
              </a:r>
              <a:endParaRPr lang="en-US" altLang="ko-KR" sz="11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100" b="1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처리</a:t>
              </a:r>
              <a:endParaRPr lang="ko-KR" altLang="en-US" sz="1100" b="1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5105524" y="3954140"/>
              <a:ext cx="1104280" cy="478800"/>
            </a:xfrm>
            <a:prstGeom prst="ellipse">
              <a:avLst/>
            </a:prstGeom>
            <a:solidFill>
              <a:srgbClr val="B00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데이터</a:t>
              </a:r>
              <a:endParaRPr lang="en-US" altLang="ko-KR" sz="11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100" b="1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분석</a:t>
              </a:r>
              <a:endParaRPr lang="en-US" altLang="ko-KR" sz="11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66" name="직선 화살표 연결선 65"/>
            <p:cNvCxnSpPr>
              <a:stCxn id="63" idx="6"/>
              <a:endCxn id="64" idx="2"/>
            </p:cNvCxnSpPr>
            <p:nvPr/>
          </p:nvCxnSpPr>
          <p:spPr>
            <a:xfrm>
              <a:off x="3541731" y="4193540"/>
              <a:ext cx="229756" cy="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64" idx="6"/>
              <a:endCxn id="65" idx="2"/>
            </p:cNvCxnSpPr>
            <p:nvPr/>
          </p:nvCxnSpPr>
          <p:spPr>
            <a:xfrm>
              <a:off x="4875767" y="4193540"/>
              <a:ext cx="229757" cy="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49"/>
            <p:cNvCxnSpPr>
              <a:stCxn id="65" idx="4"/>
              <a:endCxn id="63" idx="4"/>
            </p:cNvCxnSpPr>
            <p:nvPr/>
          </p:nvCxnSpPr>
          <p:spPr>
            <a:xfrm rot="5400000">
              <a:off x="4323628" y="3098904"/>
              <a:ext cx="12700" cy="2668073"/>
            </a:xfrm>
            <a:prstGeom prst="bentConnector3">
              <a:avLst>
                <a:gd name="adj1" fmla="val 1200016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내용 개체 틀 146"/>
          <p:cNvSpPr txBox="1">
            <a:spLocks/>
          </p:cNvSpPr>
          <p:nvPr/>
        </p:nvSpPr>
        <p:spPr bwMode="auto">
          <a:xfrm>
            <a:off x="228386" y="494828"/>
            <a:ext cx="9431338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6" tIns="45699" rIns="91396" bIns="45699"/>
          <a:lstStyle/>
          <a:p>
            <a:pPr eaLnBrk="0" latin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ko-KR" altLang="en-US" sz="1400" b="1" kern="0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1400" b="1" kern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처리 및 분석을 위한 전체 프로세스를 지원하는 개발 분석 도구로</a:t>
            </a:r>
            <a:r>
              <a:rPr lang="en-US" altLang="ko-KR" sz="1400" b="1" kern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SQL</a:t>
            </a:r>
            <a:r>
              <a:rPr lang="ko-KR" altLang="en-US" sz="1400" b="1" kern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을 활용한 손쉬운 데이터 탐색 및 </a:t>
            </a:r>
            <a:r>
              <a:rPr lang="en-US" altLang="ko-KR" sz="1400" b="1" kern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GUI </a:t>
            </a:r>
            <a:r>
              <a:rPr lang="ko-KR" altLang="en-US" sz="1400" b="1" kern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기반 손쉬운 개발 기능 제공</a:t>
            </a:r>
            <a:endParaRPr lang="ko-KR" altLang="en-US" sz="1400" b="1" kern="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9" name="실행 단추: 홈 38">
            <a:hlinkClick r:id="rId5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85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dirty="0" smtClean="0">
                <a:ea typeface="나눔고딕" panose="020D0604000000000000" pitchFamily="50" charset="-127"/>
              </a:rPr>
              <a:t>별첨</a:t>
            </a:r>
            <a:r>
              <a:rPr lang="en-US" altLang="ko-KR" dirty="0" smtClean="0">
                <a:ea typeface="나눔고딕" panose="020D0604000000000000" pitchFamily="50" charset="-127"/>
              </a:rPr>
              <a:t>. </a:t>
            </a:r>
            <a:r>
              <a:rPr lang="en-US" altLang="ko-KR" dirty="0" err="1" smtClean="0">
                <a:ea typeface="나눔고딕" panose="020D0604000000000000" pitchFamily="50" charset="-127"/>
              </a:rPr>
              <a:t>Hadoop</a:t>
            </a:r>
            <a:r>
              <a:rPr lang="en-US" altLang="ko-KR" dirty="0" smtClean="0">
                <a:ea typeface="나눔고딕" panose="020D0604000000000000" pitchFamily="50" charset="-127"/>
              </a:rPr>
              <a:t> ETL </a:t>
            </a:r>
            <a:r>
              <a:rPr lang="ko-KR" altLang="en-US" dirty="0" smtClean="0">
                <a:ea typeface="나눔고딕" panose="020D0604000000000000" pitchFamily="50" charset="-127"/>
              </a:rPr>
              <a:t>솔루션 검토</a:t>
            </a:r>
            <a:endParaRPr dirty="0" smtClean="0">
              <a:ea typeface="나눔고딕" panose="020D0604000000000000" pitchFamily="50" charset="-127"/>
            </a:endParaRPr>
          </a:p>
        </p:txBody>
      </p:sp>
      <p:sp>
        <p:nvSpPr>
          <p:cNvPr id="28677" name="TextBox 84"/>
          <p:cNvSpPr txBox="1">
            <a:spLocks noChangeArrowheads="1"/>
          </p:cNvSpPr>
          <p:nvPr/>
        </p:nvSpPr>
        <p:spPr bwMode="auto">
          <a:xfrm>
            <a:off x="344488" y="620713"/>
            <a:ext cx="92027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SBP Studio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는 기존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ETL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툴 대비 </a:t>
            </a:r>
            <a:r>
              <a:rPr lang="en-US" altLang="ko-KR" sz="1600" b="1" dirty="0" err="1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 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관련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ETL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기능이 우수하고 국내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10 </a:t>
            </a:r>
            <a:r>
              <a:rPr lang="ko-KR" altLang="en-US" sz="1600" b="1" dirty="0" err="1" smtClean="0">
                <a:latin typeface="Arial" pitchFamily="34" charset="0"/>
                <a:ea typeface="나눔고딕" panose="020D0604000000000000" pitchFamily="50" charset="-127"/>
              </a:rPr>
              <a:t>여개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 이상의 적용사례를 보유하고 있음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개발 및 관리 용이성은 기존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ETL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과 유사한 수준으로 개선 필요</a:t>
            </a:r>
            <a:endParaRPr lang="ko-KR" altLang="en-US" sz="16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08" name="직사각형 107"/>
          <p:cNvSpPr>
            <a:spLocks noChangeArrowheads="1"/>
          </p:cNvSpPr>
          <p:nvPr/>
        </p:nvSpPr>
        <p:spPr bwMode="auto">
          <a:xfrm>
            <a:off x="3167386" y="1257439"/>
            <a:ext cx="3585814" cy="32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115000"/>
              </a:lnSpc>
              <a:buSzPct val="80000"/>
            </a:pPr>
            <a:r>
              <a:rPr lang="en-US" altLang="ko-KR" sz="1400" b="1" u="sng" dirty="0" err="1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en-US" altLang="ko-KR" sz="1400" b="1" u="sng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400" b="1" u="sng" dirty="0" smtClean="0">
                <a:latin typeface="Arial" pitchFamily="34" charset="0"/>
                <a:ea typeface="나눔고딕" panose="020D0604000000000000" pitchFamily="50" charset="-127"/>
              </a:rPr>
              <a:t>ETL </a:t>
            </a:r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솔루션 검토 </a:t>
            </a:r>
            <a:r>
              <a:rPr lang="en-US" altLang="ko-KR" sz="1400" b="1" u="sng" dirty="0" smtClean="0">
                <a:latin typeface="Arial" pitchFamily="34" charset="0"/>
                <a:ea typeface="나눔고딕" panose="020D0604000000000000" pitchFamily="50" charset="-127"/>
              </a:rPr>
              <a:t>– </a:t>
            </a:r>
            <a:r>
              <a:rPr lang="ko-KR" altLang="en-US" sz="1400" b="1" u="sng" dirty="0" smtClean="0">
                <a:latin typeface="Arial" pitchFamily="34" charset="0"/>
                <a:ea typeface="나눔고딕" panose="020D0604000000000000" pitchFamily="50" charset="-127"/>
              </a:rPr>
              <a:t>기본 기능</a:t>
            </a:r>
            <a:endParaRPr lang="en-US" altLang="ko-KR" sz="1400" b="1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00768"/>
              </p:ext>
            </p:extLst>
          </p:nvPr>
        </p:nvGraphicFramePr>
        <p:xfrm>
          <a:off x="209997" y="1679962"/>
          <a:ext cx="9505055" cy="4894150"/>
        </p:xfrm>
        <a:graphic>
          <a:graphicData uri="http://schemas.openxmlformats.org/drawingml/2006/table">
            <a:tbl>
              <a:tblPr/>
              <a:tblGrid>
                <a:gridCol w="804274"/>
                <a:gridCol w="461767"/>
                <a:gridCol w="1119810"/>
                <a:gridCol w="327319"/>
                <a:gridCol w="3303778"/>
                <a:gridCol w="296739"/>
                <a:gridCol w="3191368"/>
              </a:tblGrid>
              <a:tr h="24381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구  분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평가 항목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Informatica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PowerCenter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SBP Studio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822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비용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(List Price, 10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노드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16core/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노드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10.5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억 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(Core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650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만원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1.9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억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억원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+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노드당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500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만원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46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적용사례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국내 없음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국내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여개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. (LGD FDC, FQA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사용 중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228">
                <a:tc rowSpan="6"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추출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</a:p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적재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Sqoop Import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별도 제공하지 않음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자체의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PowerExchange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for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Hadooop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기능 이용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컴포넌트로 제공함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HDFS,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NoSQL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PowerExchange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for </a:t>
                      </a:r>
                      <a:r>
                        <a:rPr lang="en-US" altLang="ko-KR" sz="9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Hadooop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(HDFS,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Hive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PowerExchange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for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MongoDB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Cassandra</a:t>
                      </a:r>
                    </a:p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i="0" u="none" strike="noStrike" baseline="0" dirty="0" smtClean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HBase </a:t>
                      </a:r>
                      <a:r>
                        <a:rPr lang="ko-KR" altLang="en-US" sz="900" b="1" i="0" u="none" strike="noStrike" baseline="0" smtClean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 안함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HDFS, Hive,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HBase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Native DB Driver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제공 목록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및 별도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고속적재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제공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charset="0"/>
                        <a:buChar char="•"/>
                      </a:pP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Oracle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DB2, SQL Server, Sybase ASE, Sybase IQ,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Teradata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Netezza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Informix ,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Greenplum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Amazon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Redshift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HP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Vertica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등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DBMS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에서 제공하는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external loader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와의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연동 가능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algn="l" fontAlgn="t">
                        <a:buFont typeface="Arial" charset="0"/>
                        <a:buChar char="•"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bulk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api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를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통한 고속 적재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방법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Sqoop Export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기능으로 제공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Oracle, DB2, 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MySQL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PostgreSQL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Altibase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SAP HANA, HSQLDB, MS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SQL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외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JDBC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제공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연결 가능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HDFS Output +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Ssh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로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Bulk Load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가능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환경 컴포넌트 제공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기반으로 변환된 후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실행되는 </a:t>
                      </a:r>
                      <a:r>
                        <a:rPr lang="ko-KR" altLang="en-US" sz="900" b="0" i="0" u="none" strike="noStrike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구조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i="0" u="none" strike="noStrike" dirty="0" smtClean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 SQL </a:t>
                      </a:r>
                      <a:r>
                        <a:rPr lang="ko-KR" altLang="en-US" sz="900" b="1" i="0" u="none" strike="noStrike" smtClean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직접 입력하여 실행하는 것 지원 안함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여개의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MapReduce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Pre-built ETL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모듈 제공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Mahout, Pg,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Hive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모듈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제공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전용 사용자정의 모듈 개발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charset="0"/>
                        <a:buChar char="•"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제공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안함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. MapReduce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개발 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Java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모듈로 호출 필요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algn="l" fontAlgn="t">
                        <a:buFont typeface="Arial" charset="0"/>
                        <a:buNone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관리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모니터링 어려움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Hive, Pig, MapReduce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로 사용자 정의 모듈 개발 지원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외부 프로그램과의 연계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Pre/post session task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를 통해서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PowerCenter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외부의 프로그램을 작업의 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후행 작업으로 호출 가능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독립된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command task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를 통해서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ETL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작업과 별도로 외부 프로그램을 수행할 수 있음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Ssh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action(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원격쉘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수행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을 이용하여 처리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각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ETL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모듈 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pre/post action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정의 기능 없음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Ssh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action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으로 명시적으로 삽입 필요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67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메타데이터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하둡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환경에서 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HCatalog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연계 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ko-KR" altLang="en-US" sz="900" b="1" i="0" u="none" strike="noStrike" dirty="0" err="1">
                          <a:solidFill>
                            <a:srgbClr val="FF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지원안함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및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와 연계된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HBase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에 대해 지원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389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자동화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지원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스케줄링 기능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059" marR="2059" marT="2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내장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스케쥴러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기능을 제공하여 월간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주간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일간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시간대별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분단위별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작업 일정관리 기능을 제공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사용자 정의 이벤트 혹은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indicator file watch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기능을 통해 이벤트 기반의 작업 관리 및 처리가 가능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△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예약 실행 기능 제공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분단위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Indicator file watch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기능 제공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* 영업일 기반 스케줄링 기능 없음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실행 단추: 홈 6">
            <a:hlinkClick r:id="rId2" action="ppaction://hlinksldjump" highlightClick="1"/>
          </p:cNvPr>
          <p:cNvSpPr/>
          <p:nvPr/>
        </p:nvSpPr>
        <p:spPr>
          <a:xfrm>
            <a:off x="8697416" y="188764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" name="실행 단추: 앞으로 또는 다음 7">
            <a:hlinkClick r:id="rId3" action="ppaction://hlinksldjump" highlightClick="1"/>
          </p:cNvPr>
          <p:cNvSpPr/>
          <p:nvPr/>
        </p:nvSpPr>
        <p:spPr>
          <a:xfrm>
            <a:off x="8428434" y="1710333"/>
            <a:ext cx="144000" cy="144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04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SBP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빅데이터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아키텍처</a:t>
            </a:r>
          </a:p>
        </p:txBody>
      </p:sp>
      <p:sp>
        <p:nvSpPr>
          <p:cNvPr id="324" name="직사각형 323"/>
          <p:cNvSpPr/>
          <p:nvPr/>
        </p:nvSpPr>
        <p:spPr bwMode="auto">
          <a:xfrm>
            <a:off x="595854" y="5041914"/>
            <a:ext cx="8948474" cy="1108131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1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1"/>
              </a:gra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595854" y="1574182"/>
            <a:ext cx="8948474" cy="3331349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1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1"/>
              </a:gra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37" name="내용 개체 틀 2"/>
          <p:cNvSpPr txBox="1">
            <a:spLocks/>
          </p:cNvSpPr>
          <p:nvPr/>
        </p:nvSpPr>
        <p:spPr>
          <a:xfrm>
            <a:off x="482341" y="764704"/>
            <a:ext cx="9084645" cy="809478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146050" marR="0" lvl="0" indent="-146050" defTabSz="9144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DA045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kern="0" spc="-100" dirty="0" err="1" smtClean="0">
                <a:solidFill>
                  <a:srgbClr val="CC0066"/>
                </a:solidFill>
                <a:latin typeface="Arial" pitchFamily="34" charset="0"/>
                <a:ea typeface="나눔고딕" panose="020D0604000000000000" pitchFamily="50" charset="-127"/>
              </a:rPr>
              <a:t>빅데이터</a:t>
            </a:r>
            <a:r>
              <a:rPr kumimoji="0" lang="ko-KR" altLang="en-US" sz="1800" kern="0" spc="-100" dirty="0" smtClean="0">
                <a:solidFill>
                  <a:srgbClr val="CC0066"/>
                </a:solidFill>
                <a:latin typeface="Arial" pitchFamily="34" charset="0"/>
                <a:ea typeface="나눔고딕" panose="020D0604000000000000" pitchFamily="50" charset="-127"/>
              </a:rPr>
              <a:t> 처리를 위한 통합 플랫폼 제공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rPr>
              <a:t>   (Batch, Real-Time, Interactive</a:t>
            </a:r>
            <a:r>
              <a:rPr kumimoji="0" lang="en-US" altLang="ko-KR" sz="14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rPr>
              <a:t>Analytics)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</a:endParaRPr>
          </a:p>
        </p:txBody>
      </p:sp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57256" y="1052736"/>
            <a:ext cx="2427475" cy="51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41"/>
          <p:cNvGrpSpPr/>
          <p:nvPr/>
        </p:nvGrpSpPr>
        <p:grpSpPr>
          <a:xfrm>
            <a:off x="944200" y="1820781"/>
            <a:ext cx="8331278" cy="513337"/>
            <a:chOff x="1009595" y="2078019"/>
            <a:chExt cx="7293399" cy="479201"/>
          </a:xfrm>
        </p:grpSpPr>
        <p:sp>
          <p:nvSpPr>
            <p:cNvPr id="217" name="모서리가 둥근 직사각형 216"/>
            <p:cNvSpPr/>
            <p:nvPr/>
          </p:nvSpPr>
          <p:spPr>
            <a:xfrm>
              <a:off x="1009595" y="2078019"/>
              <a:ext cx="1702607" cy="479201"/>
            </a:xfrm>
            <a:prstGeom prst="roundRect">
              <a:avLst>
                <a:gd name="adj" fmla="val 8995"/>
              </a:avLst>
            </a:prstGeom>
            <a:solidFill>
              <a:srgbClr val="AF093C"/>
            </a:solidFill>
            <a:ln w="3175" cap="flat" cmpd="sng" algn="ctr">
              <a:solidFill>
                <a:srgbClr val="C30452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</a:sp3d>
          </p:spPr>
          <p:txBody>
            <a:bodyPr lIns="0" tIns="0" rIns="0" bIns="0" rtlCol="0" anchor="ctr" anchorCtr="0">
              <a:sp3d>
                <a:bevelT w="1270" h="1270"/>
              </a:sp3d>
            </a:bodyPr>
            <a:lstStyle/>
            <a:p>
              <a:pPr lvl="0" algn="ctr" fontAlgn="auto" latinLnBrk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Data Collect</a:t>
              </a:r>
              <a:endParaRPr kumimoji="0" lang="ko-KR" altLang="en-US" sz="1600" kern="0" spc="-50" dirty="0" smtClean="0">
                <a:solidFill>
                  <a:sysClr val="window" lastClr="FFFFFF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19" name="모서리가 둥근 직사각형 218"/>
            <p:cNvSpPr/>
            <p:nvPr/>
          </p:nvSpPr>
          <p:spPr>
            <a:xfrm>
              <a:off x="2820692" y="2078019"/>
              <a:ext cx="1751308" cy="479201"/>
            </a:xfrm>
            <a:prstGeom prst="roundRect">
              <a:avLst>
                <a:gd name="adj" fmla="val 10529"/>
              </a:avLst>
            </a:prstGeom>
            <a:solidFill>
              <a:srgbClr val="AF093C"/>
            </a:solidFill>
            <a:ln w="3175" cap="flat" cmpd="sng" algn="ctr">
              <a:solidFill>
                <a:srgbClr val="C30452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</a:sp3d>
          </p:spPr>
          <p:txBody>
            <a:bodyPr lIns="0" tIns="0" rIns="0" bIns="0" rtlCol="0" anchor="ctr" anchorCtr="0">
              <a:sp3d>
                <a:bevelT w="1270" h="1270"/>
              </a:sp3d>
            </a:bodyPr>
            <a:lstStyle/>
            <a:p>
              <a:pPr algn="ctr" fontAlgn="auto" latinLnBrk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Big Data</a:t>
              </a:r>
              <a:r>
                <a:rPr kumimoji="0" lang="ko-KR" altLang="en-US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 </a:t>
              </a:r>
              <a:endParaRPr kumimoji="0" lang="en-US" altLang="ko-KR" sz="1600" kern="0" spc="-50" dirty="0" smtClean="0">
                <a:solidFill>
                  <a:sysClr val="window" lastClr="FFFFFF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Store</a:t>
              </a:r>
              <a:endParaRPr kumimoji="0" lang="ko-KR" altLang="en-US" sz="1600" kern="0" spc="-50" dirty="0" smtClean="0">
                <a:solidFill>
                  <a:sysClr val="window" lastClr="FFFFFF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40" name="모서리가 둥근 직사각형 239"/>
            <p:cNvSpPr/>
            <p:nvPr/>
          </p:nvSpPr>
          <p:spPr>
            <a:xfrm>
              <a:off x="4676394" y="2078019"/>
              <a:ext cx="1751308" cy="479201"/>
            </a:xfrm>
            <a:prstGeom prst="roundRect">
              <a:avLst>
                <a:gd name="adj" fmla="val 10529"/>
              </a:avLst>
            </a:prstGeom>
            <a:solidFill>
              <a:srgbClr val="AF093C"/>
            </a:solidFill>
            <a:ln w="3175" cap="flat" cmpd="sng" algn="ctr">
              <a:solidFill>
                <a:srgbClr val="C30452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</a:sp3d>
          </p:spPr>
          <p:txBody>
            <a:bodyPr lIns="0" tIns="0" rIns="0" bIns="0" rtlCol="0" anchor="ctr" anchorCtr="0">
              <a:sp3d>
                <a:bevelT w="1270" h="1270"/>
              </a:sp3d>
            </a:bodyPr>
            <a:lstStyle/>
            <a:p>
              <a:pPr algn="ctr" fontAlgn="auto" latinLnBrk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Big</a:t>
              </a:r>
              <a:r>
                <a:rPr kumimoji="0" lang="ko-KR" altLang="en-US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 </a:t>
              </a:r>
              <a:r>
                <a:rPr kumimoji="0" lang="en-US" altLang="ko-KR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Data</a:t>
              </a:r>
              <a:r>
                <a:rPr kumimoji="0" lang="ko-KR" altLang="en-US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 </a:t>
              </a:r>
              <a:r>
                <a:rPr kumimoji="0" lang="en-US" altLang="ko-KR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Processing</a:t>
              </a:r>
              <a:endParaRPr kumimoji="0" lang="ko-KR" altLang="en-US" sz="1600" kern="0" spc="-50" dirty="0" smtClean="0">
                <a:solidFill>
                  <a:sysClr val="window" lastClr="FFFFFF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41" name="모서리가 둥근 직사각형 240"/>
            <p:cNvSpPr/>
            <p:nvPr/>
          </p:nvSpPr>
          <p:spPr>
            <a:xfrm>
              <a:off x="6551686" y="2078019"/>
              <a:ext cx="1751308" cy="479201"/>
            </a:xfrm>
            <a:prstGeom prst="roundRect">
              <a:avLst>
                <a:gd name="adj" fmla="val 10529"/>
              </a:avLst>
            </a:prstGeom>
            <a:solidFill>
              <a:srgbClr val="AF093C"/>
            </a:solidFill>
            <a:ln w="3175" cap="flat" cmpd="sng" algn="ctr">
              <a:solidFill>
                <a:srgbClr val="C30452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</a:sp3d>
          </p:spPr>
          <p:txBody>
            <a:bodyPr lIns="0" tIns="0" rIns="0" bIns="0" rtlCol="0" anchor="ctr" anchorCtr="0">
              <a:sp3d>
                <a:bevelT w="1270" h="1270"/>
              </a:sp3d>
            </a:bodyPr>
            <a:lstStyle/>
            <a:p>
              <a:pPr algn="ctr" fontAlgn="auto" latinLnBrk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Big</a:t>
              </a:r>
              <a:r>
                <a:rPr kumimoji="0" lang="ko-KR" altLang="en-US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 </a:t>
              </a:r>
              <a:r>
                <a:rPr kumimoji="0" lang="en-US" altLang="ko-KR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Data</a:t>
              </a:r>
            </a:p>
            <a:p>
              <a:pPr algn="ctr" fontAlgn="auto" latinLnBrk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kern="0" spc="-50" dirty="0" smtClean="0">
                  <a:solidFill>
                    <a:sysClr val="window" lastClr="FFFFFF"/>
                  </a:solidFill>
                  <a:latin typeface="Arial" pitchFamily="34" charset="0"/>
                  <a:ea typeface="나눔고딕" panose="020D0604000000000000" pitchFamily="50" charset="-127"/>
                </a:rPr>
                <a:t>Analytics</a:t>
              </a:r>
              <a:endParaRPr kumimoji="0" lang="ko-KR" altLang="en-US" sz="1600" kern="0" spc="-50" dirty="0" smtClean="0">
                <a:solidFill>
                  <a:sysClr val="window" lastClr="FFFFFF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243" name="직사각형 242"/>
          <p:cNvSpPr/>
          <p:nvPr/>
        </p:nvSpPr>
        <p:spPr bwMode="auto">
          <a:xfrm>
            <a:off x="5757506" y="2419794"/>
            <a:ext cx="1783975" cy="2449286"/>
          </a:xfrm>
          <a:prstGeom prst="rect">
            <a:avLst/>
          </a:prstGeom>
          <a:solidFill>
            <a:srgbClr val="FFFFFF"/>
          </a:solidFill>
          <a:ln w="3175">
            <a:solidFill>
              <a:srgbClr val="808080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44" name="원통 243"/>
          <p:cNvSpPr/>
          <p:nvPr/>
        </p:nvSpPr>
        <p:spPr>
          <a:xfrm>
            <a:off x="128464" y="2715053"/>
            <a:ext cx="634879" cy="617313"/>
          </a:xfrm>
          <a:prstGeom prst="can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500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 contourW="31750">
              <a:bevelT w="1270" h="3810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en-US" altLang="ko-KR" sz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Legacy</a:t>
            </a:r>
            <a:br>
              <a:rPr lang="en-US" altLang="ko-KR" sz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DB</a:t>
            </a:r>
            <a:endParaRPr lang="ko-KR" altLang="en-US" sz="1200" spc="-3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45" name="모서리가 접힌 도형 244"/>
          <p:cNvSpPr/>
          <p:nvPr/>
        </p:nvSpPr>
        <p:spPr>
          <a:xfrm>
            <a:off x="214048" y="3585679"/>
            <a:ext cx="454374" cy="525480"/>
          </a:xfrm>
          <a:prstGeom prst="foldedCorner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500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 contourW="31750">
              <a:bevelT w="1270" h="3810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비정형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데이터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(log)</a:t>
            </a:r>
            <a:endParaRPr lang="ko-KR" altLang="en-US" sz="800" spc="-3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46" name="직사각형 108"/>
          <p:cNvSpPr>
            <a:spLocks noChangeArrowheads="1"/>
          </p:cNvSpPr>
          <p:nvPr/>
        </p:nvSpPr>
        <p:spPr bwMode="auto">
          <a:xfrm>
            <a:off x="1280099" y="3869771"/>
            <a:ext cx="1031677" cy="386033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kern="0" dirty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Flume</a:t>
            </a:r>
            <a:endParaRPr kumimoji="0" lang="ko-KR" altLang="en-US" sz="13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47" name="직사각형 109"/>
          <p:cNvSpPr>
            <a:spLocks noChangeArrowheads="1"/>
          </p:cNvSpPr>
          <p:nvPr/>
        </p:nvSpPr>
        <p:spPr bwMode="auto">
          <a:xfrm>
            <a:off x="1302387" y="2825655"/>
            <a:ext cx="1031678" cy="392836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kern="0" dirty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Sqoop</a:t>
            </a:r>
            <a:endParaRPr kumimoji="0" lang="ko-KR" altLang="en-US" sz="13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48" name="직선 화살표 연결선 20"/>
          <p:cNvCxnSpPr>
            <a:cxnSpLocks noChangeShapeType="1"/>
            <a:stCxn id="244" idx="4"/>
            <a:endCxn id="247" idx="1"/>
          </p:cNvCxnSpPr>
          <p:nvPr/>
        </p:nvCxnSpPr>
        <p:spPr bwMode="auto">
          <a:xfrm flipV="1">
            <a:off x="763343" y="3022073"/>
            <a:ext cx="539044" cy="1637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49" name="직사각형 111"/>
          <p:cNvSpPr>
            <a:spLocks noChangeArrowheads="1"/>
          </p:cNvSpPr>
          <p:nvPr/>
        </p:nvSpPr>
        <p:spPr bwMode="auto">
          <a:xfrm flipH="1">
            <a:off x="3611905" y="2837677"/>
            <a:ext cx="1398740" cy="577814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kern="0" dirty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분산파일시스템</a:t>
            </a:r>
            <a:r>
              <a:rPr kumimoji="0" lang="en-US" altLang="ko-KR" sz="1300" kern="0" dirty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300" kern="0" dirty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300" kern="0" dirty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(HDFS)</a:t>
            </a:r>
            <a:endParaRPr kumimoji="0" lang="ko-KR" altLang="en-US" sz="13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50" name="직선 화살표 연결선 22"/>
          <p:cNvCxnSpPr>
            <a:cxnSpLocks noChangeShapeType="1"/>
            <a:stCxn id="247" idx="3"/>
            <a:endCxn id="262" idx="1"/>
          </p:cNvCxnSpPr>
          <p:nvPr/>
        </p:nvCxnSpPr>
        <p:spPr bwMode="auto">
          <a:xfrm>
            <a:off x="2334065" y="3022073"/>
            <a:ext cx="448493" cy="735050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51" name="직선 화살표 연결선 23"/>
          <p:cNvCxnSpPr>
            <a:cxnSpLocks noChangeShapeType="1"/>
            <a:stCxn id="262" idx="3"/>
            <a:endCxn id="249" idx="3"/>
          </p:cNvCxnSpPr>
          <p:nvPr/>
        </p:nvCxnSpPr>
        <p:spPr bwMode="auto">
          <a:xfrm flipV="1">
            <a:off x="3142118" y="3126584"/>
            <a:ext cx="469787" cy="630539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triangle" w="med" len="med"/>
          </a:ln>
        </p:spPr>
      </p:cxnSp>
      <p:cxnSp>
        <p:nvCxnSpPr>
          <p:cNvPr id="252" name="직선 화살표 연결선 24"/>
          <p:cNvCxnSpPr>
            <a:cxnSpLocks noChangeShapeType="1"/>
            <a:stCxn id="249" idx="1"/>
          </p:cNvCxnSpPr>
          <p:nvPr/>
        </p:nvCxnSpPr>
        <p:spPr bwMode="auto">
          <a:xfrm>
            <a:off x="5010645" y="3126584"/>
            <a:ext cx="746861" cy="0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triangle" w="med" len="med"/>
          </a:ln>
        </p:spPr>
      </p:cxnSp>
      <p:cxnSp>
        <p:nvCxnSpPr>
          <p:cNvPr id="255" name="직선 화살표 연결선 27"/>
          <p:cNvCxnSpPr>
            <a:cxnSpLocks noChangeShapeType="1"/>
            <a:stCxn id="268" idx="1"/>
            <a:endCxn id="273" idx="3"/>
          </p:cNvCxnSpPr>
          <p:nvPr/>
        </p:nvCxnSpPr>
        <p:spPr bwMode="auto">
          <a:xfrm flipV="1">
            <a:off x="7367195" y="3334418"/>
            <a:ext cx="569279" cy="720745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triangle" w="med" len="med"/>
          </a:ln>
        </p:spPr>
      </p:cxnSp>
      <p:sp>
        <p:nvSpPr>
          <p:cNvPr id="256" name="TextBox 29"/>
          <p:cNvSpPr txBox="1">
            <a:spLocks noChangeArrowheads="1"/>
          </p:cNvSpPr>
          <p:nvPr/>
        </p:nvSpPr>
        <p:spPr bwMode="auto">
          <a:xfrm>
            <a:off x="1281654" y="2588249"/>
            <a:ext cx="13444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ko-KR" sz="1000" dirty="0">
                <a:solidFill>
                  <a:srgbClr val="646464"/>
                </a:solidFill>
                <a:latin typeface="Arial" pitchFamily="34" charset="0"/>
                <a:ea typeface="나눔고딕" panose="020D0604000000000000" pitchFamily="50" charset="-127"/>
              </a:rPr>
              <a:t>Data Importer</a:t>
            </a:r>
          </a:p>
          <a:p>
            <a:endParaRPr lang="ko-KR" altLang="en-US" sz="10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61" name="직선 화살표 연결선 37"/>
          <p:cNvCxnSpPr>
            <a:cxnSpLocks noChangeShapeType="1"/>
            <a:stCxn id="245" idx="3"/>
            <a:endCxn id="246" idx="1"/>
          </p:cNvCxnSpPr>
          <p:nvPr/>
        </p:nvCxnSpPr>
        <p:spPr bwMode="auto">
          <a:xfrm>
            <a:off x="668422" y="3848419"/>
            <a:ext cx="611677" cy="214369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62" name="직사각형 261"/>
          <p:cNvSpPr/>
          <p:nvPr/>
        </p:nvSpPr>
        <p:spPr bwMode="auto">
          <a:xfrm>
            <a:off x="2782558" y="3160844"/>
            <a:ext cx="359560" cy="1192558"/>
          </a:xfrm>
          <a:prstGeom prst="rect">
            <a:avLst/>
          </a:prstGeom>
          <a:solidFill>
            <a:srgbClr val="EEECE1">
              <a:lumMod val="90000"/>
            </a:srgbClr>
          </a:solidFill>
          <a:ln w="3175">
            <a:solidFill>
              <a:srgbClr val="808080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kern="0" dirty="0">
                <a:solidFill>
                  <a:sysClr val="windowText" lastClr="000000"/>
                </a:solidFill>
                <a:latin typeface="Arial" pitchFamily="34" charset="0"/>
                <a:ea typeface="나눔고딕" panose="020D0604000000000000" pitchFamily="50" charset="-127"/>
              </a:rPr>
              <a:t>Data Transform</a:t>
            </a:r>
            <a:endParaRPr kumimoji="0" lang="ko-KR" altLang="en-US" sz="1100" kern="0" dirty="0">
              <a:solidFill>
                <a:sysClr val="windowText" lastClr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63" name="직선 화살표 연결선 39"/>
          <p:cNvCxnSpPr>
            <a:cxnSpLocks noChangeShapeType="1"/>
            <a:stCxn id="246" idx="3"/>
            <a:endCxn id="262" idx="1"/>
          </p:cNvCxnSpPr>
          <p:nvPr/>
        </p:nvCxnSpPr>
        <p:spPr bwMode="auto">
          <a:xfrm flipV="1">
            <a:off x="2311776" y="3757123"/>
            <a:ext cx="470782" cy="305665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64" name="직사각형 128"/>
          <p:cNvSpPr>
            <a:spLocks noChangeArrowheads="1"/>
          </p:cNvSpPr>
          <p:nvPr/>
        </p:nvSpPr>
        <p:spPr bwMode="auto">
          <a:xfrm flipH="1">
            <a:off x="5967286" y="2885075"/>
            <a:ext cx="1399909" cy="360000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kern="0" dirty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Map/Reduce</a:t>
            </a:r>
            <a:endParaRPr kumimoji="0" lang="ko-KR" altLang="en-US" sz="12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67" name="직사각형 131"/>
          <p:cNvSpPr>
            <a:spLocks noChangeArrowheads="1"/>
          </p:cNvSpPr>
          <p:nvPr/>
        </p:nvSpPr>
        <p:spPr bwMode="auto">
          <a:xfrm flipH="1">
            <a:off x="5967286" y="3318724"/>
            <a:ext cx="1399909" cy="360000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Hive, Pig</a:t>
            </a:r>
            <a:endParaRPr kumimoji="0" lang="ko-KR" altLang="en-US" sz="12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68" name="직사각형 132"/>
          <p:cNvSpPr>
            <a:spLocks noChangeArrowheads="1"/>
          </p:cNvSpPr>
          <p:nvPr/>
        </p:nvSpPr>
        <p:spPr bwMode="auto">
          <a:xfrm flipH="1">
            <a:off x="5967286" y="3803626"/>
            <a:ext cx="1399909" cy="503074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SQL on Hadoop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(</a:t>
            </a:r>
            <a:r>
              <a:rPr kumimoji="0" lang="en-US" altLang="ko-KR" sz="1200" kern="0" dirty="0" err="1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Hive,Phoenix</a:t>
            </a:r>
            <a:r>
              <a:rPr kumimoji="0" lang="en-US" altLang="ko-KR" sz="12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,</a:t>
            </a:r>
            <a:br>
              <a:rPr kumimoji="0" lang="en-US" altLang="ko-KR" sz="12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2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Impala)</a:t>
            </a:r>
            <a:endParaRPr kumimoji="0" lang="ko-KR" altLang="en-US" sz="12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69" name="모서리가 접힌 도형 268"/>
          <p:cNvSpPr/>
          <p:nvPr/>
        </p:nvSpPr>
        <p:spPr>
          <a:xfrm>
            <a:off x="416338" y="3930897"/>
            <a:ext cx="454374" cy="498272"/>
          </a:xfrm>
          <a:prstGeom prst="foldedCorner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500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 contourW="31750">
              <a:bevelT w="1270" h="3810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비정형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데이터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(image)</a:t>
            </a:r>
            <a:endParaRPr lang="ko-KR" altLang="en-US" sz="800" spc="-3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70" name="직선 화살표 연결선 56"/>
          <p:cNvCxnSpPr>
            <a:cxnSpLocks noChangeShapeType="1"/>
            <a:stCxn id="269" idx="3"/>
            <a:endCxn id="246" idx="1"/>
          </p:cNvCxnSpPr>
          <p:nvPr/>
        </p:nvCxnSpPr>
        <p:spPr bwMode="auto">
          <a:xfrm flipV="1">
            <a:off x="870712" y="4062788"/>
            <a:ext cx="409387" cy="117245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71" name="TextBox 30"/>
          <p:cNvSpPr txBox="1">
            <a:spLocks noChangeArrowheads="1"/>
          </p:cNvSpPr>
          <p:nvPr/>
        </p:nvSpPr>
        <p:spPr bwMode="auto">
          <a:xfrm>
            <a:off x="1232928" y="3614827"/>
            <a:ext cx="1127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ko-KR" sz="1000" dirty="0">
                <a:solidFill>
                  <a:srgbClr val="646464"/>
                </a:solidFill>
                <a:latin typeface="Arial" pitchFamily="34" charset="0"/>
                <a:ea typeface="나눔고딕" panose="020D0604000000000000" pitchFamily="50" charset="-127"/>
              </a:rPr>
              <a:t>Data Collector</a:t>
            </a:r>
            <a:endParaRPr lang="ko-KR" altLang="en-US" sz="1000" dirty="0">
              <a:solidFill>
                <a:srgbClr val="646464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72" name="직사각형 142"/>
          <p:cNvSpPr>
            <a:spLocks noChangeArrowheads="1"/>
          </p:cNvSpPr>
          <p:nvPr/>
        </p:nvSpPr>
        <p:spPr bwMode="auto">
          <a:xfrm flipH="1">
            <a:off x="7936987" y="2470976"/>
            <a:ext cx="1302433" cy="546721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kern="0" dirty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Machine Learning</a:t>
            </a:r>
          </a:p>
          <a:p>
            <a:pPr algn="ctr" fontAlgn="auto" latinLnBrk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(Mahout)</a:t>
            </a:r>
            <a:endParaRPr kumimoji="0" lang="ko-KR" altLang="en-US" sz="12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73" name="직사각형 143"/>
          <p:cNvSpPr>
            <a:spLocks noChangeArrowheads="1"/>
          </p:cNvSpPr>
          <p:nvPr/>
        </p:nvSpPr>
        <p:spPr bwMode="auto">
          <a:xfrm flipH="1">
            <a:off x="7936474" y="3061057"/>
            <a:ext cx="1302434" cy="546721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kern="0" dirty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Statistical </a:t>
            </a:r>
            <a:r>
              <a:rPr kumimoji="0" lang="en-US" altLang="ko-KR" sz="13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Analytics </a:t>
            </a:r>
            <a:r>
              <a:rPr kumimoji="0" lang="en-US" altLang="ko-KR" sz="12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(R)</a:t>
            </a:r>
            <a:endParaRPr kumimoji="0" lang="ko-KR" altLang="en-US" sz="12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76" name="TextBox 32"/>
          <p:cNvSpPr txBox="1">
            <a:spLocks noChangeArrowheads="1"/>
          </p:cNvSpPr>
          <p:nvPr/>
        </p:nvSpPr>
        <p:spPr bwMode="auto">
          <a:xfrm>
            <a:off x="2590982" y="4489536"/>
            <a:ext cx="7761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rPr>
              <a:t>Real-Time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77" name="TextBox 32"/>
          <p:cNvSpPr txBox="1">
            <a:spLocks noChangeArrowheads="1"/>
          </p:cNvSpPr>
          <p:nvPr/>
        </p:nvSpPr>
        <p:spPr bwMode="auto">
          <a:xfrm>
            <a:off x="2727549" y="2798972"/>
            <a:ext cx="5068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rPr>
              <a:t>Batch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78" name="TextBox 32"/>
          <p:cNvSpPr txBox="1">
            <a:spLocks noChangeArrowheads="1"/>
          </p:cNvSpPr>
          <p:nvPr/>
        </p:nvSpPr>
        <p:spPr bwMode="auto">
          <a:xfrm>
            <a:off x="157719" y="2477637"/>
            <a:ext cx="114807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rPr>
              <a:t>Structured Data..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79" name="TextBox 32"/>
          <p:cNvSpPr txBox="1">
            <a:spLocks noChangeArrowheads="1"/>
          </p:cNvSpPr>
          <p:nvPr/>
        </p:nvSpPr>
        <p:spPr bwMode="auto">
          <a:xfrm>
            <a:off x="161077" y="3381534"/>
            <a:ext cx="129073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rPr>
              <a:t>Unstructured Data..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81" name="직사각형 143"/>
          <p:cNvSpPr>
            <a:spLocks noChangeArrowheads="1"/>
          </p:cNvSpPr>
          <p:nvPr/>
        </p:nvSpPr>
        <p:spPr bwMode="auto">
          <a:xfrm flipH="1">
            <a:off x="7936474" y="4054498"/>
            <a:ext cx="1302434" cy="411810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Search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(</a:t>
            </a:r>
            <a:r>
              <a:rPr kumimoji="0" lang="en-US" altLang="ko-KR" sz="1200" kern="0" dirty="0" err="1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ElasticSearch</a:t>
            </a:r>
            <a:r>
              <a:rPr kumimoji="0" lang="en-US" altLang="ko-KR" sz="13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)</a:t>
            </a:r>
            <a:endParaRPr kumimoji="0" lang="ko-KR" altLang="en-US" sz="13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5" name="직사각형 143"/>
          <p:cNvSpPr>
            <a:spLocks noChangeArrowheads="1"/>
          </p:cNvSpPr>
          <p:nvPr/>
        </p:nvSpPr>
        <p:spPr bwMode="auto">
          <a:xfrm flipH="1">
            <a:off x="7936987" y="4512287"/>
            <a:ext cx="1302434" cy="360000"/>
          </a:xfrm>
          <a:prstGeom prst="rect">
            <a:avLst/>
          </a:prstGeom>
          <a:solidFill>
            <a:srgbClr val="FFFFCC"/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kern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Web UI</a:t>
            </a:r>
            <a:endParaRPr kumimoji="0" lang="ko-KR" altLang="en-US" sz="1300" kern="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7" name="직사각형 143"/>
          <p:cNvSpPr>
            <a:spLocks noChangeArrowheads="1"/>
          </p:cNvSpPr>
          <p:nvPr/>
        </p:nvSpPr>
        <p:spPr bwMode="auto">
          <a:xfrm flipH="1">
            <a:off x="7936474" y="3651138"/>
            <a:ext cx="1302434" cy="360000"/>
          </a:xfrm>
          <a:prstGeom prst="rect">
            <a:avLst/>
          </a:prstGeom>
          <a:solidFill>
            <a:srgbClr val="FFFFCC"/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kern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BI Tools</a:t>
            </a:r>
            <a:endParaRPr kumimoji="0" lang="ko-KR" altLang="en-US" sz="1300" kern="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61" name="직선 화살표 연결선 27"/>
          <p:cNvCxnSpPr>
            <a:cxnSpLocks noChangeShapeType="1"/>
            <a:stCxn id="268" idx="1"/>
            <a:endCxn id="57" idx="3"/>
          </p:cNvCxnSpPr>
          <p:nvPr/>
        </p:nvCxnSpPr>
        <p:spPr bwMode="auto">
          <a:xfrm flipV="1">
            <a:off x="7367195" y="3831138"/>
            <a:ext cx="569279" cy="224025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triangle" w="med" len="med"/>
          </a:ln>
        </p:spPr>
      </p:cxnSp>
      <p:cxnSp>
        <p:nvCxnSpPr>
          <p:cNvPr id="64" name="직선 화살표 연결선 27"/>
          <p:cNvCxnSpPr>
            <a:cxnSpLocks noChangeShapeType="1"/>
            <a:stCxn id="267" idx="1"/>
            <a:endCxn id="57" idx="3"/>
          </p:cNvCxnSpPr>
          <p:nvPr/>
        </p:nvCxnSpPr>
        <p:spPr bwMode="auto">
          <a:xfrm>
            <a:off x="7367195" y="3498724"/>
            <a:ext cx="569279" cy="332414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triangle" w="med" len="med"/>
          </a:ln>
        </p:spPr>
      </p:cxnSp>
      <p:cxnSp>
        <p:nvCxnSpPr>
          <p:cNvPr id="72" name="직선 화살표 연결선 24"/>
          <p:cNvCxnSpPr>
            <a:cxnSpLocks noChangeShapeType="1"/>
          </p:cNvCxnSpPr>
          <p:nvPr/>
        </p:nvCxnSpPr>
        <p:spPr bwMode="auto">
          <a:xfrm>
            <a:off x="7367198" y="2830853"/>
            <a:ext cx="558186" cy="3506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triangle" w="med" len="med"/>
          </a:ln>
        </p:spPr>
      </p:cxnSp>
      <p:sp>
        <p:nvSpPr>
          <p:cNvPr id="59" name="직사각형 129"/>
          <p:cNvSpPr>
            <a:spLocks noChangeArrowheads="1"/>
          </p:cNvSpPr>
          <p:nvPr/>
        </p:nvSpPr>
        <p:spPr bwMode="auto">
          <a:xfrm>
            <a:off x="3611905" y="4118432"/>
            <a:ext cx="1398740" cy="575268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NoSQL DB</a:t>
            </a:r>
            <a:br>
              <a:rPr kumimoji="0" lang="en-US" altLang="ko-KR" sz="13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3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(</a:t>
            </a:r>
            <a:r>
              <a:rPr kumimoji="0" lang="en-US" altLang="ko-KR" sz="1300" kern="0" dirty="0" err="1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Hbase</a:t>
            </a:r>
            <a:r>
              <a:rPr kumimoji="0" lang="en-US" altLang="ko-KR" sz="13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)</a:t>
            </a:r>
            <a:endParaRPr kumimoji="0" lang="ko-KR" altLang="en-US" sz="13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60" name="직선 화살표 연결선 25"/>
          <p:cNvCxnSpPr>
            <a:cxnSpLocks noChangeShapeType="1"/>
            <a:stCxn id="262" idx="3"/>
            <a:endCxn id="59" idx="1"/>
          </p:cNvCxnSpPr>
          <p:nvPr/>
        </p:nvCxnSpPr>
        <p:spPr bwMode="auto">
          <a:xfrm>
            <a:off x="3142118" y="3757123"/>
            <a:ext cx="469787" cy="648943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triangle" w="med" len="med"/>
          </a:ln>
        </p:spPr>
      </p:cxnSp>
      <p:sp>
        <p:nvSpPr>
          <p:cNvPr id="65" name="직사각형 129"/>
          <p:cNvSpPr>
            <a:spLocks noChangeArrowheads="1"/>
          </p:cNvSpPr>
          <p:nvPr/>
        </p:nvSpPr>
        <p:spPr bwMode="auto">
          <a:xfrm>
            <a:off x="5967286" y="4393030"/>
            <a:ext cx="1397003" cy="388863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API</a:t>
            </a:r>
            <a:endParaRPr kumimoji="0" lang="ko-KR" altLang="en-US" sz="12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73" name="직선 화살표 연결선 24"/>
          <p:cNvCxnSpPr>
            <a:cxnSpLocks noChangeShapeType="1"/>
          </p:cNvCxnSpPr>
          <p:nvPr/>
        </p:nvCxnSpPr>
        <p:spPr bwMode="auto">
          <a:xfrm>
            <a:off x="5021201" y="4385849"/>
            <a:ext cx="746861" cy="0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triangle" w="med" len="med"/>
          </a:ln>
        </p:spPr>
      </p:cxnSp>
      <p:cxnSp>
        <p:nvCxnSpPr>
          <p:cNvPr id="77" name="직선 화살표 연결선 27"/>
          <p:cNvCxnSpPr>
            <a:cxnSpLocks noChangeShapeType="1"/>
            <a:stCxn id="65" idx="3"/>
            <a:endCxn id="55" idx="3"/>
          </p:cNvCxnSpPr>
          <p:nvPr/>
        </p:nvCxnSpPr>
        <p:spPr bwMode="auto">
          <a:xfrm>
            <a:off x="7364289" y="4587462"/>
            <a:ext cx="572698" cy="104825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triangle" w="med" len="med"/>
          </a:ln>
        </p:spPr>
      </p:cxnSp>
      <p:cxnSp>
        <p:nvCxnSpPr>
          <p:cNvPr id="80" name="직선 화살표 연결선 24"/>
          <p:cNvCxnSpPr>
            <a:cxnSpLocks noChangeShapeType="1"/>
            <a:stCxn id="264" idx="1"/>
            <a:endCxn id="281" idx="3"/>
          </p:cNvCxnSpPr>
          <p:nvPr/>
        </p:nvCxnSpPr>
        <p:spPr bwMode="auto">
          <a:xfrm>
            <a:off x="7367195" y="3065075"/>
            <a:ext cx="569279" cy="1195328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triangle" w="med" len="med"/>
          </a:ln>
        </p:spPr>
      </p:cxnSp>
      <p:grpSp>
        <p:nvGrpSpPr>
          <p:cNvPr id="4" name="그룹 86"/>
          <p:cNvGrpSpPr/>
          <p:nvPr/>
        </p:nvGrpSpPr>
        <p:grpSpPr>
          <a:xfrm>
            <a:off x="789999" y="5208147"/>
            <a:ext cx="8610990" cy="747579"/>
            <a:chOff x="761610" y="5259410"/>
            <a:chExt cx="8294004" cy="747579"/>
          </a:xfrm>
        </p:grpSpPr>
        <p:sp>
          <p:nvSpPr>
            <p:cNvPr id="325" name="AutoShape 142"/>
            <p:cNvSpPr>
              <a:spLocks noChangeAspect="1" noChangeArrowheads="1"/>
            </p:cNvSpPr>
            <p:nvPr/>
          </p:nvSpPr>
          <p:spPr bwMode="auto">
            <a:xfrm rot="10800000" flipV="1">
              <a:off x="761610" y="5267593"/>
              <a:ext cx="1023037" cy="739395"/>
            </a:xfrm>
            <a:prstGeom prst="leftArrow">
              <a:avLst>
                <a:gd name="adj1" fmla="val 100000"/>
                <a:gd name="adj2" fmla="val 21998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45000">
                  <a:schemeClr val="bg1">
                    <a:lumMod val="85000"/>
                  </a:schemeClr>
                </a:gs>
                <a:gs pos="50000">
                  <a:schemeClr val="bg1">
                    <a:lumMod val="75000"/>
                  </a:schemeClr>
                </a:gs>
                <a:gs pos="6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31750">
                <a:bevelT w="1270" h="38100"/>
                <a:contourClr>
                  <a:schemeClr val="bg1"/>
                </a:contourClr>
              </a:sp3d>
            </a:bodyPr>
            <a:lstStyle/>
            <a:p>
              <a:pPr algn="ctr">
                <a:defRPr/>
              </a:pPr>
              <a:r>
                <a:rPr lang="en-US" altLang="ko-KR" sz="1050" spc="-3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Hadoop</a:t>
              </a:r>
            </a:p>
            <a:p>
              <a:pPr algn="ctr">
                <a:defRPr/>
              </a:pPr>
              <a:r>
                <a:rPr lang="ko-KR" altLang="en-US" sz="1050" spc="-3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표준배포판</a:t>
              </a:r>
              <a:endParaRPr lang="en-US" altLang="ko-KR" sz="105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328" name="AutoShape 142"/>
            <p:cNvSpPr>
              <a:spLocks noChangeAspect="1" noChangeArrowheads="1"/>
            </p:cNvSpPr>
            <p:nvPr/>
          </p:nvSpPr>
          <p:spPr bwMode="auto">
            <a:xfrm rot="10800000" flipV="1">
              <a:off x="1803631" y="5267593"/>
              <a:ext cx="1023037" cy="739395"/>
            </a:xfrm>
            <a:prstGeom prst="leftArrow">
              <a:avLst>
                <a:gd name="adj1" fmla="val 100000"/>
                <a:gd name="adj2" fmla="val 21998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45000">
                  <a:schemeClr val="bg1">
                    <a:lumMod val="85000"/>
                  </a:schemeClr>
                </a:gs>
                <a:gs pos="50000">
                  <a:schemeClr val="bg1">
                    <a:lumMod val="75000"/>
                  </a:schemeClr>
                </a:gs>
                <a:gs pos="6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31750">
                <a:bevelT w="1270" h="38100"/>
                <a:contourClr>
                  <a:schemeClr val="bg1"/>
                </a:contourClr>
              </a:sp3d>
            </a:bodyPr>
            <a:lstStyle/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ko-KR" altLang="en-US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사용자</a:t>
              </a: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 </a:t>
              </a:r>
              <a:r>
                <a:rPr lang="ko-KR" altLang="en-US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및              권한관리</a:t>
              </a: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,</a:t>
              </a:r>
            </a:p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ko-KR" altLang="en-US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암호화</a:t>
              </a:r>
              <a:endParaRPr lang="en-US" altLang="ko-KR" sz="1050" kern="0" spc="-3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80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(3rd Party)</a:t>
              </a:r>
            </a:p>
          </p:txBody>
        </p:sp>
        <p:sp>
          <p:nvSpPr>
            <p:cNvPr id="329" name="AutoShape 142"/>
            <p:cNvSpPr>
              <a:spLocks noChangeAspect="1" noChangeArrowheads="1"/>
            </p:cNvSpPr>
            <p:nvPr/>
          </p:nvSpPr>
          <p:spPr bwMode="auto">
            <a:xfrm rot="10800000" flipV="1">
              <a:off x="2843555" y="5267593"/>
              <a:ext cx="1023037" cy="739395"/>
            </a:xfrm>
            <a:prstGeom prst="leftArrow">
              <a:avLst>
                <a:gd name="adj1" fmla="val 100000"/>
                <a:gd name="adj2" fmla="val 21998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45000">
                  <a:schemeClr val="bg1">
                    <a:lumMod val="85000"/>
                  </a:schemeClr>
                </a:gs>
                <a:gs pos="50000">
                  <a:schemeClr val="bg1">
                    <a:lumMod val="75000"/>
                  </a:schemeClr>
                </a:gs>
                <a:gs pos="6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31750">
                <a:bevelT w="1270" h="38100"/>
                <a:contourClr>
                  <a:schemeClr val="bg1"/>
                </a:contourClr>
              </a:sp3d>
            </a:bodyPr>
            <a:lstStyle/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Service &amp; </a:t>
              </a:r>
            </a:p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Configuration Mgmt</a:t>
              </a:r>
            </a:p>
          </p:txBody>
        </p:sp>
        <p:sp>
          <p:nvSpPr>
            <p:cNvPr id="338" name="AutoShape 142"/>
            <p:cNvSpPr>
              <a:spLocks noChangeAspect="1" noChangeArrowheads="1"/>
            </p:cNvSpPr>
            <p:nvPr/>
          </p:nvSpPr>
          <p:spPr bwMode="auto">
            <a:xfrm rot="10800000" flipV="1">
              <a:off x="4920689" y="5259410"/>
              <a:ext cx="1023037" cy="739395"/>
            </a:xfrm>
            <a:prstGeom prst="leftArrow">
              <a:avLst>
                <a:gd name="adj1" fmla="val 100000"/>
                <a:gd name="adj2" fmla="val 2199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31750">
                <a:bevelT w="1270" h="38100"/>
                <a:contourClr>
                  <a:schemeClr val="bg1"/>
                </a:contourClr>
              </a:sp3d>
            </a:bodyPr>
            <a:lstStyle/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Metadata &amp;</a:t>
              </a:r>
            </a:p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ko-KR" altLang="en-US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 개발지원도구</a:t>
              </a:r>
              <a:endParaRPr lang="en-US" altLang="ko-KR" sz="1050" kern="0" spc="-3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339" name="AutoShape 142"/>
            <p:cNvSpPr>
              <a:spLocks noChangeAspect="1" noChangeArrowheads="1"/>
            </p:cNvSpPr>
            <p:nvPr/>
          </p:nvSpPr>
          <p:spPr bwMode="auto">
            <a:xfrm rot="10800000" flipV="1">
              <a:off x="5952859" y="5259410"/>
              <a:ext cx="1023037" cy="739395"/>
            </a:xfrm>
            <a:prstGeom prst="leftArrow">
              <a:avLst>
                <a:gd name="adj1" fmla="val 100000"/>
                <a:gd name="adj2" fmla="val 2199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31750">
                <a:bevelT w="1270" h="38100"/>
                <a:contourClr>
                  <a:schemeClr val="bg1"/>
                </a:contourClr>
              </a:sp3d>
            </a:bodyPr>
            <a:lstStyle/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Workflow &amp;  Scheduler,</a:t>
              </a:r>
            </a:p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Monitoring</a:t>
              </a:r>
            </a:p>
          </p:txBody>
        </p:sp>
        <p:sp>
          <p:nvSpPr>
            <p:cNvPr id="340" name="AutoShape 142"/>
            <p:cNvSpPr>
              <a:spLocks noChangeAspect="1" noChangeArrowheads="1"/>
            </p:cNvSpPr>
            <p:nvPr/>
          </p:nvSpPr>
          <p:spPr bwMode="auto">
            <a:xfrm rot="10800000" flipV="1">
              <a:off x="6994879" y="5259410"/>
              <a:ext cx="1023037" cy="739395"/>
            </a:xfrm>
            <a:prstGeom prst="leftArrow">
              <a:avLst>
                <a:gd name="adj1" fmla="val 100000"/>
                <a:gd name="adj2" fmla="val 21998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45000">
                  <a:schemeClr val="bg1">
                    <a:lumMod val="85000"/>
                  </a:schemeClr>
                </a:gs>
                <a:gs pos="50000">
                  <a:schemeClr val="bg1">
                    <a:lumMod val="75000"/>
                  </a:schemeClr>
                </a:gs>
                <a:gs pos="6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31750">
                <a:bevelT w="1270" h="38100"/>
                <a:contourClr>
                  <a:schemeClr val="bg1"/>
                </a:contourClr>
              </a:sp3d>
            </a:bodyPr>
            <a:lstStyle/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HBase     </a:t>
              </a:r>
            </a:p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 Development</a:t>
              </a:r>
            </a:p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Framework</a:t>
              </a:r>
            </a:p>
          </p:txBody>
        </p:sp>
        <p:sp>
          <p:nvSpPr>
            <p:cNvPr id="345" name="AutoShape 142"/>
            <p:cNvSpPr>
              <a:spLocks noChangeAspect="1" noChangeArrowheads="1"/>
            </p:cNvSpPr>
            <p:nvPr/>
          </p:nvSpPr>
          <p:spPr bwMode="auto">
            <a:xfrm rot="10800000" flipV="1">
              <a:off x="8032577" y="5259410"/>
              <a:ext cx="1023037" cy="739395"/>
            </a:xfrm>
            <a:prstGeom prst="leftArrow">
              <a:avLst>
                <a:gd name="adj1" fmla="val 100000"/>
                <a:gd name="adj2" fmla="val 21998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45000">
                  <a:schemeClr val="bg1">
                    <a:lumMod val="85000"/>
                  </a:schemeClr>
                </a:gs>
                <a:gs pos="50000">
                  <a:schemeClr val="bg1">
                    <a:lumMod val="75000"/>
                  </a:schemeClr>
                </a:gs>
                <a:gs pos="6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31750">
                <a:bevelT w="1270" h="38100"/>
                <a:contourClr>
                  <a:schemeClr val="bg1"/>
                </a:contourClr>
              </a:sp3d>
            </a:bodyPr>
            <a:lstStyle/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Hadoop </a:t>
              </a:r>
              <a:r>
                <a:rPr lang="ko-KR" altLang="en-US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기반  </a:t>
              </a: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R </a:t>
              </a:r>
              <a:r>
                <a:rPr lang="ko-KR" altLang="en-US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개발 도구</a:t>
              </a:r>
            </a:p>
          </p:txBody>
        </p:sp>
        <p:sp>
          <p:nvSpPr>
            <p:cNvPr id="85" name="AutoShape 142"/>
            <p:cNvSpPr>
              <a:spLocks noChangeAspect="1" noChangeArrowheads="1"/>
            </p:cNvSpPr>
            <p:nvPr/>
          </p:nvSpPr>
          <p:spPr bwMode="auto">
            <a:xfrm rot="10800000" flipV="1">
              <a:off x="3879293" y="5267594"/>
              <a:ext cx="1023037" cy="739395"/>
            </a:xfrm>
            <a:prstGeom prst="leftArrow">
              <a:avLst>
                <a:gd name="adj1" fmla="val 100000"/>
                <a:gd name="adj2" fmla="val 21998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45000">
                  <a:schemeClr val="bg1">
                    <a:lumMod val="85000"/>
                  </a:schemeClr>
                </a:gs>
                <a:gs pos="50000">
                  <a:schemeClr val="bg1">
                    <a:lumMod val="75000"/>
                  </a:schemeClr>
                </a:gs>
                <a:gs pos="6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31750">
                <a:bevelT w="1270" h="38100"/>
                <a:contourClr>
                  <a:schemeClr val="bg1"/>
                </a:contourClr>
              </a:sp3d>
            </a:bodyPr>
            <a:lstStyle/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 Data</a:t>
              </a:r>
            </a:p>
            <a:p>
              <a:pPr marL="0" lvl="1" indent="-85725" algn="ctr" latinLnBrk="0">
                <a:lnSpc>
                  <a:spcPct val="90000"/>
                </a:lnSpc>
                <a:tabLst>
                  <a:tab pos="266700" algn="l"/>
                </a:tabLst>
                <a:defRPr/>
              </a:pPr>
              <a:r>
                <a:rPr lang="en-US" altLang="ko-KR" sz="1050" kern="0" spc="-3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나눔고딕" panose="020D0604000000000000" pitchFamily="50" charset="-127"/>
                </a:rPr>
                <a:t>Collector</a:t>
              </a:r>
              <a:endParaRPr lang="en-US" altLang="ko-KR" sz="1050" b="0" kern="0" spc="-3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70" name="직사각형 128"/>
          <p:cNvSpPr>
            <a:spLocks noChangeArrowheads="1"/>
          </p:cNvSpPr>
          <p:nvPr/>
        </p:nvSpPr>
        <p:spPr bwMode="auto">
          <a:xfrm flipH="1">
            <a:off x="5967289" y="2470976"/>
            <a:ext cx="1399909" cy="360000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CEP/ESP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(Storm, Spark)</a:t>
            </a:r>
            <a:endParaRPr kumimoji="0" lang="ko-KR" altLang="en-US" sz="12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4" name="직사각형 108"/>
          <p:cNvSpPr>
            <a:spLocks noChangeArrowheads="1"/>
          </p:cNvSpPr>
          <p:nvPr/>
        </p:nvSpPr>
        <p:spPr bwMode="auto">
          <a:xfrm>
            <a:off x="1274992" y="4313580"/>
            <a:ext cx="1031677" cy="386033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kern="0" dirty="0" smtClean="0">
                <a:solidFill>
                  <a:srgbClr val="9E0031"/>
                </a:solidFill>
                <a:latin typeface="Arial" pitchFamily="34" charset="0"/>
                <a:ea typeface="나눔고딕" panose="020D0604000000000000" pitchFamily="50" charset="-127"/>
              </a:rPr>
              <a:t>Kafka</a:t>
            </a:r>
            <a:endParaRPr kumimoji="0" lang="ko-KR" altLang="en-US" sz="1300" kern="0" dirty="0">
              <a:solidFill>
                <a:srgbClr val="9E003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75" name="직선 화살표 연결선 39"/>
          <p:cNvCxnSpPr>
            <a:cxnSpLocks noChangeShapeType="1"/>
            <a:stCxn id="74" idx="3"/>
            <a:endCxn id="262" idx="1"/>
          </p:cNvCxnSpPr>
          <p:nvPr/>
        </p:nvCxnSpPr>
        <p:spPr bwMode="auto">
          <a:xfrm flipV="1">
            <a:off x="2306669" y="3757123"/>
            <a:ext cx="475889" cy="749474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81" name="모서리가 접힌 도형 80"/>
          <p:cNvSpPr/>
          <p:nvPr/>
        </p:nvSpPr>
        <p:spPr>
          <a:xfrm>
            <a:off x="232669" y="4339573"/>
            <a:ext cx="454374" cy="498272"/>
          </a:xfrm>
          <a:prstGeom prst="foldedCorner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500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 contourW="31750">
              <a:bevelT w="1270" h="3810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Event Streaming</a:t>
            </a:r>
            <a:endParaRPr lang="ko-KR" altLang="en-US" sz="800" spc="-3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82" name="직선 화살표 연결선 56"/>
          <p:cNvCxnSpPr>
            <a:cxnSpLocks noChangeShapeType="1"/>
            <a:stCxn id="81" idx="3"/>
            <a:endCxn id="74" idx="1"/>
          </p:cNvCxnSpPr>
          <p:nvPr/>
        </p:nvCxnSpPr>
        <p:spPr bwMode="auto">
          <a:xfrm flipV="1">
            <a:off x="687043" y="4506597"/>
            <a:ext cx="587949" cy="82112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prstDash val="dash"/>
            <a:round/>
            <a:headEnd/>
            <a:tailEnd type="triangle" w="med" len="med"/>
          </a:ln>
        </p:spPr>
      </p:cxnSp>
      <p:pic>
        <p:nvPicPr>
          <p:cNvPr id="86" name="그림 85" descr="sbpstudio.png"/>
          <p:cNvPicPr>
            <a:picLocks noGrp="1" noChangeAspect="1"/>
          </p:cNvPicPr>
          <p:nvPr isPhoto="1"/>
        </p:nvPicPr>
        <p:blipFill>
          <a:blip r:embed="rId4" cstate="print">
            <a:lum/>
          </a:blip>
          <a:srcRect l="1564" r="10149"/>
          <a:stretch>
            <a:fillRect/>
          </a:stretch>
        </p:blipFill>
        <p:spPr>
          <a:xfrm>
            <a:off x="5093209" y="5898017"/>
            <a:ext cx="2234399" cy="506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58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LG CNS SBP </a:t>
            </a:r>
            <a:r>
              <a:rPr lang="ko-KR" altLang="en-US" smtClean="0"/>
              <a:t>유지보수 정책 </a:t>
            </a:r>
            <a:r>
              <a:rPr lang="en-US" altLang="ko-KR" dirty="0" smtClean="0"/>
              <a:t>– </a:t>
            </a:r>
            <a:r>
              <a:rPr lang="ko-KR" altLang="en-US" smtClean="0"/>
              <a:t>무상 유지보수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718120" y="692150"/>
            <a:ext cx="8915400" cy="4486275"/>
          </a:xfrm>
          <a:prstGeom prst="rect">
            <a:avLst/>
          </a:prstGeom>
        </p:spPr>
        <p:txBody>
          <a:bodyPr/>
          <a:lstStyle/>
          <a:p>
            <a:pPr marL="0" lvl="0" indent="0" eaLnBrk="1" hangingPunct="1">
              <a:lnSpc>
                <a:spcPct val="100000"/>
              </a:lnSpc>
              <a:spcBef>
                <a:spcPct val="30000"/>
              </a:spcBef>
              <a:buNone/>
            </a:pPr>
            <a:r>
              <a:rPr lang="en-US" altLang="ko-KR" sz="1400" b="1" kern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1. </a:t>
            </a:r>
            <a:r>
              <a:rPr lang="ko-KR" altLang="en-US" sz="1400" b="1" kern="1200" smtClean="0">
                <a:solidFill>
                  <a:srgbClr val="000000"/>
                </a:solidFill>
                <a:latin typeface="Arial" panose="020B0604020202020204" pitchFamily="34" charset="0"/>
              </a:rPr>
              <a:t>무상 유지보수 책임 및 범위</a:t>
            </a:r>
          </a:p>
          <a:p>
            <a:pPr marL="0" lvl="0" indent="0"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ko-KR" sz="1100" b="0" kern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100" b="0" kern="1200" smtClean="0">
                <a:solidFill>
                  <a:srgbClr val="000000"/>
                </a:solidFill>
                <a:latin typeface="Arial" panose="020B0604020202020204" pitchFamily="34" charset="0"/>
              </a:rPr>
              <a:t>무상 유지보수 기간</a:t>
            </a:r>
            <a:r>
              <a:rPr lang="en-US" altLang="ko-KR" sz="1100" b="0" kern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100" b="0" kern="1200" smtClean="0">
                <a:solidFill>
                  <a:srgbClr val="000000"/>
                </a:solidFill>
                <a:latin typeface="Arial" panose="020B0604020202020204" pitchFamily="34" charset="0"/>
              </a:rPr>
              <a:t>최초 </a:t>
            </a:r>
            <a:r>
              <a:rPr lang="en-US" altLang="ko-KR" sz="1100" b="0" kern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Delivery </a:t>
            </a:r>
            <a:r>
              <a:rPr lang="ko-KR" altLang="en-US" sz="1100" b="0" kern="1200" smtClean="0">
                <a:solidFill>
                  <a:srgbClr val="000000"/>
                </a:solidFill>
                <a:latin typeface="Arial" panose="020B0604020202020204" pitchFamily="34" charset="0"/>
              </a:rPr>
              <a:t>후 </a:t>
            </a:r>
            <a:r>
              <a:rPr lang="en-US" altLang="ko-KR" sz="1100" b="0" kern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1100" b="0" kern="1200" smtClean="0">
                <a:solidFill>
                  <a:srgbClr val="000000"/>
                </a:solidFill>
                <a:latin typeface="Arial" panose="020B0604020202020204" pitchFamily="34" charset="0"/>
              </a:rPr>
              <a:t>년</a:t>
            </a:r>
          </a:p>
          <a:p>
            <a:pPr marL="0" lvl="0" indent="0"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ko-KR" altLang="en-US" sz="1100" b="0" kern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US" altLang="ko-KR" sz="1100" b="0" kern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100" b="0" kern="1200" smtClean="0">
                <a:solidFill>
                  <a:srgbClr val="000000"/>
                </a:solidFill>
                <a:latin typeface="Arial" panose="020B0604020202020204" pitchFamily="34" charset="0"/>
              </a:rPr>
              <a:t>무상 유지보수 범위</a:t>
            </a:r>
            <a:endParaRPr lang="en-US" altLang="ko-KR" sz="1100" b="0" kern="1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67891" y="5373216"/>
            <a:ext cx="8533581" cy="871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ko-KR" altLang="en-US" sz="1100" b="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   </a:t>
            </a: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무상 </a:t>
            </a: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Warranty </a:t>
            </a:r>
            <a:r>
              <a:rPr lang="ko-KR" altLang="en-US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예외 조항</a:t>
            </a:r>
            <a:endParaRPr lang="en-US" altLang="ko-KR" sz="1100" b="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      . </a:t>
            </a:r>
            <a:r>
              <a:rPr lang="ko-KR" altLang="en-US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화재</a:t>
            </a: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천재지변</a:t>
            </a: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기타 특별한 사고 등에 의한 하자</a:t>
            </a:r>
            <a:endParaRPr lang="en-US" altLang="ko-KR" sz="1100" b="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      . </a:t>
            </a:r>
            <a:r>
              <a:rPr lang="ko-KR" altLang="en-US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보수요원 이외의 사람에 의한 보수 및 개조 등으로 인한 하자</a:t>
            </a:r>
            <a:endParaRPr lang="en-US" altLang="ko-KR" sz="1100" b="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      . </a:t>
            </a:r>
            <a:r>
              <a:rPr lang="ko-KR" altLang="en-US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동의하지 아니한 환경조건과 설비에 의하여 발생한 하자 및 솔루션 공급자의 책임이 </a:t>
            </a:r>
            <a:r>
              <a:rPr lang="ko-KR" altLang="en-US" sz="1100" b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미치지 </a:t>
            </a:r>
            <a:r>
              <a:rPr lang="ko-KR" altLang="en-US" sz="1100" b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않는 원인으로 </a:t>
            </a:r>
            <a:r>
              <a:rPr lang="ko-KR" altLang="en-US" sz="1100" b="0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인한 </a:t>
            </a:r>
            <a:r>
              <a:rPr lang="ko-KR" altLang="en-US" sz="1100" b="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하자</a:t>
            </a:r>
            <a:endParaRPr lang="ko-KR" altLang="en-US" sz="1100" b="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22530" y="1588548"/>
          <a:ext cx="8568952" cy="3673326"/>
        </p:xfrm>
        <a:graphic>
          <a:graphicData uri="http://schemas.openxmlformats.org/drawingml/2006/table">
            <a:tbl>
              <a:tblPr/>
              <a:tblGrid>
                <a:gridCol w="1097237"/>
                <a:gridCol w="1558058"/>
                <a:gridCol w="3798422"/>
                <a:gridCol w="1125125"/>
                <a:gridCol w="990110"/>
              </a:tblGrid>
              <a:tr h="5367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항목</a:t>
                      </a: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100" b="1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차담당자</a:t>
                      </a:r>
                      <a:endParaRPr lang="ko-KR" altLang="en-US" sz="1100" b="1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100" b="1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차담당자</a:t>
                      </a: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442804">
                <a:tc rowSpan="7">
                  <a:txBody>
                    <a:bodyPr/>
                    <a:lstStyle/>
                    <a:p>
                      <a:pPr algn="ctr" fontAlgn="t"/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SBP</a:t>
                      </a:r>
                      <a:r>
                        <a:rPr lang="en-US" altLang="ko-KR" sz="1100" b="0" i="0" u="none" strike="noStrike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솔루션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장애복구지원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제품하자로 인한 장애발생시 복구 및 지원</a:t>
                      </a:r>
                      <a:endParaRPr lang="ko-KR" altLang="en-US" sz="1100" b="0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ko-KR" altLang="en-US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전담 엔지니어</a:t>
                      </a:r>
                      <a:endParaRPr lang="ko-KR" altLang="en-US" sz="1100" b="0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0" algn="l" fontAlgn="t"/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SBP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</a:t>
                      </a:r>
                      <a:endParaRPr lang="ko-KR" altLang="en-US" sz="1100" b="0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8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지원시간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ko-KR" altLang="en-US" sz="11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 x 7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1100" b="0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ko-KR" altLang="en-US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</a:t>
                      </a:r>
                      <a:r>
                        <a:rPr lang="ko-KR" altLang="en-US" sz="11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ko-KR" altLang="en-US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</a:t>
                      </a:r>
                      <a:r>
                        <a:rPr lang="ko-KR" altLang="en-US" sz="11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8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장애대응시간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장애발생 접수기준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(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현장지원</a:t>
                      </a:r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4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 이내 도착</a:t>
                      </a:r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8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시간이내 처리</a:t>
                      </a:r>
                      <a:endParaRPr lang="ko-KR" altLang="en-US" sz="1100" b="0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ko-KR" altLang="en-US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상동</a:t>
                      </a:r>
                      <a:endParaRPr lang="ko-KR" altLang="en-US" sz="1100" b="0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ko-KR" altLang="en-US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상동</a:t>
                      </a:r>
                      <a:endParaRPr lang="ko-KR" altLang="en-US" sz="1100" b="0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804"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업그레이드 지원 범위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0" i="0" u="none" strike="noStrike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- Minor </a:t>
                      </a:r>
                      <a:r>
                        <a:rPr lang="en-US" altLang="en-US" sz="1100" b="0" i="0" u="none" strike="noStrike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Upgrade(</a:t>
                      </a:r>
                      <a:r>
                        <a:rPr lang="en-US" altLang="en-US" sz="1100" b="0" i="0" u="none" strike="noStrike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ver</a:t>
                      </a:r>
                      <a:r>
                        <a:rPr lang="en-US" altLang="en-US" sz="1100" b="0" i="0" u="none" strike="noStrike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en-US" sz="1100" b="0" i="0" u="none" strike="noStrike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3.1 </a:t>
                      </a:r>
                      <a:r>
                        <a:rPr lang="en-US" altLang="en-US" sz="1100" b="0" i="0" u="none" strike="noStrike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-&gt; </a:t>
                      </a:r>
                      <a:r>
                        <a:rPr lang="en-US" altLang="en-US" sz="1100" b="0" i="0" u="none" strike="noStrike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3.2)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</a:t>
                      </a:r>
                      <a:r>
                        <a:rPr lang="en-US" altLang="en-US" sz="1100" b="0" i="0" u="none" strike="noStrike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Patch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</a:t>
                      </a:r>
                      <a:r>
                        <a:rPr lang="ko-KR" altLang="en-US" sz="1100" b="0" i="0" u="none" strike="noStrik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ko-KR" altLang="en-US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상동</a:t>
                      </a:r>
                      <a:endParaRPr lang="ko-KR" altLang="en-US" sz="1100" b="0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 지원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ko-KR" altLang="en-US" sz="11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해당기간 </a:t>
                      </a:r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 교육 지원</a:t>
                      </a:r>
                      <a:endParaRPr lang="ko-KR" altLang="en-US" sz="1100" b="0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ko-KR" altLang="en-US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</a:t>
                      </a:r>
                      <a:r>
                        <a:rPr lang="ko-KR" altLang="en-US" sz="11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차에서 처리</a:t>
                      </a:r>
                      <a:endParaRPr lang="ko-KR" altLang="en-US" sz="1100" b="0" i="0" u="none" strike="noStrik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제공 등 기타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장애조치 결과서</a:t>
                      </a:r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예방점검 결과서</a:t>
                      </a:r>
                      <a:endParaRPr lang="ko-KR" altLang="en-US" sz="1100" b="0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ko-KR" altLang="en-US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</a:t>
                      </a:r>
                      <a:r>
                        <a:rPr lang="ko-KR" altLang="en-US" sz="11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차에서 처리</a:t>
                      </a:r>
                      <a:endParaRPr lang="ko-KR" altLang="en-US" sz="1100" b="0" i="0" u="none" strike="noStrik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 지원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SBP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사용법</a:t>
                      </a:r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100" b="0" i="0" u="none" strike="noStrike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Hadoop&amp;ecoSystem</a:t>
                      </a:r>
                      <a:r>
                        <a:rPr lang="en-US" altLang="ko-KR" sz="1100" b="0" i="0" u="none" strike="noStrike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 질의 응답</a:t>
                      </a:r>
                      <a:endParaRPr lang="ko-KR" altLang="en-US" sz="1100" b="0" i="0" u="none" strike="noStrik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ko-KR" altLang="en-US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</a:t>
                      </a:r>
                      <a:r>
                        <a:rPr lang="ko-KR" altLang="en-US" sz="11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88900" algn="l" fontAlgn="t"/>
                      <a:r>
                        <a:rPr lang="en-US" altLang="ko-KR" sz="1100" b="0" i="0" u="none" strike="noStrik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차에서 처리</a:t>
                      </a:r>
                      <a:endParaRPr lang="ko-KR" altLang="en-US" sz="1100" b="0" i="0" u="none" strike="noStrik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324" marR="8324" marT="8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08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5776913" y="188913"/>
            <a:ext cx="38877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eaLnBrk="0" hangingPunct="0"/>
            <a:endParaRPr lang="en-US" altLang="ko-KR" sz="14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523875" y="728663"/>
            <a:ext cx="8209545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" indent="-85725">
              <a:spcBef>
                <a:spcPct val="30000"/>
              </a:spcBef>
              <a:buFont typeface="Arial" charset="0"/>
              <a:buNone/>
            </a:pP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1.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유상 </a:t>
            </a:r>
            <a:r>
              <a:rPr lang="ko-KR" altLang="en-US" sz="1400" b="1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유지보수 </a:t>
            </a:r>
            <a:r>
              <a:rPr lang="ko-KR" altLang="en-US" sz="1400" b="1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금액 기준</a:t>
            </a:r>
            <a:endParaRPr lang="ko-KR" altLang="en-US" sz="1400" b="1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85725" indent="-85725">
              <a:spcBef>
                <a:spcPct val="20000"/>
              </a:spcBef>
              <a:buFont typeface="Arial" charset="0"/>
              <a:buNone/>
            </a:pPr>
            <a:r>
              <a:rPr lang="en-US" altLang="ko-KR" sz="1400" b="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   - </a:t>
            </a:r>
            <a:r>
              <a:rPr lang="ko-KR" altLang="en-US" sz="1400" b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가격 </a:t>
            </a:r>
            <a:r>
              <a:rPr lang="en-US" altLang="ko-KR" sz="1400" b="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= SBP </a:t>
            </a:r>
            <a:r>
              <a:rPr lang="ko-KR" altLang="en-US" sz="1400" b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공급가격 </a:t>
            </a:r>
            <a:r>
              <a:rPr lang="en-US" altLang="ko-KR" sz="1400" b="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x </a:t>
            </a:r>
            <a:r>
              <a:rPr lang="ko-KR" altLang="en-US" sz="1400" b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유지보수 오율 </a:t>
            </a:r>
            <a:r>
              <a:rPr lang="en-US" altLang="ko-KR" sz="1400" b="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15% </a:t>
            </a:r>
            <a:r>
              <a:rPr lang="en-US" altLang="ko-KR" sz="1400" b="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</a:t>
            </a:r>
            <a:r>
              <a:rPr lang="en-US" altLang="ko-KR" sz="1400" b="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400" b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유지보수기간</a:t>
            </a:r>
            <a:r>
              <a:rPr lang="en-US" altLang="ko-KR" sz="1400" b="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400" b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단위 </a:t>
            </a:r>
            <a:r>
              <a:rPr lang="en-US" altLang="ko-KR" sz="1400" b="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: 1</a:t>
            </a:r>
            <a:r>
              <a:rPr lang="ko-KR" altLang="en-US" sz="1400" b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년</a:t>
            </a:r>
            <a:r>
              <a:rPr lang="en-US" altLang="ko-KR" sz="1400" b="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spcBef>
                <a:spcPct val="30000"/>
              </a:spcBef>
              <a:buFont typeface="Arial" charset="0"/>
              <a:buNone/>
            </a:pPr>
            <a:endParaRPr lang="en-US" altLang="ko-KR" sz="1400" b="1" dirty="0" smtClean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85725" indent="-85725">
              <a:spcBef>
                <a:spcPct val="30000"/>
              </a:spcBef>
              <a:buFont typeface="Arial" charset="0"/>
              <a:buNone/>
            </a:pPr>
            <a:r>
              <a:rPr lang="en-US" altLang="ko-KR" sz="1400" b="1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유상 유지보수 범위 </a:t>
            </a:r>
            <a:endParaRPr lang="en-US" altLang="ko-KR" sz="1400" b="1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9" name="Group 116"/>
          <p:cNvGraphicFramePr>
            <a:graphicFrameLocks noGrp="1"/>
          </p:cNvGraphicFramePr>
          <p:nvPr>
            <p:extLst/>
          </p:nvPr>
        </p:nvGraphicFramePr>
        <p:xfrm>
          <a:off x="1023910" y="2132856"/>
          <a:ext cx="7709510" cy="2916324"/>
        </p:xfrm>
        <a:graphic>
          <a:graphicData uri="http://schemas.openxmlformats.org/drawingml/2006/table">
            <a:tbl>
              <a:tblPr/>
              <a:tblGrid>
                <a:gridCol w="2758960"/>
                <a:gridCol w="4950550"/>
              </a:tblGrid>
              <a:tr h="350920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72000" marR="72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활동 내용</a:t>
                      </a:r>
                    </a:p>
                  </a:txBody>
                  <a:tcPr marL="72000" marR="72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9311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무상하자보수 기간 종료 이후부터 고객과의 계약에 따름</a:t>
                      </a:r>
                    </a:p>
                  </a:txBody>
                  <a:tcPr marL="72000" marR="72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311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유상 유지보수 범위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(SBP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솔루션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72000" marR="72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무상유지보수와 같음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572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예방점검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시스템 상태 점검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사용률 모니터링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오류 점검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분기당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방문지원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9210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유상 유지보수 외의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533400" marR="0" lvl="0" indent="-5334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 계약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신규 기능 추가 및 기능 또는 서비스 변경에 따른 추가 개발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데이터 마이그레이션 필요시 별도 비용 산정 필요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LG CNS SBP </a:t>
            </a:r>
            <a:r>
              <a:rPr lang="ko-KR" altLang="en-US" smtClean="0"/>
              <a:t>유지보수 정책 </a:t>
            </a:r>
            <a:r>
              <a:rPr lang="en-US" altLang="ko-KR" dirty="0" smtClean="0"/>
              <a:t>– </a:t>
            </a:r>
            <a:r>
              <a:rPr lang="ko-KR" altLang="en-US" smtClean="0"/>
              <a:t>유상 유지보수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9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LG CNS </a:t>
            </a:r>
            <a:r>
              <a:rPr lang="ko-KR" altLang="en-US" smtClean="0"/>
              <a:t>유지보수지원 </a:t>
            </a:r>
            <a:r>
              <a:rPr lang="ko-KR" altLang="en-US" dirty="0" smtClean="0"/>
              <a:t>조직도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657225"/>
            <a:ext cx="9217025" cy="7556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전담엔지니어가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선 지원하고 즉시 조치할 수 있는 부분은 처리하고 필요시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선으로 이관함</a:t>
            </a:r>
            <a:endParaRPr lang="ko-KR" altLang="en-US" sz="1600" b="1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1172580" y="4239084"/>
            <a:ext cx="2160241" cy="57619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전담 엔지니어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LGCNS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빅데이터기술지원팀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TBD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782872" y="4239084"/>
            <a:ext cx="2160241" cy="57619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SBP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유지보수 담당자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LGCNS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빅데이터기술지원팀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522732" y="2159973"/>
            <a:ext cx="2160241" cy="57619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SBP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유지보수 책임자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LGCNS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빅데이터기술지원팀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이원의 팀장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564303" y="2159976"/>
            <a:ext cx="2160241" cy="57619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SBP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개발책임자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LGCNS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정보기술개발원 이주열 책임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522732" y="3051198"/>
            <a:ext cx="2160241" cy="57619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SBP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유지보수 관리자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LGCNS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빅데이터기술지원팀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남영지 과장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172580" y="5040299"/>
            <a:ext cx="2160241" cy="57619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고객지원서비스 포탈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http://gcss.lgcns.com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172580" y="5823140"/>
            <a:ext cx="2160241" cy="57619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Email</a:t>
            </a:r>
          </a:p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aaplatform@lgcns.com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6" name="꺾인 연결선 15"/>
          <p:cNvCxnSpPr>
            <a:stCxn id="9" idx="2"/>
            <a:endCxn id="4" idx="0"/>
          </p:cNvCxnSpPr>
          <p:nvPr/>
        </p:nvCxnSpPr>
        <p:spPr bwMode="auto">
          <a:xfrm rot="5400000">
            <a:off x="2621929" y="3258160"/>
            <a:ext cx="611696" cy="1350152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9" idx="2"/>
            <a:endCxn id="5" idx="0"/>
          </p:cNvCxnSpPr>
          <p:nvPr/>
        </p:nvCxnSpPr>
        <p:spPr bwMode="auto">
          <a:xfrm rot="16200000" flipH="1">
            <a:off x="3927075" y="3303166"/>
            <a:ext cx="611696" cy="126014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꺾인 연결선 21"/>
          <p:cNvCxnSpPr>
            <a:endCxn id="8" idx="1"/>
          </p:cNvCxnSpPr>
          <p:nvPr/>
        </p:nvCxnSpPr>
        <p:spPr bwMode="auto">
          <a:xfrm flipV="1">
            <a:off x="4682973" y="2448071"/>
            <a:ext cx="1881330" cy="3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직선 연결선 25"/>
          <p:cNvCxnSpPr>
            <a:stCxn id="7" idx="2"/>
            <a:endCxn id="9" idx="0"/>
          </p:cNvCxnSpPr>
          <p:nvPr/>
        </p:nvCxnSpPr>
        <p:spPr bwMode="auto">
          <a:xfrm>
            <a:off x="3602853" y="2736163"/>
            <a:ext cx="0" cy="31503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직선 연결선 27"/>
          <p:cNvCxnSpPr>
            <a:stCxn id="4" idx="2"/>
            <a:endCxn id="12" idx="0"/>
          </p:cNvCxnSpPr>
          <p:nvPr/>
        </p:nvCxnSpPr>
        <p:spPr bwMode="auto">
          <a:xfrm>
            <a:off x="2252701" y="4815274"/>
            <a:ext cx="0" cy="22502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직선 연결선 28"/>
          <p:cNvCxnSpPr/>
          <p:nvPr/>
        </p:nvCxnSpPr>
        <p:spPr bwMode="auto">
          <a:xfrm>
            <a:off x="2252701" y="5616489"/>
            <a:ext cx="0" cy="22502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/>
          <p:cNvCxnSpPr>
            <a:stCxn id="8" idx="2"/>
            <a:endCxn id="39" idx="0"/>
          </p:cNvCxnSpPr>
          <p:nvPr/>
        </p:nvCxnSpPr>
        <p:spPr bwMode="auto">
          <a:xfrm>
            <a:off x="7644424" y="2736166"/>
            <a:ext cx="8878" cy="2304133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 rot="20172682">
            <a:off x="718499" y="4054420"/>
            <a:ext cx="102624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r>
              <a:rPr lang="ko-KR" altLang="en-US" smtClean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선 지원</a:t>
            </a:r>
          </a:p>
        </p:txBody>
      </p:sp>
      <p:sp>
        <p:nvSpPr>
          <p:cNvPr id="34" name="직사각형 33"/>
          <p:cNvSpPr/>
          <p:nvPr/>
        </p:nvSpPr>
        <p:spPr bwMode="auto">
          <a:xfrm>
            <a:off x="2522732" y="1259879"/>
            <a:ext cx="2160241" cy="57619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1200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빅데이터솔루션</a:t>
            </a:r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총괄 관리자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LGCNS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임정실 담당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35" name="직선 연결선 34"/>
          <p:cNvCxnSpPr>
            <a:stCxn id="34" idx="2"/>
          </p:cNvCxnSpPr>
          <p:nvPr/>
        </p:nvCxnSpPr>
        <p:spPr bwMode="auto">
          <a:xfrm>
            <a:off x="3602853" y="1836069"/>
            <a:ext cx="0" cy="31503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직사각형 38"/>
          <p:cNvSpPr/>
          <p:nvPr/>
        </p:nvSpPr>
        <p:spPr bwMode="auto">
          <a:xfrm>
            <a:off x="6573181" y="5040299"/>
            <a:ext cx="2160241" cy="57619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SBP Studio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개발자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LGCNS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정보기술개발원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6573181" y="4247965"/>
            <a:ext cx="2160241" cy="57619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SBP SCM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개발 담당자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LGCNS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정보기술개발원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 rot="20172682">
            <a:off x="6060059" y="4054420"/>
            <a:ext cx="102624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r>
              <a:rPr lang="ko-KR" altLang="en-US" smtClean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선 지원</a:t>
            </a:r>
          </a:p>
        </p:txBody>
      </p:sp>
    </p:spTree>
    <p:extLst>
      <p:ext uri="{BB962C8B-B14F-4D97-AF65-F5344CB8AC3E}">
        <p14:creationId xmlns:p14="http://schemas.microsoft.com/office/powerpoint/2010/main" val="21617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Hortonworks </a:t>
            </a:r>
            <a:r>
              <a:rPr lang="ko-KR" altLang="en-US" smtClean="0"/>
              <a:t>기술 지원 체계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908720"/>
            <a:ext cx="5372100" cy="54673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44580" y="980728"/>
            <a:ext cx="4132956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69BF28"/>
                </a:solidFill>
                <a:latin typeface="+mj-lt"/>
              </a:rPr>
              <a:t>HDP Subscriptions Delivers</a:t>
            </a:r>
          </a:p>
          <a:p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1E1E1E"/>
                </a:solidFill>
                <a:latin typeface="+mj-lt"/>
              </a:rPr>
              <a:t>Global support coverage, 24x7, 365 days/year</a:t>
            </a:r>
          </a:p>
          <a:p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000000"/>
                </a:solidFill>
                <a:latin typeface="+mj-lt"/>
              </a:rPr>
              <a:t>Web &amp; phone support</a:t>
            </a:r>
          </a:p>
          <a:p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000000"/>
                </a:solidFill>
                <a:latin typeface="+mj-lt"/>
              </a:rPr>
              <a:t>Ability to request bug fixes and enhancements</a:t>
            </a:r>
          </a:p>
          <a:p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000000"/>
                </a:solidFill>
                <a:latin typeface="+mj-lt"/>
              </a:rPr>
              <a:t>Access to upgrades, updates and patches</a:t>
            </a:r>
          </a:p>
          <a:p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000000"/>
                </a:solidFill>
                <a:latin typeface="+mj-lt"/>
              </a:rPr>
              <a:t>Multi-year Z-Stream maintenance of older HDP releases</a:t>
            </a:r>
          </a:p>
          <a:p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000000"/>
                </a:solidFill>
                <a:latin typeface="+mj-lt"/>
              </a:rPr>
              <a:t>Customer support portal, advanced knowledgebase</a:t>
            </a:r>
          </a:p>
          <a:p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000000"/>
                </a:solidFill>
                <a:latin typeface="+mj-lt"/>
              </a:rPr>
              <a:t>Hortonworks University self-paced learning</a:t>
            </a:r>
          </a:p>
          <a:p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000000"/>
                </a:solidFill>
                <a:latin typeface="+mj-lt"/>
              </a:rPr>
              <a:t>Remote Troubleshooting for diagnosis of:</a:t>
            </a:r>
          </a:p>
          <a:p>
            <a:pPr lvl="1"/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828B90"/>
                </a:solidFill>
                <a:latin typeface="+mj-lt"/>
              </a:rPr>
              <a:t>Install, </a:t>
            </a:r>
            <a:r>
              <a:rPr lang="en-US" altLang="ko-KR" sz="1400" dirty="0" err="1">
                <a:solidFill>
                  <a:srgbClr val="828B90"/>
                </a:solidFill>
                <a:latin typeface="+mj-lt"/>
              </a:rPr>
              <a:t>Config</a:t>
            </a:r>
            <a:r>
              <a:rPr lang="en-US" altLang="ko-KR" sz="1400" dirty="0">
                <a:solidFill>
                  <a:srgbClr val="828B90"/>
                </a:solidFill>
                <a:latin typeface="+mj-lt"/>
              </a:rPr>
              <a:t> &amp; Cluster </a:t>
            </a:r>
            <a:r>
              <a:rPr lang="en-US" altLang="ko-KR" sz="1400" dirty="0" err="1">
                <a:solidFill>
                  <a:srgbClr val="828B90"/>
                </a:solidFill>
                <a:latin typeface="+mj-lt"/>
              </a:rPr>
              <a:t>Mgmt</a:t>
            </a:r>
            <a:r>
              <a:rPr lang="en-US" altLang="ko-KR" sz="1400" dirty="0">
                <a:solidFill>
                  <a:srgbClr val="828B90"/>
                </a:solidFill>
                <a:latin typeface="+mj-lt"/>
              </a:rPr>
              <a:t> Issues</a:t>
            </a:r>
          </a:p>
          <a:p>
            <a:pPr lvl="1"/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828B90"/>
                </a:solidFill>
                <a:latin typeface="+mj-lt"/>
              </a:rPr>
              <a:t>Performance Issues</a:t>
            </a:r>
          </a:p>
          <a:p>
            <a:pPr lvl="1"/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828B90"/>
                </a:solidFill>
                <a:latin typeface="+mj-lt"/>
              </a:rPr>
              <a:t>Data Loading, Processing &amp; Query Issues</a:t>
            </a:r>
          </a:p>
          <a:p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000000"/>
                </a:solidFill>
                <a:latin typeface="+mj-lt"/>
              </a:rPr>
              <a:t>Remote advice and guidance for app development questions</a:t>
            </a:r>
          </a:p>
          <a:p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000000"/>
                </a:solidFill>
                <a:latin typeface="+mj-lt"/>
              </a:rPr>
              <a:t>Bi-annual checkpoints (quarterly azimuth for Enterprise Plus)</a:t>
            </a:r>
          </a:p>
          <a:p>
            <a:r>
              <a:rPr lang="en-US" altLang="ko-KR" sz="1400" dirty="0">
                <a:solidFill>
                  <a:srgbClr val="69BF28"/>
                </a:solidFill>
                <a:latin typeface="+mj-lt"/>
              </a:rPr>
              <a:t>• </a:t>
            </a:r>
            <a:r>
              <a:rPr lang="en-US" altLang="ko-KR" sz="1400" dirty="0">
                <a:solidFill>
                  <a:srgbClr val="000000"/>
                </a:solidFill>
                <a:latin typeface="+mj-lt"/>
              </a:rPr>
              <a:t>*Premier Support provides ¼ designated support engineer,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j-lt"/>
              </a:rPr>
              <a:t>requires purchase of at least 100 nodes</a:t>
            </a:r>
            <a:endParaRPr lang="ko-KR" altLang="en-US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193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en-US" dirty="0" smtClean="0"/>
              <a:t>Cloudera </a:t>
            </a:r>
            <a:r>
              <a:rPr lang="ko-KR" altLang="en-US" smtClean="0"/>
              <a:t>기술 지원 체계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6" y="1052736"/>
            <a:ext cx="9500567" cy="49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en-US" dirty="0" smtClean="0"/>
              <a:t>MapR </a:t>
            </a:r>
            <a:r>
              <a:rPr lang="ko-KR" altLang="en-US" smtClean="0"/>
              <a:t> 기술 지원 체계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0497" y="3343757"/>
            <a:ext cx="2582555" cy="1895846"/>
          </a:xfrm>
          <a:prstGeom prst="rect">
            <a:avLst/>
          </a:prstGeom>
          <a:solidFill>
            <a:schemeClr val="bg1">
              <a:lumMod val="50000"/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 dirty="0">
              <a:solidFill>
                <a:schemeClr val="tx2"/>
              </a:solidFill>
              <a:latin typeface="Arial"/>
              <a:ea typeface="나눔고딕" panose="020D0604000000000000" pitchFamily="50" charset="-127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 rot="10800000">
            <a:off x="610497" y="5104176"/>
            <a:ext cx="2582555" cy="137734"/>
            <a:chOff x="6683267" y="1971642"/>
            <a:chExt cx="4909998" cy="16947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9097076" y="-442167"/>
              <a:ext cx="82379" cy="49099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625" b="1" dirty="0">
                <a:ea typeface="나눔고딕" panose="020D0604000000000000" pitchFamily="50" charset="-127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8992711" y="2016352"/>
              <a:ext cx="291112" cy="12476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625" b="1" dirty="0"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Round Single Corner Rectangle 8"/>
          <p:cNvSpPr/>
          <p:nvPr/>
        </p:nvSpPr>
        <p:spPr>
          <a:xfrm>
            <a:off x="610498" y="5239604"/>
            <a:ext cx="2582554" cy="348036"/>
          </a:xfrm>
          <a:prstGeom prst="round1Rect">
            <a:avLst>
              <a:gd name="adj" fmla="val 0"/>
            </a:avLst>
          </a:prstGeom>
          <a:gradFill>
            <a:gsLst>
              <a:gs pos="51000">
                <a:schemeClr val="tx2">
                  <a:lumMod val="89000"/>
                </a:schemeClr>
              </a:gs>
              <a:gs pos="50000">
                <a:schemeClr val="tx2"/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25" b="1" dirty="0">
                <a:solidFill>
                  <a:schemeClr val="bg1"/>
                </a:solidFill>
                <a:ea typeface="나눔고딕" panose="020D0604000000000000" pitchFamily="50" charset="-127"/>
              </a:rPr>
              <a:t>Community *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77" y="5322907"/>
            <a:ext cx="185786" cy="18143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568557" y="2250899"/>
            <a:ext cx="2724655" cy="2988705"/>
          </a:xfrm>
          <a:prstGeom prst="rect">
            <a:avLst/>
          </a:prstGeom>
          <a:solidFill>
            <a:schemeClr val="bg1">
              <a:lumMod val="50000"/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 dirty="0">
              <a:solidFill>
                <a:schemeClr val="tx2"/>
              </a:solidFill>
              <a:latin typeface="Arial"/>
              <a:ea typeface="나눔고딕" panose="020D0604000000000000" pitchFamily="50" charset="-127"/>
              <a:cs typeface="Arial"/>
            </a:endParaRPr>
          </a:p>
        </p:txBody>
      </p:sp>
      <p:grpSp>
        <p:nvGrpSpPr>
          <p:cNvPr id="28" name="Group 27"/>
          <p:cNvGrpSpPr/>
          <p:nvPr/>
        </p:nvGrpSpPr>
        <p:grpSpPr>
          <a:xfrm rot="10800000">
            <a:off x="3568556" y="5104176"/>
            <a:ext cx="2724656" cy="137734"/>
            <a:chOff x="6683267" y="1971642"/>
            <a:chExt cx="4909998" cy="169475"/>
          </a:xfrm>
        </p:grpSpPr>
        <p:sp>
          <p:nvSpPr>
            <p:cNvPr id="31" name="Rectangle 30"/>
            <p:cNvSpPr/>
            <p:nvPr/>
          </p:nvSpPr>
          <p:spPr>
            <a:xfrm rot="5400000">
              <a:off x="9097076" y="-442167"/>
              <a:ext cx="82379" cy="49099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625" b="1" dirty="0">
                <a:ea typeface="나눔고딕" panose="020D0604000000000000" pitchFamily="50" charset="-127"/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0800000">
              <a:off x="8992711" y="2016352"/>
              <a:ext cx="291112" cy="12476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625" b="1" dirty="0"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Round Single Corner Rectangle 28"/>
          <p:cNvSpPr/>
          <p:nvPr/>
        </p:nvSpPr>
        <p:spPr>
          <a:xfrm>
            <a:off x="3568556" y="5239604"/>
            <a:ext cx="2724655" cy="348036"/>
          </a:xfrm>
          <a:prstGeom prst="round1Rect">
            <a:avLst>
              <a:gd name="adj" fmla="val 0"/>
            </a:avLst>
          </a:prstGeom>
          <a:gradFill>
            <a:gsLst>
              <a:gs pos="51000">
                <a:schemeClr val="tx2">
                  <a:lumMod val="89000"/>
                </a:schemeClr>
              </a:gs>
              <a:gs pos="50000">
                <a:schemeClr val="tx2"/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25" b="1" dirty="0">
                <a:solidFill>
                  <a:schemeClr val="bg1"/>
                </a:solidFill>
                <a:ea typeface="나눔고딕" panose="020D0604000000000000" pitchFamily="50" charset="-127"/>
              </a:rPr>
              <a:t>Premium</a:t>
            </a: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71" y="5322907"/>
            <a:ext cx="185786" cy="18143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712947" y="1778784"/>
            <a:ext cx="2687303" cy="3460820"/>
          </a:xfrm>
          <a:prstGeom prst="rect">
            <a:avLst/>
          </a:prstGeom>
          <a:solidFill>
            <a:schemeClr val="bg1">
              <a:lumMod val="50000"/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 dirty="0">
              <a:solidFill>
                <a:schemeClr val="tx2"/>
              </a:solidFill>
              <a:latin typeface="Arial"/>
              <a:ea typeface="나눔고딕" panose="020D0604000000000000" pitchFamily="50" charset="-127"/>
              <a:cs typeface="Arial"/>
            </a:endParaRPr>
          </a:p>
        </p:txBody>
      </p:sp>
      <p:grpSp>
        <p:nvGrpSpPr>
          <p:cNvPr id="35" name="Group 34"/>
          <p:cNvGrpSpPr/>
          <p:nvPr/>
        </p:nvGrpSpPr>
        <p:grpSpPr>
          <a:xfrm rot="10800000">
            <a:off x="6712947" y="5104176"/>
            <a:ext cx="2687304" cy="137734"/>
            <a:chOff x="6683267" y="1971642"/>
            <a:chExt cx="4909998" cy="169475"/>
          </a:xfrm>
        </p:grpSpPr>
        <p:sp>
          <p:nvSpPr>
            <p:cNvPr id="38" name="Rectangle 37"/>
            <p:cNvSpPr/>
            <p:nvPr/>
          </p:nvSpPr>
          <p:spPr>
            <a:xfrm rot="5400000">
              <a:off x="9097076" y="-442167"/>
              <a:ext cx="82379" cy="49099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625" b="1" dirty="0">
                <a:ea typeface="나눔고딕" panose="020D0604000000000000" pitchFamily="50" charset="-127"/>
              </a:endParaRPr>
            </a:p>
          </p:txBody>
        </p:sp>
        <p:sp>
          <p:nvSpPr>
            <p:cNvPr id="39" name="Isosceles Triangle 38"/>
            <p:cNvSpPr/>
            <p:nvPr/>
          </p:nvSpPr>
          <p:spPr>
            <a:xfrm rot="10800000">
              <a:off x="8992711" y="2016352"/>
              <a:ext cx="291112" cy="12476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625" b="1" dirty="0">
                <a:ea typeface="나눔고딕" panose="020D0604000000000000" pitchFamily="50" charset="-127"/>
              </a:endParaRPr>
            </a:p>
          </p:txBody>
        </p:sp>
      </p:grpSp>
      <p:sp>
        <p:nvSpPr>
          <p:cNvPr id="36" name="Round Single Corner Rectangle 35"/>
          <p:cNvSpPr/>
          <p:nvPr/>
        </p:nvSpPr>
        <p:spPr>
          <a:xfrm>
            <a:off x="6712947" y="5239604"/>
            <a:ext cx="2687304" cy="348036"/>
          </a:xfrm>
          <a:prstGeom prst="round1Rect">
            <a:avLst>
              <a:gd name="adj" fmla="val 0"/>
            </a:avLst>
          </a:prstGeom>
          <a:gradFill>
            <a:gsLst>
              <a:gs pos="51000">
                <a:schemeClr val="tx2">
                  <a:lumMod val="89000"/>
                </a:schemeClr>
              </a:gs>
              <a:gs pos="50000">
                <a:schemeClr val="tx2"/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25" b="1" dirty="0">
                <a:solidFill>
                  <a:schemeClr val="bg1"/>
                </a:solidFill>
                <a:ea typeface="나눔고딕" panose="020D0604000000000000" pitchFamily="50" charset="-127"/>
              </a:rPr>
              <a:t>Premium +</a:t>
            </a:r>
          </a:p>
        </p:txBody>
      </p:sp>
      <p:pic>
        <p:nvPicPr>
          <p:cNvPr id="37" name="Picture 36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17" y="5322907"/>
            <a:ext cx="185786" cy="18143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87982" y="3429000"/>
            <a:ext cx="2505069" cy="166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Product Upgrades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Whitepapers &amp; Datasheets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Community Resources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Forum Support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Knowledgebase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Documentation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76478" y="2352394"/>
            <a:ext cx="2706283" cy="271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38" b="1" dirty="0">
                <a:solidFill>
                  <a:srgbClr val="C00000"/>
                </a:solidFill>
                <a:latin typeface="Arial"/>
                <a:cs typeface="Arial"/>
              </a:rPr>
              <a:t>Phone Support 24x7 (P1)</a:t>
            </a:r>
          </a:p>
          <a:p>
            <a:pPr algn="ctr">
              <a:lnSpc>
                <a:spcPct val="150000"/>
              </a:lnSpc>
            </a:pPr>
            <a:r>
              <a:rPr lang="en-US" sz="1138" b="1" dirty="0">
                <a:solidFill>
                  <a:srgbClr val="C00000"/>
                </a:solidFill>
                <a:latin typeface="Arial"/>
                <a:cs typeface="Arial"/>
              </a:rPr>
              <a:t>“Follow the Sun” Support</a:t>
            </a:r>
          </a:p>
          <a:p>
            <a:pPr algn="ctr">
              <a:lnSpc>
                <a:spcPct val="150000"/>
              </a:lnSpc>
            </a:pPr>
            <a:r>
              <a:rPr lang="en-US" sz="1138" b="1" dirty="0">
                <a:solidFill>
                  <a:srgbClr val="C00000"/>
                </a:solidFill>
                <a:latin typeface="Arial"/>
                <a:cs typeface="Arial"/>
              </a:rPr>
              <a:t>Urgent Bug Fixes</a:t>
            </a:r>
          </a:p>
          <a:p>
            <a:pPr algn="ctr">
              <a:lnSpc>
                <a:spcPct val="150000"/>
              </a:lnSpc>
            </a:pPr>
            <a:r>
              <a:rPr lang="en-US" sz="1138" b="1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Product Updates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Whitepapers &amp; Datasheets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Community Resources</a:t>
            </a:r>
          </a:p>
          <a:p>
            <a:pPr algn="ctr">
              <a:lnSpc>
                <a:spcPct val="150000"/>
              </a:lnSpc>
            </a:pPr>
            <a:r>
              <a:rPr lang="en-US" sz="1138" b="1" dirty="0">
                <a:solidFill>
                  <a:srgbClr val="C00000"/>
                </a:solidFill>
                <a:latin typeface="Arial"/>
                <a:cs typeface="Arial"/>
              </a:rPr>
              <a:t>Phone, Web, Email</a:t>
            </a: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 &amp; Forum Support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Knowledgebase, Documentation</a:t>
            </a:r>
          </a:p>
          <a:p>
            <a:pPr algn="ctr">
              <a:lnSpc>
                <a:spcPct val="150000"/>
              </a:lnSpc>
            </a:pPr>
            <a:r>
              <a:rPr lang="en-US" sz="1138" b="1" dirty="0">
                <a:solidFill>
                  <a:srgbClr val="C00000"/>
                </a:solidFill>
                <a:latin typeface="Arial"/>
                <a:cs typeface="Arial"/>
              </a:rPr>
              <a:t>Customer/Partner Portal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12947" y="1853158"/>
            <a:ext cx="2697754" cy="324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38" b="1" dirty="0">
                <a:solidFill>
                  <a:srgbClr val="C00000"/>
                </a:solidFill>
                <a:latin typeface="Arial"/>
                <a:cs typeface="Arial"/>
              </a:rPr>
              <a:t>Resolution Time SLA</a:t>
            </a:r>
          </a:p>
          <a:p>
            <a:pPr algn="ctr">
              <a:lnSpc>
                <a:spcPct val="150000"/>
              </a:lnSpc>
            </a:pPr>
            <a:r>
              <a:rPr lang="en-US" sz="1138" b="1" dirty="0">
                <a:solidFill>
                  <a:srgbClr val="C00000"/>
                </a:solidFill>
                <a:latin typeface="Arial"/>
                <a:cs typeface="Arial"/>
              </a:rPr>
              <a:t>Priority Queuing All Tickets</a:t>
            </a:r>
          </a:p>
          <a:p>
            <a:pPr algn="ctr">
              <a:lnSpc>
                <a:spcPct val="150000"/>
              </a:lnSpc>
            </a:pPr>
            <a:r>
              <a:rPr lang="en-US" sz="1138" b="1" dirty="0">
                <a:solidFill>
                  <a:srgbClr val="C00000"/>
                </a:solidFill>
                <a:latin typeface="Arial"/>
                <a:cs typeface="Arial"/>
              </a:rPr>
              <a:t>Phone Support 24x7 </a:t>
            </a:r>
            <a:r>
              <a:rPr lang="en-US" sz="1138" dirty="0">
                <a:solidFill>
                  <a:srgbClr val="C00000"/>
                </a:solidFill>
                <a:latin typeface="Arial"/>
                <a:cs typeface="Arial"/>
              </a:rPr>
              <a:t>(All Priorities)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“Follow the Sun” Support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Urgent Bug Fixes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Training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Product Updates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Whitepapers &amp; Datasheets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Community Resources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Phone, Web, Email &amp; Forum Support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Knowledgebase, Documentation</a:t>
            </a:r>
          </a:p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tx2"/>
                </a:solidFill>
                <a:latin typeface="Arial"/>
                <a:cs typeface="Arial"/>
              </a:rPr>
              <a:t>Customer/Partner Portal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7569" y="3090646"/>
            <a:ext cx="2294218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4" dirty="0">
                <a:solidFill>
                  <a:schemeClr val="tx2"/>
                </a:solidFill>
                <a:latin typeface="Arial"/>
                <a:cs typeface="Arial"/>
              </a:rPr>
              <a:t>*Available for free only for M3 customers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7983" y="2526905"/>
            <a:ext cx="1441920" cy="37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Arial"/>
                <a:cs typeface="Arial"/>
              </a:rPr>
              <a:t>유상서비스</a:t>
            </a:r>
          </a:p>
        </p:txBody>
      </p:sp>
      <p:sp>
        <p:nvSpPr>
          <p:cNvPr id="3" name="직사각형 2"/>
          <p:cNvSpPr/>
          <p:nvPr/>
        </p:nvSpPr>
        <p:spPr bwMode="auto">
          <a:xfrm>
            <a:off x="476077" y="1778784"/>
            <a:ext cx="6026429" cy="3993182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ko-KR" altLang="en-US" dirty="0" smtClean="0">
              <a:solidFill>
                <a:srgbClr val="FFFFFF"/>
              </a:solidFill>
              <a:latin typeface="나눔고딕" panose="020D0604000000000000" pitchFamily="50" charset="-127"/>
            </a:endParaRPr>
          </a:p>
        </p:txBody>
      </p:sp>
      <p:sp>
        <p:nvSpPr>
          <p:cNvPr id="43" name="Rectangle 182"/>
          <p:cNvSpPr/>
          <p:nvPr/>
        </p:nvSpPr>
        <p:spPr bwMode="auto">
          <a:xfrm>
            <a:off x="2254551" y="1614047"/>
            <a:ext cx="1862534" cy="329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 defTabSz="495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50" dirty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무상서비스</a:t>
            </a:r>
            <a:endParaRPr lang="en-US" sz="1950" dirty="0">
              <a:solidFill>
                <a:schemeClr val="bg1"/>
              </a:solidFill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9" name="Rectangle 182"/>
          <p:cNvSpPr/>
          <p:nvPr/>
        </p:nvSpPr>
        <p:spPr bwMode="auto">
          <a:xfrm>
            <a:off x="7125331" y="1355122"/>
            <a:ext cx="1862534" cy="329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 defTabSz="495335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950" dirty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유상서비스</a:t>
            </a:r>
            <a:endParaRPr lang="en-US" sz="1950" dirty="0">
              <a:solidFill>
                <a:schemeClr val="bg1"/>
              </a:solidFill>
              <a:latin typeface="+mn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06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79375" y="657225"/>
            <a:ext cx="9737725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latinLnBrk="0">
              <a:lnSpc>
                <a:spcPct val="110000"/>
              </a:lnSpc>
            </a:pP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MapReduce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는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Key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별로 데이터를 추출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분할하는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Map 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연산과 분할된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Key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별로 데이터를 취합하는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Reduce 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연산으로 구성된 대용량 데이터 분산 처리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Framework</a:t>
            </a:r>
            <a:endParaRPr lang="ko-KR" altLang="en-US" sz="1600" b="1" kern="0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25208" y="1556792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4625" lvl="0" indent="-174625" eaLnBrk="0" hangingPunct="0">
              <a:spcBef>
                <a:spcPct val="20000"/>
              </a:spcBef>
              <a:defRPr/>
            </a:pPr>
            <a:r>
              <a:rPr kumimoji="0" lang="en-US" altLang="ko-KR" b="1" u="sng" dirty="0" smtClean="0">
                <a:latin typeface="Arial" pitchFamily="34" charset="0"/>
                <a:ea typeface="나눔고딕" panose="020D0604000000000000" pitchFamily="50" charset="-127"/>
              </a:rPr>
              <a:t>MapReduce </a:t>
            </a:r>
            <a:r>
              <a:rPr kumimoji="0" lang="ko-KR" altLang="en-US" b="1" u="sng" dirty="0" smtClean="0">
                <a:latin typeface="Arial" pitchFamily="34" charset="0"/>
                <a:ea typeface="나눔고딕" panose="020D0604000000000000" pitchFamily="50" charset="-127"/>
              </a:rPr>
              <a:t>특징</a:t>
            </a:r>
            <a:endParaRPr kumimoji="0" lang="en-US" altLang="ko-KR" b="1" u="sng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00672" y="1556792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4625" lvl="0" indent="-174625" eaLnBrk="0" hangingPunct="0">
              <a:spcBef>
                <a:spcPct val="20000"/>
              </a:spcBef>
              <a:defRPr/>
            </a:pPr>
            <a:r>
              <a:rPr kumimoji="0" lang="en-US" altLang="ko-KR" b="1" u="sng" dirty="0" smtClean="0">
                <a:latin typeface="Arial" pitchFamily="34" charset="0"/>
                <a:ea typeface="나눔고딕" panose="020D0604000000000000" pitchFamily="50" charset="-127"/>
              </a:rPr>
              <a:t>MapReduce </a:t>
            </a:r>
            <a:r>
              <a:rPr kumimoji="0" lang="ko-KR" altLang="en-US" b="1" u="sng" dirty="0" smtClean="0">
                <a:latin typeface="Arial" pitchFamily="34" charset="0"/>
                <a:ea typeface="나눔고딕" panose="020D0604000000000000" pitchFamily="50" charset="-127"/>
              </a:rPr>
              <a:t>구성</a:t>
            </a:r>
            <a:endParaRPr kumimoji="0" lang="en-US" altLang="ko-KR" b="1" u="sng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5675147" y="2204864"/>
            <a:ext cx="4123741" cy="3914572"/>
          </a:xfrm>
          <a:prstGeom prst="rect">
            <a:avLst/>
          </a:prstGeom>
          <a:solidFill>
            <a:schemeClr val="bg1"/>
          </a:solidFill>
        </p:spPr>
        <p:txBody>
          <a:bodyPr rIns="0"/>
          <a:lstStyle/>
          <a:p>
            <a:pPr marL="177800" lvl="1" indent="-177800" eaLnBrk="0" latinLnBrk="0" hangingPunct="0">
              <a:spcBef>
                <a:spcPct val="20000"/>
              </a:spcBef>
              <a:buFont typeface="Wingdings" pitchFamily="2" charset="2"/>
              <a:buChar char="ü"/>
              <a:tabLst>
                <a:tab pos="93663" algn="l"/>
              </a:tabLst>
              <a:defRPr/>
            </a:pPr>
            <a:r>
              <a:rPr kumimoji="0" lang="en-US" altLang="ko-KR" sz="1400" b="1" dirty="0" smtClean="0">
                <a:latin typeface="Arial" pitchFamily="34" charset="0"/>
                <a:ea typeface="나눔고딕" panose="020D0604000000000000" pitchFamily="50" charset="-127"/>
              </a:rPr>
              <a:t>Map/Reduce </a:t>
            </a:r>
            <a:r>
              <a:rPr kumimoji="0" lang="ko-KR" altLang="en-US" sz="1400" b="1" dirty="0" smtClean="0">
                <a:latin typeface="Arial" pitchFamily="34" charset="0"/>
                <a:ea typeface="나눔고딕" panose="020D0604000000000000" pitchFamily="50" charset="-127"/>
              </a:rPr>
              <a:t>연산 심플한 분산 처리 구조</a:t>
            </a:r>
            <a:br>
              <a:rPr kumimoji="0" lang="ko-KR" altLang="en-US" sz="1400" b="1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- Map 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연산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 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입력 데이터를 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Key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와 값을 추출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kumimoji="0"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매핑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분할하여 출력 값을 생성하는 연산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- Reduce 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연산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 Map 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출력 값을 입력으로 받아 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Key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를 중심으로 중복을 제거하는 연산</a:t>
            </a:r>
            <a:endParaRPr kumimoji="0" lang="en-US" altLang="ko-K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177800" lvl="1" indent="-177800" eaLnBrk="0" latinLnBrk="0" hangingPunct="0">
              <a:spcBef>
                <a:spcPct val="20000"/>
              </a:spcBef>
              <a:buFont typeface="Wingdings" pitchFamily="2" charset="2"/>
              <a:buChar char="ü"/>
              <a:tabLst>
                <a:tab pos="93663" algn="l"/>
              </a:tabLst>
              <a:defRPr/>
            </a:pPr>
            <a:endParaRPr kumimoji="0" lang="en-US" altLang="ko-KR" sz="1400" b="1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177800" lvl="1" indent="-177800" eaLnBrk="0" latinLnBrk="0" hangingPunct="0">
              <a:spcBef>
                <a:spcPct val="20000"/>
              </a:spcBef>
              <a:buFont typeface="Wingdings" pitchFamily="2" charset="2"/>
              <a:buChar char="ü"/>
              <a:tabLst>
                <a:tab pos="93663" algn="l"/>
              </a:tabLst>
              <a:defRPr/>
            </a:pPr>
            <a:r>
              <a:rPr kumimoji="0" lang="ko-KR" altLang="en-US" sz="1400" b="1" dirty="0" smtClean="0">
                <a:latin typeface="Arial" pitchFamily="34" charset="0"/>
                <a:ea typeface="나눔고딕" panose="020D0604000000000000" pitchFamily="50" charset="-127"/>
              </a:rPr>
              <a:t>손쉬운 분산 처리 개발</a:t>
            </a:r>
            <a:r>
              <a:rPr kumimoji="0" lang="en-US" altLang="ko-KR" sz="1400" b="1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b="1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개발자는 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Map, Reduce 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로 업무 </a:t>
            </a:r>
            <a:r>
              <a:rPr kumimoji="0"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로직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개발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기타 작업 실행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작업 분산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/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제어 및 모니터링 등을 모두 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MapReduce Framework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에서 담당</a:t>
            </a:r>
            <a:endParaRPr kumimoji="0" lang="en-US" altLang="ko-K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177800" lvl="1" indent="-177800" eaLnBrk="0" latinLnBrk="0" hangingPunct="0">
              <a:spcBef>
                <a:spcPct val="20000"/>
              </a:spcBef>
              <a:buFont typeface="Wingdings" pitchFamily="2" charset="2"/>
              <a:buChar char="ü"/>
              <a:tabLst>
                <a:tab pos="93663" algn="l"/>
              </a:tabLst>
              <a:defRPr/>
            </a:pPr>
            <a:endParaRPr kumimoji="0" lang="en-US" altLang="ko-KR" sz="140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177800" lvl="1" indent="-177800" eaLnBrk="0" latinLnBrk="0" hangingPunct="0">
              <a:spcBef>
                <a:spcPct val="20000"/>
              </a:spcBef>
              <a:buFont typeface="Wingdings" pitchFamily="2" charset="2"/>
              <a:buChar char="ü"/>
              <a:tabLst>
                <a:tab pos="93663" algn="l"/>
              </a:tabLst>
              <a:defRPr/>
            </a:pPr>
            <a:r>
              <a:rPr kumimoji="0" lang="ko-KR" altLang="en-US" sz="1400" b="1" dirty="0" smtClean="0">
                <a:latin typeface="Arial" pitchFamily="34" charset="0"/>
                <a:ea typeface="나눔고딕" panose="020D0604000000000000" pitchFamily="50" charset="-127"/>
              </a:rPr>
              <a:t>단순한 데이터 구조로 다양한 </a:t>
            </a:r>
            <a:r>
              <a:rPr kumimoji="0" lang="en-US" altLang="ko-KR" sz="1400" b="1" dirty="0" smtClean="0">
                <a:latin typeface="Arial" pitchFamily="34" charset="0"/>
                <a:ea typeface="나눔고딕" panose="020D0604000000000000" pitchFamily="50" charset="-127"/>
              </a:rPr>
              <a:t>Schema </a:t>
            </a:r>
            <a:r>
              <a:rPr kumimoji="0" lang="ko-KR" altLang="en-US" sz="1400" b="1" dirty="0" smtClean="0">
                <a:latin typeface="Arial" pitchFamily="34" charset="0"/>
                <a:ea typeface="나눔고딕" panose="020D0604000000000000" pitchFamily="50" charset="-127"/>
              </a:rPr>
              <a:t>수용</a:t>
            </a:r>
            <a:r>
              <a:rPr kumimoji="0" lang="en-US" altLang="ko-KR" sz="1400" b="1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b="1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- Key, Value Pair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의 단순한 구조로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 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다양한 구조의 데이터 </a:t>
            </a:r>
            <a:r>
              <a:rPr kumimoji="0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Schema</a:t>
            </a:r>
            <a:r>
              <a:rPr kumimoji="0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수용</a:t>
            </a:r>
            <a:endParaRPr kumimoji="0" lang="en-US" altLang="ko-K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3" name="설명선 1(강조선) 12"/>
          <p:cNvSpPr/>
          <p:nvPr/>
        </p:nvSpPr>
        <p:spPr>
          <a:xfrm>
            <a:off x="776536" y="5805264"/>
            <a:ext cx="3528392" cy="596965"/>
          </a:xfrm>
          <a:prstGeom prst="accentCallout1">
            <a:avLst>
              <a:gd name="adj1" fmla="val 47473"/>
              <a:gd name="adj2" fmla="val -1840"/>
              <a:gd name="adj3" fmla="val -28776"/>
              <a:gd name="adj4" fmla="val -7272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Map, Reduce Task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수행</a:t>
            </a:r>
            <a:endParaRPr lang="en-US" altLang="ko-KR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Task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 수행 상태를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Job Tracker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에 보고</a:t>
            </a:r>
          </a:p>
        </p:txBody>
      </p:sp>
      <p:sp>
        <p:nvSpPr>
          <p:cNvPr id="15" name="설명선 1(강조선) 14"/>
          <p:cNvSpPr/>
          <p:nvPr/>
        </p:nvSpPr>
        <p:spPr>
          <a:xfrm>
            <a:off x="2288705" y="2263698"/>
            <a:ext cx="3309208" cy="847492"/>
          </a:xfrm>
          <a:prstGeom prst="accentCallout1">
            <a:avLst>
              <a:gd name="adj1" fmla="val 66622"/>
              <a:gd name="adj2" fmla="val -1709"/>
              <a:gd name="adj3" fmla="val 120059"/>
              <a:gd name="adj4" fmla="val -750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marL="88900" indent="-88900"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MapReduce </a:t>
            </a: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작업을 관리</a:t>
            </a: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제어</a:t>
            </a:r>
            <a:endParaRPr lang="en-US" altLang="ko-KR" sz="12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Map, Reduce Task</a:t>
            </a: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를 각 </a:t>
            </a: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Node</a:t>
            </a: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에 할당</a:t>
            </a:r>
            <a:endParaRPr lang="en-US" altLang="ko-KR" sz="12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각 </a:t>
            </a:r>
            <a:r>
              <a:rPr lang="en-US" altLang="ko-KR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Task</a:t>
            </a: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의 수행 상태를 보고 받고 장애 발생 시 </a:t>
            </a:r>
            <a:b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대응 조치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48956" y="2492896"/>
            <a:ext cx="1080120" cy="53928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Client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18005" y="3284984"/>
            <a:ext cx="1181312" cy="644826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ea typeface="나눔고딕" panose="020D0604000000000000" pitchFamily="50" charset="-127"/>
              </a:rPr>
              <a:t>JobTracker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2480" y="4314867"/>
            <a:ext cx="1080120" cy="1302161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Task Tracker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44621" y="4314867"/>
            <a:ext cx="1080120" cy="1302161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Task Tracker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16762" y="4314867"/>
            <a:ext cx="1080120" cy="1302161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Task Tracker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88904" y="4314867"/>
            <a:ext cx="1080120" cy="1302161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Task Tracker</a:t>
            </a:r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45782" y="3609750"/>
            <a:ext cx="938893" cy="241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none" lIns="72000" tIns="36000" rIns="72000" bIns="36000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Job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스케쥴링</a:t>
            </a:r>
            <a:endParaRPr lang="ko-KR" altLang="en-US" sz="11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42" name="Shape 41"/>
          <p:cNvCxnSpPr>
            <a:stCxn id="17" idx="2"/>
            <a:endCxn id="18" idx="1"/>
          </p:cNvCxnSpPr>
          <p:nvPr/>
        </p:nvCxnSpPr>
        <p:spPr>
          <a:xfrm rot="16200000" flipH="1">
            <a:off x="1265901" y="3155292"/>
            <a:ext cx="575219" cy="328989"/>
          </a:xfrm>
          <a:prstGeom prst="curvedConnector2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hape 42"/>
          <p:cNvCxnSpPr>
            <a:stCxn id="18" idx="2"/>
            <a:endCxn id="19" idx="0"/>
          </p:cNvCxnSpPr>
          <p:nvPr/>
        </p:nvCxnSpPr>
        <p:spPr>
          <a:xfrm rot="5400000">
            <a:off x="1368073" y="3374278"/>
            <a:ext cx="385057" cy="149612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90000"/>
                <a:lumOff val="1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hape 42"/>
          <p:cNvCxnSpPr>
            <a:stCxn id="18" idx="2"/>
            <a:endCxn id="21" idx="0"/>
          </p:cNvCxnSpPr>
          <p:nvPr/>
        </p:nvCxnSpPr>
        <p:spPr>
          <a:xfrm rot="5400000">
            <a:off x="2004143" y="4010348"/>
            <a:ext cx="385057" cy="22398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90000"/>
                <a:lumOff val="1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42"/>
          <p:cNvCxnSpPr>
            <a:stCxn id="18" idx="2"/>
            <a:endCxn id="22" idx="0"/>
          </p:cNvCxnSpPr>
          <p:nvPr/>
        </p:nvCxnSpPr>
        <p:spPr>
          <a:xfrm rot="16200000" flipH="1">
            <a:off x="2640213" y="3598257"/>
            <a:ext cx="385057" cy="104816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90000"/>
                <a:lumOff val="1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hape 42"/>
          <p:cNvCxnSpPr>
            <a:stCxn id="18" idx="2"/>
            <a:endCxn id="23" idx="0"/>
          </p:cNvCxnSpPr>
          <p:nvPr/>
        </p:nvCxnSpPr>
        <p:spPr>
          <a:xfrm rot="16200000" flipH="1">
            <a:off x="3276284" y="2962186"/>
            <a:ext cx="385057" cy="232030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90000"/>
                <a:lumOff val="1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316024" y="4588748"/>
            <a:ext cx="967250" cy="961142"/>
            <a:chOff x="316024" y="4588748"/>
            <a:chExt cx="967250" cy="961142"/>
          </a:xfrm>
        </p:grpSpPr>
        <p:sp>
          <p:nvSpPr>
            <p:cNvPr id="56" name="타원 55"/>
            <p:cNvSpPr/>
            <p:nvPr/>
          </p:nvSpPr>
          <p:spPr>
            <a:xfrm>
              <a:off x="776536" y="4783769"/>
              <a:ext cx="506738" cy="33687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cs typeface="Arial" pitchFamily="34" charset="0"/>
                </a:rPr>
                <a:t>Map</a:t>
              </a:r>
              <a:endPara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316024" y="5175583"/>
              <a:ext cx="776741" cy="37430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cs typeface="Arial" pitchFamily="34" charset="0"/>
                </a:rPr>
                <a:t>Reduce</a:t>
              </a:r>
              <a:endPara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62" name="Shape 42"/>
            <p:cNvCxnSpPr>
              <a:endCxn id="57" idx="0"/>
            </p:cNvCxnSpPr>
            <p:nvPr/>
          </p:nvCxnSpPr>
          <p:spPr>
            <a:xfrm>
              <a:off x="701040" y="4594860"/>
              <a:ext cx="3355" cy="580723"/>
            </a:xfrm>
            <a:prstGeom prst="straightConnector1">
              <a:avLst/>
            </a:prstGeom>
            <a:ln>
              <a:solidFill>
                <a:schemeClr val="tx1">
                  <a:lumMod val="90000"/>
                  <a:lumOff val="1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hape 42"/>
            <p:cNvCxnSpPr/>
            <p:nvPr/>
          </p:nvCxnSpPr>
          <p:spPr>
            <a:xfrm>
              <a:off x="704528" y="4588748"/>
              <a:ext cx="325377" cy="202641"/>
            </a:xfrm>
            <a:prstGeom prst="straightConnector1">
              <a:avLst/>
            </a:prstGeom>
            <a:ln>
              <a:solidFill>
                <a:schemeClr val="tx1">
                  <a:lumMod val="90000"/>
                  <a:lumOff val="1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/>
          <p:cNvGrpSpPr/>
          <p:nvPr/>
        </p:nvGrpSpPr>
        <p:grpSpPr>
          <a:xfrm>
            <a:off x="1601866" y="4581128"/>
            <a:ext cx="967250" cy="961142"/>
            <a:chOff x="316024" y="4588748"/>
            <a:chExt cx="967250" cy="961142"/>
          </a:xfrm>
        </p:grpSpPr>
        <p:sp>
          <p:nvSpPr>
            <p:cNvPr id="73" name="타원 72"/>
            <p:cNvSpPr/>
            <p:nvPr/>
          </p:nvSpPr>
          <p:spPr>
            <a:xfrm>
              <a:off x="776536" y="4783769"/>
              <a:ext cx="506738" cy="33687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cs typeface="Arial" pitchFamily="34" charset="0"/>
                </a:rPr>
                <a:t>Map</a:t>
              </a:r>
              <a:endPara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316024" y="5175583"/>
              <a:ext cx="776741" cy="37430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cs typeface="Arial" pitchFamily="34" charset="0"/>
                </a:rPr>
                <a:t>Reduce</a:t>
              </a:r>
              <a:endPara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75" name="Shape 42"/>
            <p:cNvCxnSpPr>
              <a:endCxn id="74" idx="0"/>
            </p:cNvCxnSpPr>
            <p:nvPr/>
          </p:nvCxnSpPr>
          <p:spPr>
            <a:xfrm>
              <a:off x="701040" y="4594860"/>
              <a:ext cx="3355" cy="580723"/>
            </a:xfrm>
            <a:prstGeom prst="straightConnector1">
              <a:avLst/>
            </a:prstGeom>
            <a:ln>
              <a:solidFill>
                <a:schemeClr val="tx1">
                  <a:lumMod val="90000"/>
                  <a:lumOff val="1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hape 42"/>
            <p:cNvCxnSpPr/>
            <p:nvPr/>
          </p:nvCxnSpPr>
          <p:spPr>
            <a:xfrm>
              <a:off x="704528" y="4588748"/>
              <a:ext cx="325377" cy="202641"/>
            </a:xfrm>
            <a:prstGeom prst="straightConnector1">
              <a:avLst/>
            </a:prstGeom>
            <a:ln>
              <a:solidFill>
                <a:schemeClr val="tx1">
                  <a:lumMod val="90000"/>
                  <a:lumOff val="1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/>
          <p:cNvGrpSpPr/>
          <p:nvPr/>
        </p:nvGrpSpPr>
        <p:grpSpPr>
          <a:xfrm>
            <a:off x="2864768" y="4581128"/>
            <a:ext cx="967250" cy="961142"/>
            <a:chOff x="316024" y="4588748"/>
            <a:chExt cx="967250" cy="961142"/>
          </a:xfrm>
        </p:grpSpPr>
        <p:sp>
          <p:nvSpPr>
            <p:cNvPr id="78" name="타원 77"/>
            <p:cNvSpPr/>
            <p:nvPr/>
          </p:nvSpPr>
          <p:spPr>
            <a:xfrm>
              <a:off x="776536" y="4783769"/>
              <a:ext cx="506738" cy="33687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cs typeface="Arial" pitchFamily="34" charset="0"/>
                </a:rPr>
                <a:t>Map</a:t>
              </a:r>
              <a:endPara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16024" y="5175583"/>
              <a:ext cx="776741" cy="37430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cs typeface="Arial" pitchFamily="34" charset="0"/>
                </a:rPr>
                <a:t>Reduce</a:t>
              </a:r>
              <a:endPara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80" name="Shape 42"/>
            <p:cNvCxnSpPr>
              <a:endCxn id="79" idx="0"/>
            </p:cNvCxnSpPr>
            <p:nvPr/>
          </p:nvCxnSpPr>
          <p:spPr>
            <a:xfrm>
              <a:off x="701040" y="4594860"/>
              <a:ext cx="3355" cy="580723"/>
            </a:xfrm>
            <a:prstGeom prst="straightConnector1">
              <a:avLst/>
            </a:prstGeom>
            <a:ln>
              <a:solidFill>
                <a:schemeClr val="tx1">
                  <a:lumMod val="90000"/>
                  <a:lumOff val="1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hape 42"/>
            <p:cNvCxnSpPr/>
            <p:nvPr/>
          </p:nvCxnSpPr>
          <p:spPr>
            <a:xfrm>
              <a:off x="704528" y="4588748"/>
              <a:ext cx="325377" cy="202641"/>
            </a:xfrm>
            <a:prstGeom prst="straightConnector1">
              <a:avLst/>
            </a:prstGeom>
            <a:ln>
              <a:solidFill>
                <a:schemeClr val="tx1">
                  <a:lumMod val="90000"/>
                  <a:lumOff val="1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/>
          <p:cNvGrpSpPr/>
          <p:nvPr/>
        </p:nvGrpSpPr>
        <p:grpSpPr>
          <a:xfrm>
            <a:off x="4145672" y="4573508"/>
            <a:ext cx="967250" cy="961142"/>
            <a:chOff x="316024" y="4588748"/>
            <a:chExt cx="967250" cy="961142"/>
          </a:xfrm>
        </p:grpSpPr>
        <p:sp>
          <p:nvSpPr>
            <p:cNvPr id="83" name="타원 82"/>
            <p:cNvSpPr/>
            <p:nvPr/>
          </p:nvSpPr>
          <p:spPr>
            <a:xfrm>
              <a:off x="776536" y="4783769"/>
              <a:ext cx="506738" cy="33687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cs typeface="Arial" pitchFamily="34" charset="0"/>
                </a:rPr>
                <a:t>Map</a:t>
              </a:r>
              <a:endPara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316024" y="5175583"/>
              <a:ext cx="776741" cy="37430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cs typeface="Arial" pitchFamily="34" charset="0"/>
                </a:rPr>
                <a:t>Reduce</a:t>
              </a:r>
              <a:endPara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85" name="Shape 42"/>
            <p:cNvCxnSpPr>
              <a:endCxn id="84" idx="0"/>
            </p:cNvCxnSpPr>
            <p:nvPr/>
          </p:nvCxnSpPr>
          <p:spPr>
            <a:xfrm>
              <a:off x="701040" y="4594860"/>
              <a:ext cx="3355" cy="580723"/>
            </a:xfrm>
            <a:prstGeom prst="straightConnector1">
              <a:avLst/>
            </a:prstGeom>
            <a:ln>
              <a:solidFill>
                <a:schemeClr val="tx1">
                  <a:lumMod val="90000"/>
                  <a:lumOff val="1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hape 42"/>
            <p:cNvCxnSpPr/>
            <p:nvPr/>
          </p:nvCxnSpPr>
          <p:spPr>
            <a:xfrm>
              <a:off x="704528" y="4588748"/>
              <a:ext cx="325377" cy="202641"/>
            </a:xfrm>
            <a:prstGeom prst="straightConnector1">
              <a:avLst/>
            </a:prstGeom>
            <a:ln>
              <a:solidFill>
                <a:schemeClr val="tx1">
                  <a:lumMod val="90000"/>
                  <a:lumOff val="1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/>
          <p:cNvSpPr txBox="1"/>
          <p:nvPr/>
        </p:nvSpPr>
        <p:spPr>
          <a:xfrm>
            <a:off x="496021" y="3068960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Job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실행 요청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(job.jar)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MapReduce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09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en-US" dirty="0" smtClean="0"/>
              <a:t>MapR </a:t>
            </a:r>
            <a:r>
              <a:rPr lang="en-US" altLang="ko-KR" dirty="0"/>
              <a:t>Service Level Agreement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495300" y="1615974"/>
          <a:ext cx="8915399" cy="4105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0912"/>
                <a:gridCol w="4087289"/>
                <a:gridCol w="1424358"/>
                <a:gridCol w="1732840"/>
              </a:tblGrid>
              <a:tr h="519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장애 등급</a:t>
                      </a:r>
                      <a:endParaRPr lang="en-US" sz="13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4314" marR="74314" marT="37157" marB="371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정의</a:t>
                      </a:r>
                      <a:endParaRPr lang="en-US" sz="13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4314" marR="74314" marT="37157" marB="37157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6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6E8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09493" rtl="0" eaLnBrk="1" latinLnBrk="0" hangingPunct="1"/>
                      <a:r>
                        <a:rPr lang="ko-KR" altLang="en-US" sz="13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  <a:t>초기응대시간</a:t>
                      </a:r>
                      <a:endParaRPr lang="en-US" sz="13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4314" marR="74314" marT="37157" marB="371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6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6E8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09493" rtl="0" eaLnBrk="1" latinLnBrk="0" hangingPunct="1"/>
                      <a:r>
                        <a:rPr lang="ko-KR" altLang="en-US" sz="13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  <a:t>업데이트 주기</a:t>
                      </a:r>
                      <a:endParaRPr lang="ko-KR" altLang="en-US" sz="13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4314" marR="74314" marT="37157" marB="371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6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6E8E"/>
                    </a:solidFill>
                  </a:tcPr>
                </a:tc>
              </a:tr>
              <a:tr h="128400"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4314" marR="74314" marT="37157" marB="371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9000">
                          <a:srgbClr val="6A7D91"/>
                        </a:gs>
                        <a:gs pos="47000">
                          <a:srgbClr val="8195A7"/>
                        </a:gs>
                      </a:gsLst>
                      <a:lin ang="5400000" scaled="0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4314" marR="74314" marT="37157" marB="3715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6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9000">
                          <a:srgbClr val="6A7D91"/>
                        </a:gs>
                        <a:gs pos="47000">
                          <a:srgbClr val="8195A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319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P1/S2 - Critical</a:t>
                      </a:r>
                      <a:endParaRPr lang="en-US" sz="13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rtl="0" fontAlgn="t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MapR </a:t>
                      </a:r>
                      <a:r>
                        <a:rPr lang="ko-KR" alt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운영 시스템</a:t>
                      </a:r>
                      <a:r>
                        <a:rPr lang="ko-KR" altLang="en-US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중단 발생시</a:t>
                      </a:r>
                      <a:endParaRPr lang="en-US" sz="1300" u="none" strike="noStrike" dirty="0" smtClean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rtl="0" fontAlgn="t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MapR </a:t>
                      </a:r>
                      <a:r>
                        <a:rPr lang="ko-KR" alt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운영 시스템의 데이터 손실 발생시</a:t>
                      </a:r>
                      <a:endParaRPr lang="en-US" sz="1300" u="none" strike="noStrike" dirty="0" smtClean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rtl="0" fontAlgn="t">
                        <a:buFont typeface="Wingdings" panose="05000000000000000000" pitchFamily="2" charset="2"/>
                        <a:buChar char="§"/>
                      </a:pPr>
                      <a:r>
                        <a:rPr 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MapR Base Component</a:t>
                      </a:r>
                      <a:r>
                        <a:rPr lang="en-US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동작 중단 발생시</a:t>
                      </a:r>
                      <a:endParaRPr lang="en-US" sz="1300" b="0" i="0" u="none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sng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300" u="sng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시간 내</a:t>
                      </a:r>
                      <a:r>
                        <a:rPr lang="ko-KR" altLang="en-US" sz="1300" u="sng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응답</a:t>
                      </a:r>
                      <a:endParaRPr lang="en-US" sz="1300" b="0" i="0" u="sng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매시간</a:t>
                      </a:r>
                      <a:endParaRPr lang="en-US" sz="1300" b="0" i="0" u="none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</a:tr>
              <a:tr h="8393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P2/S2 -  High</a:t>
                      </a:r>
                      <a:endParaRPr lang="en-US" sz="13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rtl="0" fontAlgn="t">
                        <a:buFont typeface="Wingdings" panose="05000000000000000000" pitchFamily="2" charset="2"/>
                        <a:buChar char="§"/>
                      </a:pPr>
                      <a:r>
                        <a:rPr lang="en-US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MapR </a:t>
                      </a:r>
                      <a:r>
                        <a:rPr lang="ko-KR" altLang="en-US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운영시스템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동작 중 </a:t>
                      </a:r>
                      <a:r>
                        <a:rPr lang="ko-KR" altLang="en-US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간헐적인 </a:t>
                      </a:r>
                      <a:r>
                        <a:rPr lang="en-US" altLang="ko-KR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Error</a:t>
                      </a:r>
                      <a:r>
                        <a:rPr lang="ko-KR" altLang="en-US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발생시</a:t>
                      </a:r>
                      <a:endParaRPr lang="en-US" altLang="ko-KR" sz="1300" b="0" i="0" u="none" strike="noStrike" dirty="0" smtClean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rtl="0" fontAlgn="t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MapR Base component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HA 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중단 발생시</a:t>
                      </a:r>
                      <a:endParaRPr lang="en-US" altLang="ko-KR" sz="1300" b="0" i="0" u="none" strike="noStrike" dirty="0" smtClean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sng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300" u="sng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시간 내 응답</a:t>
                      </a:r>
                      <a:endParaRPr lang="en-US" sz="1300" b="0" i="0" u="sng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Business</a:t>
                      </a:r>
                      <a:r>
                        <a:rPr lang="en-US" altLang="ko-KR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일</a:t>
                      </a:r>
                      <a:endParaRPr lang="en-US" sz="1300" b="0" i="0" u="none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</a:tr>
              <a:tr h="13246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P3/S3 – </a:t>
                      </a:r>
                      <a:r>
                        <a:rPr lang="en-US" sz="13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Medium</a:t>
                      </a:r>
                      <a:endParaRPr lang="en-US" sz="13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rtl="0" fontAlgn="t">
                        <a:buFont typeface="Wingdings" panose="05000000000000000000" pitchFamily="2" charset="2"/>
                        <a:buChar char="§"/>
                      </a:pPr>
                      <a:r>
                        <a:rPr 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MapR</a:t>
                      </a:r>
                      <a:r>
                        <a:rPr lang="en-US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운영 시스템 장애복구 후 동일 증상이 발생되지 않는 경우 원인 분석 요청</a:t>
                      </a:r>
                      <a:endParaRPr lang="en-US" altLang="ko-KR" sz="1300" u="none" strike="noStrike" baseline="0" dirty="0" smtClean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rtl="0" fontAlgn="t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MapR</a:t>
                      </a:r>
                      <a:r>
                        <a:rPr lang="en-US" altLang="ko-KR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시스템 </a:t>
                      </a:r>
                      <a:r>
                        <a:rPr lang="ko-KR" alt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운영을 위한 긴박한 질의 혹은 정보 </a:t>
                      </a:r>
                      <a:r>
                        <a:rPr lang="ko-KR" altLang="en-US" sz="1300" u="none" strike="noStrike" dirty="0" err="1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요청시</a:t>
                      </a:r>
                      <a:r>
                        <a:rPr 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285750" indent="-285750" algn="l" rtl="0" fontAlgn="t">
                        <a:buFont typeface="Wingdings" panose="05000000000000000000" pitchFamily="2" charset="2"/>
                        <a:buChar char="§"/>
                      </a:pPr>
                      <a:r>
                        <a:rPr 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MapR Pre-production</a:t>
                      </a:r>
                      <a:r>
                        <a:rPr lang="ko-KR" alt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altLang="ko-KR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Test</a:t>
                      </a:r>
                      <a:r>
                        <a:rPr lang="ko-KR" alt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후 운영시스템</a:t>
                      </a:r>
                      <a:r>
                        <a:rPr lang="ko-KR" altLang="en-US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ko-KR" altLang="en-US" sz="1300" u="none" strike="noStrike" baseline="0" dirty="0" err="1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적용시</a:t>
                      </a:r>
                      <a:r>
                        <a:rPr lang="ko-KR" altLang="en-US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Error</a:t>
                      </a:r>
                      <a:r>
                        <a:rPr lang="ko-KR" altLang="en-US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발생시</a:t>
                      </a:r>
                      <a:endParaRPr lang="en-US" sz="1300" b="0" i="0" u="none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sng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300" u="sng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일 내 응답</a:t>
                      </a:r>
                      <a:endParaRPr lang="en-US" sz="1300" b="0" i="0" u="sng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Business</a:t>
                      </a:r>
                      <a:r>
                        <a:rPr lang="en-US" altLang="ko-KR" sz="130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Day </a:t>
                      </a:r>
                      <a:r>
                        <a:rPr lang="en-US" altLang="ko-KR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일</a:t>
                      </a:r>
                      <a:endParaRPr lang="en-US" sz="1300" b="0" i="0" u="none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</a:tr>
              <a:tr h="5620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P4/S4 – </a:t>
                      </a:r>
                      <a:r>
                        <a:rPr lang="en-US" sz="13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Low</a:t>
                      </a:r>
                      <a:endParaRPr lang="en-US" sz="13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rtl="0" fontAlgn="t">
                        <a:buFont typeface="Wingdings" panose="05000000000000000000" pitchFamily="2" charset="2"/>
                        <a:buChar char="§"/>
                      </a:pPr>
                      <a:r>
                        <a:rPr lang="en-US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MapR </a:t>
                      </a:r>
                      <a:r>
                        <a:rPr lang="ko-KR" altLang="en-US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구성 </a:t>
                      </a:r>
                      <a:r>
                        <a:rPr lang="en-US" altLang="ko-KR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Guide </a:t>
                      </a:r>
                      <a:r>
                        <a:rPr lang="ko-KR" altLang="en-US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문의</a:t>
                      </a:r>
                      <a:endParaRPr lang="en-US" altLang="ko-KR" sz="1300" b="0" i="0" u="none" strike="noStrike" dirty="0" smtClean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rtl="0" fontAlgn="t">
                        <a:buFont typeface="Wingdings" panose="05000000000000000000" pitchFamily="2" charset="2"/>
                        <a:buChar char="§"/>
                      </a:pPr>
                      <a:r>
                        <a:rPr lang="en-US" sz="1300" b="0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MapR</a:t>
                      </a:r>
                      <a:r>
                        <a:rPr lang="en-US" sz="1300" b="0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운영을 위한 일반적인 질의</a:t>
                      </a:r>
                      <a:endParaRPr lang="en-US" sz="1300" b="0" i="0" u="none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sng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300" u="sng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일 내 응답</a:t>
                      </a:r>
                      <a:endParaRPr lang="en-US" sz="1300" b="0" i="0" u="sng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Business Day 7</a:t>
                      </a:r>
                      <a:r>
                        <a:rPr lang="ko-KR" altLang="en-US" sz="1300" u="none" strike="noStrike" dirty="0" smtClean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일</a:t>
                      </a:r>
                      <a:endParaRPr lang="en-US" sz="1300" b="0" i="0" u="none" strike="noStrike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8961" marR="8961" marT="6723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6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64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dirty="0" smtClean="0"/>
              <a:t>Hadoop </a:t>
            </a:r>
            <a:r>
              <a:rPr lang="en-US" altLang="ko-KR" smtClean="0"/>
              <a:t>and Ecosystems </a:t>
            </a:r>
            <a:r>
              <a:rPr lang="ko-KR" altLang="en-US" smtClean="0"/>
              <a:t>분류</a:t>
            </a:r>
            <a:endParaRPr dirty="0" smtClean="0"/>
          </a:p>
        </p:txBody>
      </p:sp>
      <p:sp>
        <p:nvSpPr>
          <p:cNvPr id="118786" name="AutoShape 2" descr="nutch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18788" name="AutoShape 4" descr="nutch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18790" name="AutoShape 6" descr="nutch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9" name="직사각형 1"/>
          <p:cNvSpPr>
            <a:spLocks noChangeArrowheads="1"/>
          </p:cNvSpPr>
          <p:nvPr/>
        </p:nvSpPr>
        <p:spPr bwMode="auto">
          <a:xfrm>
            <a:off x="233130" y="1638386"/>
            <a:ext cx="412490" cy="3167790"/>
          </a:xfrm>
          <a:prstGeom prst="rect">
            <a:avLst/>
          </a:prstGeom>
          <a:solidFill>
            <a:srgbClr val="5F5F5F"/>
          </a:solidFill>
          <a:ln w="12700" algn="ctr">
            <a:noFill/>
            <a:miter lim="800000"/>
            <a:headEnd/>
            <a:tailEnd/>
          </a:ln>
        </p:spPr>
        <p:txBody>
          <a:bodyPr vert="vert270" wrap="none" lIns="0" tIns="0" rIns="0" bIns="0" anchor="ctr"/>
          <a:lstStyle/>
          <a:p>
            <a:pPr algn="ctr" latinLnBrk="0">
              <a:lnSpc>
                <a:spcPct val="130000"/>
              </a:lnSpc>
            </a:pPr>
            <a:r>
              <a:rPr kumimoji="0" lang="en-US" altLang="ko-KR" sz="1300" b="1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Processing  &amp;  Analytics</a:t>
            </a:r>
            <a:endParaRPr kumimoji="0" lang="ko-KR" altLang="en-US" sz="1300" b="1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9" name="직사각형 29"/>
          <p:cNvSpPr>
            <a:spLocks noChangeArrowheads="1"/>
          </p:cNvSpPr>
          <p:nvPr/>
        </p:nvSpPr>
        <p:spPr bwMode="auto">
          <a:xfrm>
            <a:off x="233130" y="4850780"/>
            <a:ext cx="412490" cy="1674564"/>
          </a:xfrm>
          <a:prstGeom prst="rect">
            <a:avLst/>
          </a:prstGeom>
          <a:solidFill>
            <a:srgbClr val="5F5F5F"/>
          </a:solidFill>
          <a:ln w="12700" algn="ctr">
            <a:noFill/>
            <a:miter lim="800000"/>
            <a:headEnd/>
            <a:tailEnd/>
          </a:ln>
        </p:spPr>
        <p:txBody>
          <a:bodyPr vert="vert270" wrap="none" lIns="72000" tIns="0" bIns="0" anchor="ctr"/>
          <a:lstStyle/>
          <a:p>
            <a:pPr algn="ctr" latinLnBrk="0">
              <a:lnSpc>
                <a:spcPct val="130000"/>
              </a:lnSpc>
            </a:pPr>
            <a:r>
              <a:rPr kumimoji="0" lang="en-US" altLang="ko-KR" sz="1300" b="1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Management</a:t>
            </a:r>
            <a:endParaRPr kumimoji="0" lang="ko-KR" altLang="en-US" sz="1300" b="1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7" name="직사각형 45"/>
          <p:cNvSpPr>
            <a:spLocks noChangeArrowheads="1"/>
          </p:cNvSpPr>
          <p:nvPr/>
        </p:nvSpPr>
        <p:spPr bwMode="auto">
          <a:xfrm>
            <a:off x="740190" y="6076974"/>
            <a:ext cx="7389612" cy="447568"/>
          </a:xfrm>
          <a:prstGeom prst="rect">
            <a:avLst/>
          </a:prstGeom>
          <a:solidFill>
            <a:srgbClr val="DDDDDD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latinLnBrk="0"/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Security </a:t>
            </a:r>
            <a:endParaRPr lang="en-US" altLang="ko-KR" sz="1100" dirty="0" smtClean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l" latinLnBrk="0"/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Management</a:t>
            </a:r>
            <a:endParaRPr lang="ko-KR" altLang="en-US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9" name="직사각형 46"/>
          <p:cNvSpPr>
            <a:spLocks noChangeArrowheads="1"/>
          </p:cNvSpPr>
          <p:nvPr/>
        </p:nvSpPr>
        <p:spPr bwMode="auto">
          <a:xfrm>
            <a:off x="2023212" y="6130958"/>
            <a:ext cx="1701295" cy="331556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Authentication</a:t>
            </a:r>
            <a:endParaRPr lang="ko-KR" altLang="en-US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0" name="직사각형 49"/>
          <p:cNvSpPr>
            <a:spLocks noChangeArrowheads="1"/>
          </p:cNvSpPr>
          <p:nvPr/>
        </p:nvSpPr>
        <p:spPr bwMode="auto">
          <a:xfrm>
            <a:off x="3813739" y="6130959"/>
            <a:ext cx="2000209" cy="33449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Authorization &amp; 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Audit</a:t>
            </a:r>
            <a:endParaRPr lang="ko-KR" altLang="en-US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1" name="직사각형 52"/>
          <p:cNvSpPr>
            <a:spLocks noChangeArrowheads="1"/>
          </p:cNvSpPr>
          <p:nvPr/>
        </p:nvSpPr>
        <p:spPr bwMode="auto">
          <a:xfrm>
            <a:off x="5898629" y="6129092"/>
            <a:ext cx="2099676" cy="33449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Encrypt/Decrypt</a:t>
            </a:r>
            <a:endParaRPr lang="ko-KR" altLang="en-US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4" name="직사각형 8"/>
          <p:cNvSpPr>
            <a:spLocks noChangeArrowheads="1"/>
          </p:cNvSpPr>
          <p:nvPr/>
        </p:nvSpPr>
        <p:spPr bwMode="auto">
          <a:xfrm>
            <a:off x="2656910" y="1638386"/>
            <a:ext cx="1599515" cy="2955141"/>
          </a:xfrm>
          <a:prstGeom prst="rect">
            <a:avLst/>
          </a:prstGeom>
          <a:solidFill>
            <a:srgbClr val="DDDDFF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altLang="ko-KR" sz="13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2" name="직사각형 12"/>
          <p:cNvSpPr>
            <a:spLocks noChangeArrowheads="1"/>
          </p:cNvSpPr>
          <p:nvPr/>
        </p:nvSpPr>
        <p:spPr bwMode="auto">
          <a:xfrm>
            <a:off x="2687444" y="1795118"/>
            <a:ext cx="1516565" cy="793389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 err="1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NoSQL</a:t>
            </a:r>
            <a:endParaRPr kumimoji="0" lang="en-US" altLang="ko-KR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3" name="직사각형 13"/>
          <p:cNvSpPr>
            <a:spLocks noChangeArrowheads="1"/>
          </p:cNvSpPr>
          <p:nvPr/>
        </p:nvSpPr>
        <p:spPr bwMode="auto">
          <a:xfrm>
            <a:off x="2687444" y="2780928"/>
            <a:ext cx="1516565" cy="748586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Search</a:t>
            </a:r>
            <a:endParaRPr kumimoji="0" lang="en-US" altLang="ko-KR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159" name="그룹 158"/>
          <p:cNvGrpSpPr/>
          <p:nvPr/>
        </p:nvGrpSpPr>
        <p:grpSpPr>
          <a:xfrm>
            <a:off x="6923425" y="1638387"/>
            <a:ext cx="1667332" cy="2942370"/>
            <a:chOff x="6923425" y="1638387"/>
            <a:chExt cx="1667332" cy="2942370"/>
          </a:xfrm>
        </p:grpSpPr>
        <p:sp>
          <p:nvSpPr>
            <p:cNvPr id="65" name="직사각형 26"/>
            <p:cNvSpPr>
              <a:spLocks noChangeArrowheads="1"/>
            </p:cNvSpPr>
            <p:nvPr/>
          </p:nvSpPr>
          <p:spPr bwMode="auto">
            <a:xfrm>
              <a:off x="6923425" y="1638387"/>
              <a:ext cx="1667332" cy="2942370"/>
            </a:xfrm>
            <a:prstGeom prst="rect">
              <a:avLst/>
            </a:prstGeom>
            <a:solidFill>
              <a:srgbClr val="F7D4B7"/>
            </a:solidFill>
            <a:ln w="6350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300" b="1" kern="0" dirty="0">
                <a:solidFill>
                  <a:sysClr val="windowText" lastClr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6" name="직사각형 12"/>
            <p:cNvSpPr>
              <a:spLocks noChangeArrowheads="1"/>
            </p:cNvSpPr>
            <p:nvPr/>
          </p:nvSpPr>
          <p:spPr bwMode="auto">
            <a:xfrm>
              <a:off x="7006074" y="2351906"/>
              <a:ext cx="1508026" cy="11049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Machine</a:t>
              </a:r>
            </a:p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Learning</a:t>
              </a:r>
            </a:p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</a:rPr>
                <a:t>     &amp;</a:t>
              </a:r>
            </a:p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Graph</a:t>
              </a:r>
            </a:p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</a:rPr>
                <a:t>Analytics</a:t>
              </a:r>
              <a:endParaRPr kumimoji="0"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7" name="직사각형 13"/>
            <p:cNvSpPr>
              <a:spLocks noChangeArrowheads="1"/>
            </p:cNvSpPr>
            <p:nvPr/>
          </p:nvSpPr>
          <p:spPr bwMode="auto">
            <a:xfrm>
              <a:off x="7006074" y="3594348"/>
              <a:ext cx="1508026" cy="8400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Text &amp; Multimedia</a:t>
              </a:r>
            </a:p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</a:rPr>
                <a:t>Analytics</a:t>
              </a:r>
              <a:endParaRPr kumimoji="0"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8" name="직사각형 67"/>
            <p:cNvSpPr>
              <a:spLocks noChangeArrowheads="1"/>
            </p:cNvSpPr>
            <p:nvPr/>
          </p:nvSpPr>
          <p:spPr bwMode="auto">
            <a:xfrm>
              <a:off x="7006074" y="1726655"/>
              <a:ext cx="1508026" cy="49954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lang="en-US" altLang="en-US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Statistics</a:t>
              </a:r>
              <a:endParaRPr lang="en-US" altLang="en-US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latinLnBrk="0">
                <a:lnSpc>
                  <a:spcPct val="80000"/>
                </a:lnSpc>
              </a:pPr>
              <a:r>
                <a:rPr lang="en-US" altLang="en-US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     &amp; </a:t>
              </a:r>
              <a:br>
                <a:rPr lang="en-US" altLang="en-US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</a:br>
              <a:r>
                <a:rPr lang="en-US" altLang="en-US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Mining</a:t>
              </a:r>
              <a:endParaRPr lang="en-US" altLang="en-US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69" name="직사각형 6"/>
          <p:cNvSpPr>
            <a:spLocks noChangeArrowheads="1"/>
          </p:cNvSpPr>
          <p:nvPr/>
        </p:nvSpPr>
        <p:spPr bwMode="auto">
          <a:xfrm>
            <a:off x="4322729" y="1638386"/>
            <a:ext cx="2530770" cy="2955385"/>
          </a:xfrm>
          <a:prstGeom prst="rect">
            <a:avLst/>
          </a:prstGeom>
          <a:solidFill>
            <a:srgbClr val="F3DDEB"/>
          </a:solidFill>
          <a:ln w="6350" algn="ctr">
            <a:noFill/>
            <a:miter lim="800000"/>
            <a:headEnd/>
            <a:tailEnd/>
          </a:ln>
        </p:spPr>
        <p:txBody>
          <a:bodyPr wrap="none" tIns="54000"/>
          <a:lstStyle/>
          <a:p>
            <a:pPr latinLnBrk="0"/>
            <a:endParaRPr lang="en-US" altLang="ko-KR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4" name="직사각형 23"/>
          <p:cNvSpPr>
            <a:spLocks noChangeArrowheads="1"/>
          </p:cNvSpPr>
          <p:nvPr/>
        </p:nvSpPr>
        <p:spPr bwMode="auto">
          <a:xfrm>
            <a:off x="4423311" y="3887053"/>
            <a:ext cx="2336744" cy="570012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General</a:t>
            </a:r>
          </a:p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Batch</a:t>
            </a:r>
          </a:p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Framework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5" name="직사각형 24"/>
          <p:cNvSpPr>
            <a:spLocks noChangeArrowheads="1"/>
          </p:cNvSpPr>
          <p:nvPr/>
        </p:nvSpPr>
        <p:spPr bwMode="auto">
          <a:xfrm>
            <a:off x="4431901" y="3212975"/>
            <a:ext cx="2340814" cy="57525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High Level</a:t>
            </a:r>
          </a:p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Batch Interface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9" name="직사각형 69"/>
          <p:cNvSpPr>
            <a:spLocks noChangeArrowheads="1"/>
          </p:cNvSpPr>
          <p:nvPr/>
        </p:nvSpPr>
        <p:spPr bwMode="auto">
          <a:xfrm>
            <a:off x="4433293" y="1796144"/>
            <a:ext cx="2352266" cy="522514"/>
          </a:xfrm>
          <a:prstGeom prst="rect">
            <a:avLst/>
          </a:prstGeom>
          <a:solidFill>
            <a:srgbClr val="FFFFFF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ts val="12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Streaming</a:t>
            </a:r>
          </a:p>
          <a:p>
            <a:pPr latinLnBrk="0">
              <a:lnSpc>
                <a:spcPts val="12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Processing</a:t>
            </a:r>
            <a:endParaRPr lang="ko-KR" alt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3" name="직사각형 69"/>
          <p:cNvSpPr>
            <a:spLocks noChangeArrowheads="1"/>
          </p:cNvSpPr>
          <p:nvPr/>
        </p:nvSpPr>
        <p:spPr bwMode="auto">
          <a:xfrm>
            <a:off x="4422519" y="2416627"/>
            <a:ext cx="2352266" cy="689113"/>
          </a:xfrm>
          <a:prstGeom prst="rect">
            <a:avLst/>
          </a:prstGeom>
          <a:solidFill>
            <a:srgbClr val="FFFFFF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SQL</a:t>
            </a:r>
          </a:p>
          <a:p>
            <a:pPr latinLnBrk="0"/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Interface</a:t>
            </a:r>
          </a:p>
        </p:txBody>
      </p:sp>
      <p:sp>
        <p:nvSpPr>
          <p:cNvPr id="31" name="직사각형 30"/>
          <p:cNvSpPr>
            <a:spLocks noChangeArrowheads="1"/>
          </p:cNvSpPr>
          <p:nvPr/>
        </p:nvSpPr>
        <p:spPr bwMode="auto">
          <a:xfrm>
            <a:off x="8186952" y="4627756"/>
            <a:ext cx="1456878" cy="1897588"/>
          </a:xfrm>
          <a:prstGeom prst="rect">
            <a:avLst/>
          </a:prstGeom>
          <a:solidFill>
            <a:srgbClr val="DDDDDD"/>
          </a:solidFill>
          <a:ln w="6350">
            <a:noFill/>
            <a:miter lim="800000"/>
            <a:headEnd/>
            <a:tailEnd/>
          </a:ln>
        </p:spPr>
        <p:txBody>
          <a:bodyPr wrap="none" anchor="t"/>
          <a:lstStyle/>
          <a:p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Development &amp;</a:t>
            </a:r>
            <a:b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Facility Tools</a:t>
            </a:r>
            <a:endParaRPr lang="ko-KR" alt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4" name="직사각형 31"/>
          <p:cNvSpPr>
            <a:spLocks noChangeArrowheads="1"/>
          </p:cNvSpPr>
          <p:nvPr/>
        </p:nvSpPr>
        <p:spPr bwMode="auto">
          <a:xfrm>
            <a:off x="8291948" y="5481885"/>
            <a:ext cx="1245966" cy="340965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SQL/Script </a:t>
            </a:r>
          </a:p>
          <a:p>
            <a:pPr latinLnBrk="0">
              <a:lnSpc>
                <a:spcPct val="800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Development Tool</a:t>
            </a:r>
            <a:endParaRPr lang="ko-KR" altLang="en-US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6" name="직사각형 33"/>
          <p:cNvSpPr>
            <a:spLocks noChangeArrowheads="1"/>
          </p:cNvSpPr>
          <p:nvPr/>
        </p:nvSpPr>
        <p:spPr bwMode="auto">
          <a:xfrm>
            <a:off x="8301473" y="6174978"/>
            <a:ext cx="1245966" cy="262036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Data 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Viewer</a:t>
            </a:r>
            <a:endParaRPr lang="en-US" altLang="ko-KR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32" name="직사각형 31"/>
          <p:cNvSpPr>
            <a:spLocks noChangeArrowheads="1"/>
          </p:cNvSpPr>
          <p:nvPr/>
        </p:nvSpPr>
        <p:spPr bwMode="auto">
          <a:xfrm>
            <a:off x="8304253" y="5873104"/>
            <a:ext cx="1245966" cy="244615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Workflow Designer</a:t>
            </a:r>
            <a:endParaRPr lang="ko-KR" altLang="en-US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7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16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처리 및 분석에 필요한 각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별로 </a:t>
            </a: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Core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ecosystems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3" name="그룹 152"/>
          <p:cNvGrpSpPr/>
          <p:nvPr/>
        </p:nvGrpSpPr>
        <p:grpSpPr>
          <a:xfrm>
            <a:off x="5076280" y="4968279"/>
            <a:ext cx="3051954" cy="1053103"/>
            <a:chOff x="5076280" y="4630834"/>
            <a:chExt cx="3051954" cy="1053103"/>
          </a:xfrm>
        </p:grpSpPr>
        <p:grpSp>
          <p:nvGrpSpPr>
            <p:cNvPr id="152" name="그룹 151"/>
            <p:cNvGrpSpPr/>
            <p:nvPr/>
          </p:nvGrpSpPr>
          <p:grpSpPr>
            <a:xfrm>
              <a:off x="5076280" y="4630834"/>
              <a:ext cx="3051954" cy="1053103"/>
              <a:chOff x="5076280" y="4630834"/>
              <a:chExt cx="3051954" cy="1053103"/>
            </a:xfrm>
          </p:grpSpPr>
          <p:sp>
            <p:nvSpPr>
              <p:cNvPr id="33" name="직사각형 37"/>
              <p:cNvSpPr>
                <a:spLocks noChangeArrowheads="1"/>
              </p:cNvSpPr>
              <p:nvPr/>
            </p:nvSpPr>
            <p:spPr bwMode="auto">
              <a:xfrm>
                <a:off x="5076280" y="4649658"/>
                <a:ext cx="3051954" cy="1034279"/>
              </a:xfrm>
              <a:prstGeom prst="rect">
                <a:avLst/>
              </a:prstGeom>
              <a:solidFill>
                <a:srgbClr val="DDDDDD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r>
                  <a:rPr lang="en-US" altLang="ko-KR" sz="1100" dirty="0">
                    <a:solidFill>
                      <a:srgbClr val="000000"/>
                    </a:solidFill>
                    <a:latin typeface="Arial" pitchFamily="34" charset="0"/>
                  </a:rPr>
                  <a:t>Job Management</a:t>
                </a:r>
                <a:endParaRPr lang="ko-KR" altLang="en-US" sz="1100" dirty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51" name="직사각형 38"/>
              <p:cNvSpPr>
                <a:spLocks noChangeArrowheads="1"/>
              </p:cNvSpPr>
              <p:nvPr/>
            </p:nvSpPr>
            <p:spPr bwMode="auto">
              <a:xfrm>
                <a:off x="6616413" y="4919216"/>
                <a:ext cx="1388140" cy="210948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Workflow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직사각형 39"/>
              <p:cNvSpPr>
                <a:spLocks noChangeArrowheads="1"/>
              </p:cNvSpPr>
              <p:nvPr/>
            </p:nvSpPr>
            <p:spPr bwMode="auto">
              <a:xfrm>
                <a:off x="5159113" y="5406450"/>
                <a:ext cx="1388140" cy="212815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Monitoring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직사각형 40"/>
              <p:cNvSpPr>
                <a:spLocks noChangeArrowheads="1"/>
              </p:cNvSpPr>
              <p:nvPr/>
            </p:nvSpPr>
            <p:spPr bwMode="auto">
              <a:xfrm>
                <a:off x="6616413" y="5161900"/>
                <a:ext cx="1388140" cy="210948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Impact Analysis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직사각형 41"/>
              <p:cNvSpPr>
                <a:spLocks noChangeArrowheads="1"/>
              </p:cNvSpPr>
              <p:nvPr/>
            </p:nvSpPr>
            <p:spPr bwMode="auto">
              <a:xfrm>
                <a:off x="6616413" y="5406450"/>
                <a:ext cx="1388140" cy="212815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Repository 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Mgnt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" name="직사각형 47"/>
              <p:cNvSpPr>
                <a:spLocks noChangeArrowheads="1"/>
              </p:cNvSpPr>
              <p:nvPr/>
            </p:nvSpPr>
            <p:spPr bwMode="auto">
              <a:xfrm>
                <a:off x="5159113" y="4919216"/>
                <a:ext cx="1388140" cy="210948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Metadata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" name="직사각형 48"/>
              <p:cNvSpPr>
                <a:spLocks noChangeArrowheads="1"/>
              </p:cNvSpPr>
              <p:nvPr/>
            </p:nvSpPr>
            <p:spPr bwMode="auto">
              <a:xfrm>
                <a:off x="5159113" y="5161900"/>
                <a:ext cx="1385670" cy="210948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Scheduling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7455785" y="4630834"/>
                <a:ext cx="6655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altLang="ko-KR" sz="1100" b="1" dirty="0" smtClean="0">
                    <a:solidFill>
                      <a:srgbClr val="C00000"/>
                    </a:solidFill>
                    <a:latin typeface="나눔고딕" panose="020D0604000000000000" pitchFamily="50" charset="-127"/>
                  </a:rPr>
                  <a:t> </a:t>
                </a:r>
                <a:r>
                  <a:rPr lang="en-US" altLang="ko-KR" sz="1100" b="1" dirty="0" err="1" smtClean="0">
                    <a:solidFill>
                      <a:srgbClr val="C00000"/>
                    </a:solidFill>
                    <a:latin typeface="나눔고딕" panose="020D0604000000000000" pitchFamily="50" charset="-127"/>
                  </a:rPr>
                  <a:t>Oozie</a:t>
                </a:r>
                <a:endPara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5735177" y="4883053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HCatalog</a:t>
              </a:r>
              <a:endPara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endParaRPr>
            </a:p>
          </p:txBody>
        </p:sp>
      </p:grpSp>
      <p:sp>
        <p:nvSpPr>
          <p:cNvPr id="21" name="직사각형 3"/>
          <p:cNvSpPr>
            <a:spLocks noChangeArrowheads="1"/>
          </p:cNvSpPr>
          <p:nvPr/>
        </p:nvSpPr>
        <p:spPr bwMode="auto">
          <a:xfrm>
            <a:off x="740190" y="1638386"/>
            <a:ext cx="1847560" cy="2955141"/>
          </a:xfrm>
          <a:prstGeom prst="rect">
            <a:avLst/>
          </a:prstGeom>
          <a:solidFill>
            <a:srgbClr val="D5E7F3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300" b="1" kern="0" dirty="0">
              <a:solidFill>
                <a:sysClr val="windowText" lastClr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9" name="직사각형 9"/>
          <p:cNvSpPr>
            <a:spLocks noChangeArrowheads="1"/>
          </p:cNvSpPr>
          <p:nvPr/>
        </p:nvSpPr>
        <p:spPr bwMode="auto">
          <a:xfrm>
            <a:off x="849853" y="1795197"/>
            <a:ext cx="1625718" cy="580574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Event</a:t>
            </a:r>
          </a:p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Streaming</a:t>
            </a:r>
            <a:endParaRPr lang="ko-KR" altLang="en-US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0" name="직사각형 10"/>
          <p:cNvSpPr>
            <a:spLocks noChangeArrowheads="1"/>
          </p:cNvSpPr>
          <p:nvPr/>
        </p:nvSpPr>
        <p:spPr bwMode="auto">
          <a:xfrm>
            <a:off x="844912" y="2472844"/>
            <a:ext cx="1631219" cy="580574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RDBMS</a:t>
            </a:r>
            <a:br>
              <a:rPr kumimoji="0"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Interface</a:t>
            </a:r>
          </a:p>
        </p:txBody>
      </p:sp>
      <p:sp>
        <p:nvSpPr>
          <p:cNvPr id="41" name="직사각형 11"/>
          <p:cNvSpPr>
            <a:spLocks noChangeArrowheads="1"/>
          </p:cNvSpPr>
          <p:nvPr/>
        </p:nvSpPr>
        <p:spPr bwMode="auto">
          <a:xfrm>
            <a:off x="849853" y="3150492"/>
            <a:ext cx="1625718" cy="582441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File </a:t>
            </a: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</a:p>
          <a:p>
            <a:pPr latinLnBrk="0">
              <a:lnSpc>
                <a:spcPct val="80000"/>
              </a:lnSpc>
            </a:pP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Interface</a:t>
            </a:r>
          </a:p>
        </p:txBody>
      </p:sp>
      <p:sp>
        <p:nvSpPr>
          <p:cNvPr id="46" name="직사각형 34"/>
          <p:cNvSpPr>
            <a:spLocks noChangeArrowheads="1"/>
          </p:cNvSpPr>
          <p:nvPr/>
        </p:nvSpPr>
        <p:spPr bwMode="auto">
          <a:xfrm>
            <a:off x="849853" y="3831873"/>
            <a:ext cx="1625718" cy="580574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lIns="72000" rIns="72000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Crawling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22181" y="1958203"/>
            <a:ext cx="8258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 Kafka &amp;</a:t>
            </a:r>
            <a:b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</a:b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  Flume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622181" y="2628980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Sqoop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622181" y="3241551"/>
            <a:ext cx="9348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Flume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>
                <a:solidFill>
                  <a:srgbClr val="C00000"/>
                </a:solidFill>
                <a:latin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C00000"/>
                </a:solidFill>
                <a:latin typeface="나눔고딕" panose="020D0604000000000000" pitchFamily="50" charset="-127"/>
              </a:rPr>
              <a:t>WebHDFS</a:t>
            </a:r>
            <a:endParaRPr lang="en-US" altLang="ko-KR" sz="1100" b="1" dirty="0" smtClean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622181" y="3997132"/>
            <a:ext cx="691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rPr>
              <a:t>Nutch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317657" y="1958094"/>
            <a:ext cx="950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HBase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C00000"/>
                </a:solidFill>
                <a:latin typeface="나눔고딕" panose="020D0604000000000000" pitchFamily="50" charset="-127"/>
              </a:rPr>
              <a:t>Accumulo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317657" y="2911719"/>
            <a:ext cx="7280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C00000"/>
                </a:solidFill>
                <a:latin typeface="나눔고딕" panose="020D0604000000000000" pitchFamily="50" charset="-127"/>
              </a:rPr>
              <a:t>Solr</a:t>
            </a:r>
            <a:endParaRPr lang="en-US" altLang="ko-KR" sz="1100" b="1" dirty="0" smtClean="0">
              <a:solidFill>
                <a:srgbClr val="C00000"/>
              </a:solidFill>
              <a:latin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Elastic</a:t>
            </a:r>
            <a:b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</a:b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 Search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343588" y="1834742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Storm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Spark Streaming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529064" y="3889512"/>
            <a:ext cx="10759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Spark</a:t>
            </a:r>
            <a:endParaRPr lang="ko-KR" altLang="en-US" sz="1100" b="1" dirty="0" smtClean="0">
              <a:solidFill>
                <a:srgbClr val="C00000"/>
              </a:solidFill>
              <a:latin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C00000"/>
                </a:solidFill>
                <a:latin typeface="나눔고딕" panose="020D0604000000000000" pitchFamily="50" charset="-127"/>
              </a:rPr>
              <a:t>Tez</a:t>
            </a:r>
            <a:endParaRPr lang="en-US" altLang="ko-KR" sz="1100" b="1" dirty="0" smtClean="0">
              <a:solidFill>
                <a:srgbClr val="C00000"/>
              </a:solidFill>
              <a:latin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MapReduce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50147" y="3316922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Pig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Cascading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21982" y="2496315"/>
            <a:ext cx="7920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Hive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Impala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Drill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865690" y="2494645"/>
            <a:ext cx="9963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Phoenix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Spark SQL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Tajo</a:t>
            </a:r>
          </a:p>
        </p:txBody>
      </p:sp>
      <p:grpSp>
        <p:nvGrpSpPr>
          <p:cNvPr id="145" name="그룹 144"/>
          <p:cNvGrpSpPr/>
          <p:nvPr/>
        </p:nvGrpSpPr>
        <p:grpSpPr>
          <a:xfrm>
            <a:off x="740190" y="4975651"/>
            <a:ext cx="3001885" cy="1045731"/>
            <a:chOff x="740190" y="5013305"/>
            <a:chExt cx="3001885" cy="1045731"/>
          </a:xfrm>
        </p:grpSpPr>
        <p:sp>
          <p:nvSpPr>
            <p:cNvPr id="36" name="직사각형 42"/>
            <p:cNvSpPr>
              <a:spLocks noChangeArrowheads="1"/>
            </p:cNvSpPr>
            <p:nvPr/>
          </p:nvSpPr>
          <p:spPr bwMode="auto">
            <a:xfrm>
              <a:off x="740190" y="5024757"/>
              <a:ext cx="3001885" cy="1034279"/>
            </a:xfrm>
            <a:prstGeom prst="rect">
              <a:avLst/>
            </a:prstGeom>
            <a:solidFill>
              <a:srgbClr val="DDDDDD"/>
            </a:solidFill>
            <a:ln w="6350">
              <a:noFill/>
              <a:miter lim="800000"/>
              <a:headEnd/>
              <a:tailEnd/>
            </a:ln>
          </p:spPr>
          <p:txBody>
            <a:bodyPr wrap="none" anchor="t"/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Arial" pitchFamily="34" charset="0"/>
                </a:rPr>
                <a:t>System Management</a:t>
              </a:r>
              <a:endParaRPr lang="ko-KR" altLang="en-US" sz="110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9" name="직사각형 43"/>
            <p:cNvSpPr>
              <a:spLocks noChangeArrowheads="1"/>
            </p:cNvSpPr>
            <p:nvPr/>
          </p:nvSpPr>
          <p:spPr bwMode="auto">
            <a:xfrm>
              <a:off x="849580" y="5294315"/>
              <a:ext cx="1427660" cy="324823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Provisioning/</a:t>
              </a:r>
              <a:br>
                <a:rPr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</a:br>
              <a:r>
                <a:rPr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Installation</a:t>
              </a:r>
              <a:endParaRPr lang="ko-KR" altLang="en-US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50" name="직사각형 44"/>
            <p:cNvSpPr>
              <a:spLocks noChangeArrowheads="1"/>
            </p:cNvSpPr>
            <p:nvPr/>
          </p:nvSpPr>
          <p:spPr bwMode="auto">
            <a:xfrm>
              <a:off x="2338357" y="5669541"/>
              <a:ext cx="1314696" cy="324823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Monitoring</a:t>
              </a:r>
              <a:endParaRPr lang="ko-KR" altLang="en-US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57" name="직사각형 50"/>
            <p:cNvSpPr>
              <a:spLocks noChangeArrowheads="1"/>
            </p:cNvSpPr>
            <p:nvPr/>
          </p:nvSpPr>
          <p:spPr bwMode="auto">
            <a:xfrm>
              <a:off x="2341460" y="5294315"/>
              <a:ext cx="1314890" cy="324823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Configuration</a:t>
              </a:r>
              <a:endParaRPr lang="ko-KR" altLang="en-US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37" name="직사각형 43"/>
            <p:cNvSpPr>
              <a:spLocks noChangeArrowheads="1"/>
            </p:cNvSpPr>
            <p:nvPr/>
          </p:nvSpPr>
          <p:spPr bwMode="auto">
            <a:xfrm>
              <a:off x="858854" y="5663530"/>
              <a:ext cx="1427660" cy="324823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lang="en-US" altLang="ko-KR" sz="10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Service</a:t>
              </a:r>
            </a:p>
            <a:p>
              <a:pPr latinLnBrk="0">
                <a:lnSpc>
                  <a:spcPct val="80000"/>
                </a:lnSpc>
              </a:pPr>
              <a:r>
                <a:rPr lang="en-US" altLang="ko-KR" sz="1000" dirty="0" smtClean="0">
                  <a:solidFill>
                    <a:srgbClr val="000000"/>
                  </a:solidFill>
                  <a:latin typeface="Arial" pitchFamily="34" charset="0"/>
                </a:rPr>
                <a:t>Management</a:t>
              </a:r>
              <a:endParaRPr lang="ko-KR" altLang="en-US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209598" y="5013305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0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Ambari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&amp;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ZooKeeper</a:t>
              </a:r>
              <a:endParaRPr lang="en-US" altLang="ko-KR" sz="1000" b="1" dirty="0" smtClean="0">
                <a:solidFill>
                  <a:srgbClr val="C00000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004390" y="5694618"/>
              <a:ext cx="7344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0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Ganglia</a:t>
              </a: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9087477" y="5233027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Hue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7676937" y="1832248"/>
            <a:ext cx="915636" cy="2584965"/>
            <a:chOff x="7676937" y="1832248"/>
            <a:chExt cx="915636" cy="2584965"/>
          </a:xfrm>
        </p:grpSpPr>
        <p:sp>
          <p:nvSpPr>
            <p:cNvPr id="120" name="TextBox 119"/>
            <p:cNvSpPr txBox="1"/>
            <p:nvPr/>
          </p:nvSpPr>
          <p:spPr>
            <a:xfrm>
              <a:off x="7676938" y="1832248"/>
              <a:ext cx="63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R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676937" y="2538016"/>
              <a:ext cx="887199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Mahout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MLLib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GraphX</a:t>
              </a:r>
              <a:endPara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Giraph</a:t>
              </a:r>
              <a:endPara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Hama</a:t>
              </a:r>
              <a:endParaRPr lang="ko-KR" altLang="en-US" sz="1100" b="1" dirty="0">
                <a:solidFill>
                  <a:srgbClr val="C00000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676938" y="3986326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OpenNLP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OpenCV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740190" y="1268760"/>
            <a:ext cx="8903640" cy="287487"/>
            <a:chOff x="740190" y="1268760"/>
            <a:chExt cx="8903640" cy="287487"/>
          </a:xfrm>
        </p:grpSpPr>
        <p:sp>
          <p:nvSpPr>
            <p:cNvPr id="23" name="직사각형 7"/>
            <p:cNvSpPr>
              <a:spLocks noChangeArrowheads="1"/>
            </p:cNvSpPr>
            <p:nvPr/>
          </p:nvSpPr>
          <p:spPr bwMode="auto">
            <a:xfrm>
              <a:off x="2656911" y="1268760"/>
              <a:ext cx="1618564" cy="287487"/>
            </a:xfrm>
            <a:prstGeom prst="rect">
              <a:avLst/>
            </a:prstGeom>
            <a:solidFill>
              <a:srgbClr val="5F5F5F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72000" anchor="ctr"/>
            <a:lstStyle/>
            <a:p>
              <a:pPr algn="ctr" latinLnBrk="0">
                <a:lnSpc>
                  <a:spcPct val="130000"/>
                </a:lnSpc>
              </a:pPr>
              <a:r>
                <a:rPr kumimoji="0" lang="en-US" altLang="ko-KR" sz="1300" b="1" dirty="0">
                  <a:solidFill>
                    <a:srgbClr val="F8F8F8"/>
                  </a:solidFill>
                  <a:latin typeface="Arial" pitchFamily="34" charset="0"/>
                  <a:ea typeface="나눔고딕" panose="020D0604000000000000" pitchFamily="50" charset="-127"/>
                </a:rPr>
                <a:t>Store</a:t>
              </a:r>
              <a:endParaRPr kumimoji="0" lang="ko-KR" altLang="en-US" sz="1300" b="1">
                <a:solidFill>
                  <a:srgbClr val="F8F8F8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2"/>
            <p:cNvSpPr>
              <a:spLocks noChangeArrowheads="1"/>
            </p:cNvSpPr>
            <p:nvPr/>
          </p:nvSpPr>
          <p:spPr bwMode="auto">
            <a:xfrm>
              <a:off x="6917811" y="1268760"/>
              <a:ext cx="1653439" cy="287487"/>
            </a:xfrm>
            <a:prstGeom prst="rect">
              <a:avLst/>
            </a:prstGeom>
            <a:solidFill>
              <a:srgbClr val="5F5F5F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72000" anchor="ctr"/>
            <a:lstStyle/>
            <a:p>
              <a:pPr algn="ctr" latinLnBrk="0">
                <a:lnSpc>
                  <a:spcPct val="130000"/>
                </a:lnSpc>
              </a:pPr>
              <a:r>
                <a:rPr kumimoji="0" lang="en-US" altLang="ko-KR" sz="1300" b="1" dirty="0">
                  <a:solidFill>
                    <a:srgbClr val="F8F8F8"/>
                  </a:solidFill>
                  <a:latin typeface="Arial" pitchFamily="34" charset="0"/>
                  <a:ea typeface="나눔고딕" panose="020D0604000000000000" pitchFamily="50" charset="-127"/>
                </a:rPr>
                <a:t>Analytics</a:t>
              </a:r>
              <a:endParaRPr kumimoji="0" lang="ko-KR" altLang="en-US" sz="1300" b="1" dirty="0">
                <a:solidFill>
                  <a:srgbClr val="F8F8F8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14"/>
            <p:cNvSpPr>
              <a:spLocks noChangeArrowheads="1"/>
            </p:cNvSpPr>
            <p:nvPr/>
          </p:nvSpPr>
          <p:spPr bwMode="auto">
            <a:xfrm>
              <a:off x="4322728" y="1268760"/>
              <a:ext cx="2521246" cy="287487"/>
            </a:xfrm>
            <a:prstGeom prst="rect">
              <a:avLst/>
            </a:prstGeom>
            <a:solidFill>
              <a:srgbClr val="5F5F5F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72000" anchor="ctr"/>
            <a:lstStyle/>
            <a:p>
              <a:pPr algn="ctr" latinLnBrk="0">
                <a:lnSpc>
                  <a:spcPct val="130000"/>
                </a:lnSpc>
              </a:pPr>
              <a:r>
                <a:rPr kumimoji="0" lang="en-US" altLang="ko-KR" sz="1300" b="1" dirty="0">
                  <a:solidFill>
                    <a:srgbClr val="F8F8F8"/>
                  </a:solidFill>
                  <a:latin typeface="Arial" pitchFamily="34" charset="0"/>
                  <a:ea typeface="나눔고딕" panose="020D0604000000000000" pitchFamily="50" charset="-127"/>
                </a:rPr>
                <a:t>Processing</a:t>
              </a:r>
              <a:endParaRPr kumimoji="0" lang="ko-KR" altLang="en-US" sz="1300" b="1">
                <a:solidFill>
                  <a:srgbClr val="F8F8F8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4"/>
            <p:cNvSpPr>
              <a:spLocks noChangeArrowheads="1"/>
            </p:cNvSpPr>
            <p:nvPr/>
          </p:nvSpPr>
          <p:spPr bwMode="auto">
            <a:xfrm>
              <a:off x="740190" y="1268760"/>
              <a:ext cx="1847560" cy="287487"/>
            </a:xfrm>
            <a:prstGeom prst="rect">
              <a:avLst/>
            </a:prstGeom>
            <a:solidFill>
              <a:srgbClr val="5F5F5F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72000" anchor="ctr"/>
            <a:lstStyle/>
            <a:p>
              <a:pPr algn="ctr" latinLnBrk="0">
                <a:lnSpc>
                  <a:spcPct val="130000"/>
                </a:lnSpc>
              </a:pPr>
              <a:r>
                <a:rPr kumimoji="0" lang="en-US" altLang="ko-KR" sz="1300" b="1" dirty="0">
                  <a:solidFill>
                    <a:srgbClr val="F8F8F8"/>
                  </a:solidFill>
                  <a:latin typeface="Arial" pitchFamily="34" charset="0"/>
                  <a:ea typeface="나눔고딕" panose="020D0604000000000000" pitchFamily="50" charset="-127"/>
                </a:rPr>
                <a:t>Collection</a:t>
              </a:r>
              <a:endParaRPr kumimoji="0" lang="ko-KR" altLang="en-US" sz="1300" b="1" dirty="0">
                <a:solidFill>
                  <a:srgbClr val="F8F8F8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5"/>
            <p:cNvSpPr>
              <a:spLocks noChangeArrowheads="1"/>
            </p:cNvSpPr>
            <p:nvPr/>
          </p:nvSpPr>
          <p:spPr bwMode="auto">
            <a:xfrm>
              <a:off x="8647263" y="1268760"/>
              <a:ext cx="996567" cy="287487"/>
            </a:xfrm>
            <a:prstGeom prst="rect">
              <a:avLst/>
            </a:prstGeom>
            <a:solidFill>
              <a:srgbClr val="5F5F5F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72000" anchor="ctr"/>
            <a:lstStyle/>
            <a:p>
              <a:pPr algn="ctr" latinLnBrk="0">
                <a:lnSpc>
                  <a:spcPct val="130000"/>
                </a:lnSpc>
              </a:pPr>
              <a:r>
                <a:rPr kumimoji="0" lang="en-US" altLang="ko-KR" sz="1300" b="1" dirty="0">
                  <a:solidFill>
                    <a:srgbClr val="F8F8F8"/>
                  </a:solidFill>
                  <a:latin typeface="Arial" pitchFamily="34" charset="0"/>
                  <a:ea typeface="나눔고딕" panose="020D0604000000000000" pitchFamily="50" charset="-127"/>
                </a:rPr>
                <a:t>Usage</a:t>
              </a:r>
              <a:endParaRPr kumimoji="0" lang="ko-KR" altLang="en-US" sz="1300" b="1">
                <a:solidFill>
                  <a:srgbClr val="F8F8F8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8647450" y="1630766"/>
            <a:ext cx="986855" cy="2952386"/>
            <a:chOff x="8647450" y="1630766"/>
            <a:chExt cx="986855" cy="2952386"/>
          </a:xfrm>
        </p:grpSpPr>
        <p:sp>
          <p:nvSpPr>
            <p:cNvPr id="28" name="직사각형 26"/>
            <p:cNvSpPr>
              <a:spLocks noChangeArrowheads="1"/>
            </p:cNvSpPr>
            <p:nvPr/>
          </p:nvSpPr>
          <p:spPr bwMode="auto">
            <a:xfrm>
              <a:off x="8647450" y="1630766"/>
              <a:ext cx="986855" cy="2952386"/>
            </a:xfrm>
            <a:prstGeom prst="rect">
              <a:avLst/>
            </a:prstGeom>
            <a:solidFill>
              <a:srgbClr val="DDDDDD"/>
            </a:solidFill>
            <a:ln w="6350">
              <a:noFill/>
              <a:miter lim="800000"/>
              <a:headEnd/>
              <a:tailEnd/>
            </a:ln>
          </p:spPr>
          <p:txBody>
            <a:bodyPr wrap="none" anchor="t"/>
            <a:lstStyle/>
            <a:p>
              <a:pPr latinLnBrk="0">
                <a:defRPr/>
              </a:pPr>
              <a:endParaRPr lang="en-US" altLang="ko-KR" sz="100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4" name="직사각형 27"/>
            <p:cNvSpPr>
              <a:spLocks noChangeArrowheads="1"/>
            </p:cNvSpPr>
            <p:nvPr/>
          </p:nvSpPr>
          <p:spPr bwMode="auto">
            <a:xfrm>
              <a:off x="8703463" y="1734261"/>
              <a:ext cx="860189" cy="61417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1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Notification</a:t>
              </a:r>
            </a:p>
          </p:txBody>
        </p:sp>
        <p:sp>
          <p:nvSpPr>
            <p:cNvPr id="45" name="직사각형 28"/>
            <p:cNvSpPr>
              <a:spLocks noChangeArrowheads="1"/>
            </p:cNvSpPr>
            <p:nvPr/>
          </p:nvSpPr>
          <p:spPr bwMode="auto">
            <a:xfrm>
              <a:off x="8703463" y="3102856"/>
              <a:ext cx="844036" cy="61417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1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Report</a:t>
              </a:r>
              <a:br>
                <a:rPr kumimoji="0" lang="en-US" altLang="ko-KR" sz="11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</a:br>
              <a:r>
                <a:rPr kumimoji="0" lang="en-US" altLang="ko-KR" sz="11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/OLAP</a:t>
              </a:r>
            </a:p>
          </p:txBody>
        </p:sp>
        <p:sp>
          <p:nvSpPr>
            <p:cNvPr id="48" name="직사각형 36"/>
            <p:cNvSpPr>
              <a:spLocks noChangeArrowheads="1"/>
            </p:cNvSpPr>
            <p:nvPr/>
          </p:nvSpPr>
          <p:spPr bwMode="auto">
            <a:xfrm>
              <a:off x="8703463" y="2420888"/>
              <a:ext cx="860189" cy="61231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1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Dashboard</a:t>
              </a:r>
            </a:p>
          </p:txBody>
        </p:sp>
        <p:sp>
          <p:nvSpPr>
            <p:cNvPr id="62" name="직사각형 53"/>
            <p:cNvSpPr>
              <a:spLocks noChangeArrowheads="1"/>
            </p:cNvSpPr>
            <p:nvPr/>
          </p:nvSpPr>
          <p:spPr bwMode="auto">
            <a:xfrm>
              <a:off x="8703463" y="3800191"/>
              <a:ext cx="856151" cy="61231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t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Visualization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711953" y="3980255"/>
              <a:ext cx="753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 ggplot2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 D3</a:t>
              </a: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2841299" y="6089550"/>
            <a:ext cx="9947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Kerberos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Knox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113654" y="6088262"/>
            <a:ext cx="836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Ranger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Sentry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3803562" y="4981614"/>
            <a:ext cx="1216942" cy="1047388"/>
            <a:chOff x="3803562" y="4644169"/>
            <a:chExt cx="1216942" cy="1047388"/>
          </a:xfrm>
        </p:grpSpPr>
        <p:sp>
          <p:nvSpPr>
            <p:cNvPr id="134" name="직사각형 133"/>
            <p:cNvSpPr>
              <a:spLocks noChangeArrowheads="1"/>
            </p:cNvSpPr>
            <p:nvPr/>
          </p:nvSpPr>
          <p:spPr bwMode="auto">
            <a:xfrm>
              <a:off x="3803562" y="4644169"/>
              <a:ext cx="1216942" cy="1047388"/>
            </a:xfrm>
            <a:prstGeom prst="rect">
              <a:avLst/>
            </a:prstGeom>
            <a:solidFill>
              <a:srgbClr val="DDDDDD"/>
            </a:solidFill>
            <a:ln w="6350">
              <a:noFill/>
              <a:miter lim="800000"/>
              <a:headEnd/>
              <a:tailEnd/>
            </a:ln>
          </p:spPr>
          <p:txBody>
            <a:bodyPr wrap="none" anchor="t"/>
            <a:lstStyle/>
            <a:p>
              <a:pPr algn="ctr"/>
              <a:r>
                <a:rPr lang="en-US" altLang="ko-KR" sz="1100" dirty="0" smtClean="0">
                  <a:solidFill>
                    <a:srgbClr val="000000"/>
                  </a:solidFill>
                  <a:latin typeface="Arial" pitchFamily="34" charset="0"/>
                </a:rPr>
                <a:t>Data Governance</a:t>
              </a:r>
              <a:endParaRPr lang="ko-KR" altLang="en-US" sz="110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35" name="직사각형 38"/>
            <p:cNvSpPr>
              <a:spLocks noChangeArrowheads="1"/>
            </p:cNvSpPr>
            <p:nvPr/>
          </p:nvSpPr>
          <p:spPr bwMode="auto">
            <a:xfrm>
              <a:off x="3868331" y="5034688"/>
              <a:ext cx="1080120" cy="429792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t"/>
            <a:lstStyle/>
            <a:p>
              <a:pPr latinLnBrk="0">
                <a:lnSpc>
                  <a:spcPct val="80000"/>
                </a:lnSpc>
              </a:pPr>
              <a:r>
                <a:rPr lang="en-US" altLang="ko-KR" sz="10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Data Lifecycle</a:t>
              </a:r>
              <a:endParaRPr lang="ko-KR" altLang="en-US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306238" y="5220516"/>
              <a:ext cx="7142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Falcon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6900623" y="6073976"/>
            <a:ext cx="1016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Hadoop </a:t>
            </a:r>
            <a:b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</a:b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 Core</a:t>
            </a:r>
          </a:p>
        </p:txBody>
      </p:sp>
      <p:sp>
        <p:nvSpPr>
          <p:cNvPr id="149" name="직사각형 13"/>
          <p:cNvSpPr>
            <a:spLocks noChangeArrowheads="1"/>
          </p:cNvSpPr>
          <p:nvPr/>
        </p:nvSpPr>
        <p:spPr bwMode="auto">
          <a:xfrm>
            <a:off x="2698450" y="3688526"/>
            <a:ext cx="1516565" cy="748586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DFS</a:t>
            </a:r>
            <a:endParaRPr kumimoji="0" lang="en-US" altLang="ko-KR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328663" y="390765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HDFS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704528" y="4581128"/>
            <a:ext cx="7416824" cy="400110"/>
            <a:chOff x="704528" y="4581128"/>
            <a:chExt cx="8952428" cy="400110"/>
          </a:xfrm>
        </p:grpSpPr>
        <p:grpSp>
          <p:nvGrpSpPr>
            <p:cNvPr id="157" name="그룹 156"/>
            <p:cNvGrpSpPr/>
            <p:nvPr/>
          </p:nvGrpSpPr>
          <p:grpSpPr>
            <a:xfrm>
              <a:off x="751136" y="4630834"/>
              <a:ext cx="8905820" cy="298005"/>
              <a:chOff x="751136" y="4630834"/>
              <a:chExt cx="8905820" cy="2980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751136" y="4631928"/>
                <a:ext cx="8905820" cy="29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err="1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4953000" y="4630834"/>
                <a:ext cx="8478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altLang="ko-KR" sz="1100" b="1" dirty="0" smtClean="0">
                    <a:solidFill>
                      <a:srgbClr val="C00000"/>
                    </a:solidFill>
                    <a:latin typeface="나눔고딕" panose="020D0604000000000000" pitchFamily="50" charset="-127"/>
                  </a:rPr>
                  <a:t>  YARN</a:t>
                </a:r>
                <a:endParaRPr lang="ko-KR" altLang="en-US" sz="1000" b="1"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704528" y="4581128"/>
              <a:ext cx="2709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atin typeface="+mj-lt"/>
                  <a:ea typeface="나눔고딕" panose="020D0604000000000000" pitchFamily="50" charset="-127"/>
                  <a:cs typeface="Arial" pitchFamily="34" charset="0"/>
                </a:rPr>
                <a:t>Application Execution Framework</a:t>
              </a:r>
            </a:p>
            <a:p>
              <a:r>
                <a:rPr lang="en-US" altLang="ko-KR" sz="1000" b="1" dirty="0" smtClean="0">
                  <a:latin typeface="+mj-lt"/>
                  <a:ea typeface="나눔고딕" panose="020D0604000000000000" pitchFamily="50" charset="-127"/>
                  <a:cs typeface="Arial" pitchFamily="34" charset="0"/>
                </a:rPr>
                <a:t>Resource Management</a:t>
              </a:r>
              <a:endParaRPr lang="ko-KR" altLang="en-US" sz="1000" b="1" dirty="0" err="1" smtClean="0">
                <a:latin typeface="+mj-lt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99" name="실행 단추: 홈 98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92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Line 283"/>
          <p:cNvSpPr>
            <a:spLocks noChangeShapeType="1"/>
          </p:cNvSpPr>
          <p:nvPr/>
        </p:nvSpPr>
        <p:spPr bwMode="auto">
          <a:xfrm>
            <a:off x="2497138" y="1719263"/>
            <a:ext cx="16621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MapReduce – Logical Flow</a:t>
            </a:r>
            <a:endParaRPr lang="ko-KR" altLang="en-US" dirty="0" smtClean="0"/>
          </a:p>
        </p:txBody>
      </p:sp>
      <p:pic>
        <p:nvPicPr>
          <p:cNvPr id="18436" name="Picture 263" descr="201109202146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463" y="2728913"/>
            <a:ext cx="8853487" cy="290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 Box 264"/>
          <p:cNvSpPr txBox="1">
            <a:spLocks noChangeArrowheads="1"/>
          </p:cNvSpPr>
          <p:nvPr/>
        </p:nvSpPr>
        <p:spPr bwMode="auto">
          <a:xfrm>
            <a:off x="694040" y="2901950"/>
            <a:ext cx="10534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( K1, V1 )</a:t>
            </a:r>
          </a:p>
        </p:txBody>
      </p:sp>
      <p:sp>
        <p:nvSpPr>
          <p:cNvPr id="18438" name="Text Box 265"/>
          <p:cNvSpPr txBox="1">
            <a:spLocks noChangeArrowheads="1"/>
          </p:cNvSpPr>
          <p:nvPr/>
        </p:nvSpPr>
        <p:spPr bwMode="auto">
          <a:xfrm>
            <a:off x="2945115" y="2901950"/>
            <a:ext cx="10534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( K2, V2 )</a:t>
            </a:r>
          </a:p>
        </p:txBody>
      </p:sp>
      <p:sp>
        <p:nvSpPr>
          <p:cNvPr id="18439" name="Text Box 267"/>
          <p:cNvSpPr txBox="1">
            <a:spLocks noChangeArrowheads="1"/>
          </p:cNvSpPr>
          <p:nvPr/>
        </p:nvSpPr>
        <p:spPr bwMode="auto">
          <a:xfrm>
            <a:off x="8188628" y="2901950"/>
            <a:ext cx="10534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( K3, V3 )</a:t>
            </a:r>
          </a:p>
        </p:txBody>
      </p:sp>
      <p:sp>
        <p:nvSpPr>
          <p:cNvPr id="18440" name="AutoShape 268"/>
          <p:cNvSpPr>
            <a:spLocks/>
          </p:cNvSpPr>
          <p:nvPr/>
        </p:nvSpPr>
        <p:spPr bwMode="auto">
          <a:xfrm rot="-5400000">
            <a:off x="1030287" y="5272088"/>
            <a:ext cx="360363" cy="935038"/>
          </a:xfrm>
          <a:prstGeom prst="leftBrace">
            <a:avLst>
              <a:gd name="adj1" fmla="val 2162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41" name="AutoShape 269"/>
          <p:cNvSpPr>
            <a:spLocks/>
          </p:cNvSpPr>
          <p:nvPr/>
        </p:nvSpPr>
        <p:spPr bwMode="auto">
          <a:xfrm rot="-5400000">
            <a:off x="2903537" y="4837113"/>
            <a:ext cx="360363" cy="1804988"/>
          </a:xfrm>
          <a:prstGeom prst="leftBrace">
            <a:avLst>
              <a:gd name="adj1" fmla="val 417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42" name="AutoShape 270"/>
          <p:cNvSpPr>
            <a:spLocks/>
          </p:cNvSpPr>
          <p:nvPr/>
        </p:nvSpPr>
        <p:spPr bwMode="auto">
          <a:xfrm rot="-5400000">
            <a:off x="5241131" y="4677569"/>
            <a:ext cx="360363" cy="2124075"/>
          </a:xfrm>
          <a:prstGeom prst="leftBrace">
            <a:avLst>
              <a:gd name="adj1" fmla="val 4911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43" name="AutoShape 271"/>
          <p:cNvSpPr>
            <a:spLocks/>
          </p:cNvSpPr>
          <p:nvPr/>
        </p:nvSpPr>
        <p:spPr bwMode="auto">
          <a:xfrm rot="-5400000">
            <a:off x="7121525" y="5343525"/>
            <a:ext cx="360363" cy="792163"/>
          </a:xfrm>
          <a:prstGeom prst="leftBrace">
            <a:avLst>
              <a:gd name="adj1" fmla="val 4008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44" name="AutoShape 272"/>
          <p:cNvSpPr>
            <a:spLocks/>
          </p:cNvSpPr>
          <p:nvPr/>
        </p:nvSpPr>
        <p:spPr bwMode="auto">
          <a:xfrm rot="-5400000">
            <a:off x="8537575" y="5272088"/>
            <a:ext cx="360363" cy="935037"/>
          </a:xfrm>
          <a:prstGeom prst="leftBrace">
            <a:avLst>
              <a:gd name="adj1" fmla="val 2162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45" name="Text Box 273"/>
          <p:cNvSpPr txBox="1">
            <a:spLocks noChangeArrowheads="1"/>
          </p:cNvSpPr>
          <p:nvPr/>
        </p:nvSpPr>
        <p:spPr bwMode="auto">
          <a:xfrm>
            <a:off x="872245" y="5894388"/>
            <a:ext cx="64152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Input</a:t>
            </a:r>
          </a:p>
        </p:txBody>
      </p:sp>
      <p:sp>
        <p:nvSpPr>
          <p:cNvPr id="18446" name="Text Box 274"/>
          <p:cNvSpPr txBox="1">
            <a:spLocks noChangeArrowheads="1"/>
          </p:cNvSpPr>
          <p:nvPr/>
        </p:nvSpPr>
        <p:spPr bwMode="auto">
          <a:xfrm>
            <a:off x="2663825" y="5919788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Map</a:t>
            </a:r>
          </a:p>
        </p:txBody>
      </p:sp>
      <p:sp>
        <p:nvSpPr>
          <p:cNvPr id="18447" name="Text Box 275"/>
          <p:cNvSpPr txBox="1">
            <a:spLocks noChangeArrowheads="1"/>
          </p:cNvSpPr>
          <p:nvPr/>
        </p:nvSpPr>
        <p:spPr bwMode="auto">
          <a:xfrm>
            <a:off x="4238776" y="5894388"/>
            <a:ext cx="22984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Sort </a:t>
            </a:r>
            <a:r>
              <a:rPr lang="en-US" altLang="ko-KR" sz="16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&amp; Shuffle</a:t>
            </a:r>
            <a:endParaRPr lang="en-US" altLang="ko-KR" sz="1600" dirty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</p:txBody>
      </p:sp>
      <p:sp>
        <p:nvSpPr>
          <p:cNvPr id="18448" name="Text Box 276"/>
          <p:cNvSpPr txBox="1">
            <a:spLocks noChangeArrowheads="1"/>
          </p:cNvSpPr>
          <p:nvPr/>
        </p:nvSpPr>
        <p:spPr bwMode="auto">
          <a:xfrm>
            <a:off x="6811963" y="5919788"/>
            <a:ext cx="971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Reduce</a:t>
            </a:r>
          </a:p>
        </p:txBody>
      </p:sp>
      <p:sp>
        <p:nvSpPr>
          <p:cNvPr id="18449" name="Text Box 277"/>
          <p:cNvSpPr txBox="1">
            <a:spLocks noChangeArrowheads="1"/>
          </p:cNvSpPr>
          <p:nvPr/>
        </p:nvSpPr>
        <p:spPr bwMode="auto">
          <a:xfrm>
            <a:off x="8224838" y="5919788"/>
            <a:ext cx="971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Output</a:t>
            </a:r>
          </a:p>
        </p:txBody>
      </p:sp>
      <p:sp>
        <p:nvSpPr>
          <p:cNvPr id="18450" name="Rectangle 279"/>
          <p:cNvSpPr>
            <a:spLocks noChangeArrowheads="1"/>
          </p:cNvSpPr>
          <p:nvPr/>
        </p:nvSpPr>
        <p:spPr bwMode="auto">
          <a:xfrm>
            <a:off x="4179888" y="2116138"/>
            <a:ext cx="1620837" cy="431800"/>
          </a:xfrm>
          <a:prstGeom prst="rect">
            <a:avLst/>
          </a:prstGeom>
          <a:solidFill>
            <a:srgbClr val="FFFF99"/>
          </a:solidFill>
          <a:ln w="222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 dirty="0" err="1">
                <a:latin typeface="Arial" pitchFamily="34" charset="0"/>
                <a:ea typeface="나눔고딕" panose="020D0604000000000000" pitchFamily="50" charset="-127"/>
              </a:rPr>
              <a:t>TaskTracker</a:t>
            </a:r>
            <a:endParaRPr lang="en-US" altLang="ko-KR" sz="16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51" name="Line 280"/>
          <p:cNvSpPr>
            <a:spLocks noChangeShapeType="1"/>
          </p:cNvSpPr>
          <p:nvPr/>
        </p:nvSpPr>
        <p:spPr bwMode="auto">
          <a:xfrm flipH="1">
            <a:off x="2332038" y="2549525"/>
            <a:ext cx="2085975" cy="5445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52" name="Line 281"/>
          <p:cNvSpPr>
            <a:spLocks noChangeShapeType="1"/>
          </p:cNvSpPr>
          <p:nvPr/>
        </p:nvSpPr>
        <p:spPr bwMode="auto">
          <a:xfrm>
            <a:off x="5527675" y="2536825"/>
            <a:ext cx="1785938" cy="5445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53" name="Line 283"/>
          <p:cNvSpPr>
            <a:spLocks noChangeShapeType="1"/>
          </p:cNvSpPr>
          <p:nvPr/>
        </p:nvSpPr>
        <p:spPr bwMode="auto">
          <a:xfrm flipH="1">
            <a:off x="4989513" y="1933575"/>
            <a:ext cx="1587" cy="1793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54" name="Rectangle 282"/>
          <p:cNvSpPr>
            <a:spLocks noChangeArrowheads="1"/>
          </p:cNvSpPr>
          <p:nvPr/>
        </p:nvSpPr>
        <p:spPr bwMode="auto">
          <a:xfrm>
            <a:off x="876300" y="1501775"/>
            <a:ext cx="1620838" cy="431800"/>
          </a:xfrm>
          <a:prstGeom prst="rect">
            <a:avLst/>
          </a:prstGeom>
          <a:solidFill>
            <a:srgbClr val="FFFF99"/>
          </a:solidFill>
          <a:ln w="222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</a:rPr>
              <a:t>Client Node</a:t>
            </a:r>
          </a:p>
        </p:txBody>
      </p:sp>
      <p:sp>
        <p:nvSpPr>
          <p:cNvPr id="18455" name="Rectangle 282"/>
          <p:cNvSpPr>
            <a:spLocks noChangeArrowheads="1"/>
          </p:cNvSpPr>
          <p:nvPr/>
        </p:nvSpPr>
        <p:spPr bwMode="auto">
          <a:xfrm>
            <a:off x="4176713" y="1512888"/>
            <a:ext cx="1620837" cy="431800"/>
          </a:xfrm>
          <a:prstGeom prst="rect">
            <a:avLst/>
          </a:prstGeom>
          <a:solidFill>
            <a:srgbClr val="FFFF99"/>
          </a:solidFill>
          <a:ln w="222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 dirty="0" err="1">
                <a:latin typeface="Arial" pitchFamily="34" charset="0"/>
                <a:ea typeface="나눔고딕" panose="020D0604000000000000" pitchFamily="50" charset="-127"/>
              </a:rPr>
              <a:t>JobTracker</a:t>
            </a:r>
            <a:endParaRPr lang="en-US" altLang="ko-KR" sz="16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5" name="Text Box 274"/>
          <p:cNvSpPr txBox="1">
            <a:spLocks noChangeArrowheads="1"/>
          </p:cNvSpPr>
          <p:nvPr/>
        </p:nvSpPr>
        <p:spPr bwMode="auto">
          <a:xfrm>
            <a:off x="2761384" y="1695161"/>
            <a:ext cx="106521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Job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submit</a:t>
            </a:r>
            <a:b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</a:b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(jar</a:t>
            </a:r>
            <a:r>
              <a:rPr lang="ko-KR" altLang="en-US" sz="10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파일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)</a:t>
            </a:r>
            <a:endParaRPr lang="en-US" altLang="ko-KR" sz="1000" dirty="0">
              <a:latin typeface="Arial" pitchFamily="34" charset="0"/>
              <a:ea typeface="나눔고딕" panose="020D0604000000000000" pitchFamily="50" charset="-127"/>
              <a:sym typeface="Wingdings" pitchFamily="2" charset="2"/>
            </a:endParaRPr>
          </a:p>
        </p:txBody>
      </p:sp>
      <p:sp>
        <p:nvSpPr>
          <p:cNvPr id="26" name="Text Box 274"/>
          <p:cNvSpPr txBox="1">
            <a:spLocks noChangeArrowheads="1"/>
          </p:cNvSpPr>
          <p:nvPr/>
        </p:nvSpPr>
        <p:spPr bwMode="auto">
          <a:xfrm>
            <a:off x="5060950" y="1902547"/>
            <a:ext cx="1065213" cy="2460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Download Job</a:t>
            </a:r>
          </a:p>
        </p:txBody>
      </p:sp>
      <p:sp>
        <p:nvSpPr>
          <p:cNvPr id="27" name="내용 개체 틀 2"/>
          <p:cNvSpPr txBox="1">
            <a:spLocks/>
          </p:cNvSpPr>
          <p:nvPr/>
        </p:nvSpPr>
        <p:spPr bwMode="auto">
          <a:xfrm>
            <a:off x="79375" y="657225"/>
            <a:ext cx="9737725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latinLnBrk="0">
              <a:lnSpc>
                <a:spcPct val="110000"/>
              </a:lnSpc>
            </a:pP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Word Count 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를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MapReduce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로 처리 시 논리적 흐름도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MapReduce – Physical Flow</a:t>
            </a:r>
            <a:endParaRPr lang="ko-KR" altLang="en-US" dirty="0" smtClean="0"/>
          </a:p>
        </p:txBody>
      </p:sp>
      <p:sp>
        <p:nvSpPr>
          <p:cNvPr id="19459" name="Text Box 287"/>
          <p:cNvSpPr txBox="1">
            <a:spLocks noChangeArrowheads="1"/>
          </p:cNvSpPr>
          <p:nvPr/>
        </p:nvSpPr>
        <p:spPr bwMode="auto">
          <a:xfrm>
            <a:off x="8112991" y="5956010"/>
            <a:ext cx="971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Output</a:t>
            </a:r>
          </a:p>
        </p:txBody>
      </p:sp>
      <p:pic>
        <p:nvPicPr>
          <p:cNvPr id="19460" name="Picture 263" descr="482085836abb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141" y="2114260"/>
            <a:ext cx="6783388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77"/>
          <p:cNvPicPr>
            <a:picLocks noChangeAspect="1" noChangeArrowheads="1"/>
          </p:cNvPicPr>
          <p:nvPr/>
        </p:nvPicPr>
        <p:blipFill>
          <a:blip r:embed="rId3" cstate="print"/>
          <a:srcRect r="929"/>
          <a:stretch>
            <a:fillRect/>
          </a:stretch>
        </p:blipFill>
        <p:spPr bwMode="auto">
          <a:xfrm>
            <a:off x="694604" y="1364960"/>
            <a:ext cx="8462962" cy="4168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9462" name="Text Box 267"/>
          <p:cNvSpPr txBox="1">
            <a:spLocks noChangeArrowheads="1"/>
          </p:cNvSpPr>
          <p:nvPr/>
        </p:nvSpPr>
        <p:spPr bwMode="auto">
          <a:xfrm>
            <a:off x="742229" y="4900323"/>
            <a:ext cx="10534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( K1, V1 )</a:t>
            </a:r>
          </a:p>
        </p:txBody>
      </p:sp>
      <p:sp>
        <p:nvSpPr>
          <p:cNvPr id="19463" name="Text Box 268"/>
          <p:cNvSpPr txBox="1">
            <a:spLocks noChangeArrowheads="1"/>
          </p:cNvSpPr>
          <p:nvPr/>
        </p:nvSpPr>
        <p:spPr bwMode="auto">
          <a:xfrm>
            <a:off x="4523654" y="5424198"/>
            <a:ext cx="10534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( K2, V2 )</a:t>
            </a:r>
          </a:p>
        </p:txBody>
      </p:sp>
      <p:sp>
        <p:nvSpPr>
          <p:cNvPr id="19464" name="Text Box 269"/>
          <p:cNvSpPr txBox="1">
            <a:spLocks noChangeArrowheads="1"/>
          </p:cNvSpPr>
          <p:nvPr/>
        </p:nvSpPr>
        <p:spPr bwMode="auto">
          <a:xfrm>
            <a:off x="8112991" y="4900323"/>
            <a:ext cx="10534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( K3, V3 )</a:t>
            </a:r>
          </a:p>
        </p:txBody>
      </p:sp>
      <p:sp>
        <p:nvSpPr>
          <p:cNvPr id="19465" name="AutoShape 278"/>
          <p:cNvSpPr>
            <a:spLocks/>
          </p:cNvSpPr>
          <p:nvPr/>
        </p:nvSpPr>
        <p:spPr bwMode="auto">
          <a:xfrm rot="-5400000">
            <a:off x="1218479" y="5444835"/>
            <a:ext cx="179388" cy="935037"/>
          </a:xfrm>
          <a:prstGeom prst="leftBrace">
            <a:avLst>
              <a:gd name="adj1" fmla="val 4343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466" name="AutoShape 279"/>
          <p:cNvSpPr>
            <a:spLocks/>
          </p:cNvSpPr>
          <p:nvPr/>
        </p:nvSpPr>
        <p:spPr bwMode="auto">
          <a:xfrm rot="-5400000">
            <a:off x="2833760" y="5136066"/>
            <a:ext cx="179388" cy="1552575"/>
          </a:xfrm>
          <a:prstGeom prst="leftBrace">
            <a:avLst>
              <a:gd name="adj1" fmla="val 7212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467" name="AutoShape 280"/>
          <p:cNvSpPr>
            <a:spLocks/>
          </p:cNvSpPr>
          <p:nvPr/>
        </p:nvSpPr>
        <p:spPr bwMode="auto">
          <a:xfrm rot="-5400000">
            <a:off x="5068166" y="4743160"/>
            <a:ext cx="179388" cy="2338388"/>
          </a:xfrm>
          <a:prstGeom prst="leftBrace">
            <a:avLst>
              <a:gd name="adj1" fmla="val 10862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468" name="AutoShape 282"/>
          <p:cNvSpPr>
            <a:spLocks/>
          </p:cNvSpPr>
          <p:nvPr/>
        </p:nvSpPr>
        <p:spPr bwMode="auto">
          <a:xfrm rot="-5400000">
            <a:off x="8485260" y="5402766"/>
            <a:ext cx="196850" cy="1023938"/>
          </a:xfrm>
          <a:prstGeom prst="leftBrace">
            <a:avLst>
              <a:gd name="adj1" fmla="val 4334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469" name="Text Box 283"/>
          <p:cNvSpPr txBox="1">
            <a:spLocks noChangeArrowheads="1"/>
          </p:cNvSpPr>
          <p:nvPr/>
        </p:nvSpPr>
        <p:spPr bwMode="auto">
          <a:xfrm>
            <a:off x="992174" y="5956010"/>
            <a:ext cx="64152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Input</a:t>
            </a:r>
          </a:p>
        </p:txBody>
      </p:sp>
      <p:sp>
        <p:nvSpPr>
          <p:cNvPr id="19470" name="Text Box 284"/>
          <p:cNvSpPr txBox="1">
            <a:spLocks noChangeArrowheads="1"/>
          </p:cNvSpPr>
          <p:nvPr/>
        </p:nvSpPr>
        <p:spPr bwMode="auto">
          <a:xfrm>
            <a:off x="2544041" y="595601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Map</a:t>
            </a:r>
          </a:p>
        </p:txBody>
      </p:sp>
      <p:sp>
        <p:nvSpPr>
          <p:cNvPr id="19471" name="Text Box 285"/>
          <p:cNvSpPr txBox="1">
            <a:spLocks noChangeArrowheads="1"/>
          </p:cNvSpPr>
          <p:nvPr/>
        </p:nvSpPr>
        <p:spPr bwMode="auto">
          <a:xfrm>
            <a:off x="4298229" y="5956010"/>
            <a:ext cx="17145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Sort &amp; Shuffle</a:t>
            </a:r>
          </a:p>
        </p:txBody>
      </p:sp>
      <p:sp>
        <p:nvSpPr>
          <p:cNvPr id="19472" name="Text Box 286"/>
          <p:cNvSpPr txBox="1">
            <a:spLocks noChangeArrowheads="1"/>
          </p:cNvSpPr>
          <p:nvPr/>
        </p:nvSpPr>
        <p:spPr bwMode="auto">
          <a:xfrm>
            <a:off x="6679479" y="5956010"/>
            <a:ext cx="971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5725" indent="-85725" algn="ctr">
              <a:buFont typeface="Wingdings" pitchFamily="2" charset="2"/>
              <a:buNone/>
            </a:pP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Reduce</a:t>
            </a:r>
          </a:p>
        </p:txBody>
      </p:sp>
      <p:sp>
        <p:nvSpPr>
          <p:cNvPr id="19473" name="AutoShape 290"/>
          <p:cNvSpPr>
            <a:spLocks/>
          </p:cNvSpPr>
          <p:nvPr/>
        </p:nvSpPr>
        <p:spPr bwMode="auto">
          <a:xfrm rot="-5400000">
            <a:off x="7077941" y="5338473"/>
            <a:ext cx="188913" cy="1157287"/>
          </a:xfrm>
          <a:prstGeom prst="leftBrace">
            <a:avLst>
              <a:gd name="adj1" fmla="val 510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474" name="Oval 19"/>
          <p:cNvSpPr>
            <a:spLocks noChangeArrowheads="1"/>
          </p:cNvSpPr>
          <p:nvPr/>
        </p:nvSpPr>
        <p:spPr bwMode="auto">
          <a:xfrm>
            <a:off x="5607916" y="3658898"/>
            <a:ext cx="757238" cy="277812"/>
          </a:xfrm>
          <a:prstGeom prst="ellipse">
            <a:avLst/>
          </a:prstGeom>
          <a:gradFill rotWithShape="1">
            <a:gsLst>
              <a:gs pos="0">
                <a:srgbClr val="DDDDDD"/>
              </a:gs>
              <a:gs pos="100000">
                <a:srgbClr val="B2B2B2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100" dirty="0">
                <a:latin typeface="Arial" pitchFamily="34" charset="0"/>
                <a:ea typeface="나눔고딕" panose="020D0604000000000000" pitchFamily="50" charset="-127"/>
              </a:rPr>
              <a:t>파일 </a:t>
            </a:r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1-2</a:t>
            </a:r>
          </a:p>
        </p:txBody>
      </p:sp>
      <p:sp>
        <p:nvSpPr>
          <p:cNvPr id="19475" name="Oval 20"/>
          <p:cNvSpPr>
            <a:spLocks noChangeArrowheads="1"/>
          </p:cNvSpPr>
          <p:nvPr/>
        </p:nvSpPr>
        <p:spPr bwMode="auto">
          <a:xfrm>
            <a:off x="5607916" y="3960523"/>
            <a:ext cx="757238" cy="277812"/>
          </a:xfrm>
          <a:prstGeom prst="ellipse">
            <a:avLst/>
          </a:prstGeom>
          <a:gradFill rotWithShape="1">
            <a:gsLst>
              <a:gs pos="0">
                <a:srgbClr val="DDDDDD"/>
              </a:gs>
              <a:gs pos="100000">
                <a:srgbClr val="B2B2B2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100">
                <a:latin typeface="Arial" pitchFamily="34" charset="0"/>
                <a:ea typeface="나눔고딕" panose="020D0604000000000000" pitchFamily="50" charset="-127"/>
              </a:rPr>
              <a:t>파일 </a:t>
            </a:r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2-2</a:t>
            </a:r>
          </a:p>
        </p:txBody>
      </p:sp>
      <p:sp>
        <p:nvSpPr>
          <p:cNvPr id="19476" name="Oval 21"/>
          <p:cNvSpPr>
            <a:spLocks noChangeArrowheads="1"/>
          </p:cNvSpPr>
          <p:nvPr/>
        </p:nvSpPr>
        <p:spPr bwMode="auto">
          <a:xfrm>
            <a:off x="5607916" y="4262148"/>
            <a:ext cx="757238" cy="277812"/>
          </a:xfrm>
          <a:prstGeom prst="ellipse">
            <a:avLst/>
          </a:prstGeom>
          <a:gradFill rotWithShape="1">
            <a:gsLst>
              <a:gs pos="0">
                <a:srgbClr val="DDDDDD"/>
              </a:gs>
              <a:gs pos="100000">
                <a:srgbClr val="B2B2B2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100">
                <a:latin typeface="Arial" pitchFamily="34" charset="0"/>
                <a:ea typeface="나눔고딕" panose="020D0604000000000000" pitchFamily="50" charset="-127"/>
              </a:rPr>
              <a:t>파일 </a:t>
            </a:r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3-2</a:t>
            </a:r>
          </a:p>
        </p:txBody>
      </p:sp>
      <p:sp>
        <p:nvSpPr>
          <p:cNvPr id="19477" name="Oval 22"/>
          <p:cNvSpPr>
            <a:spLocks noChangeArrowheads="1"/>
          </p:cNvSpPr>
          <p:nvPr/>
        </p:nvSpPr>
        <p:spPr bwMode="auto">
          <a:xfrm>
            <a:off x="5607916" y="4539960"/>
            <a:ext cx="757238" cy="277813"/>
          </a:xfrm>
          <a:prstGeom prst="ellipse">
            <a:avLst/>
          </a:prstGeom>
          <a:gradFill rotWithShape="1">
            <a:gsLst>
              <a:gs pos="0">
                <a:srgbClr val="DDDDDD"/>
              </a:gs>
              <a:gs pos="100000">
                <a:srgbClr val="B2B2B2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100">
                <a:latin typeface="Arial" pitchFamily="34" charset="0"/>
                <a:ea typeface="나눔고딕" panose="020D0604000000000000" pitchFamily="50" charset="-127"/>
              </a:rPr>
              <a:t>파일 </a:t>
            </a:r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4-2</a:t>
            </a:r>
          </a:p>
        </p:txBody>
      </p:sp>
      <p:sp>
        <p:nvSpPr>
          <p:cNvPr id="19478" name="Oval 23"/>
          <p:cNvSpPr>
            <a:spLocks noChangeArrowheads="1"/>
          </p:cNvSpPr>
          <p:nvPr/>
        </p:nvSpPr>
        <p:spPr bwMode="auto">
          <a:xfrm>
            <a:off x="5607916" y="4830473"/>
            <a:ext cx="757238" cy="277812"/>
          </a:xfrm>
          <a:prstGeom prst="ellipse">
            <a:avLst/>
          </a:prstGeom>
          <a:gradFill rotWithShape="1">
            <a:gsLst>
              <a:gs pos="0">
                <a:srgbClr val="DDDDDD"/>
              </a:gs>
              <a:gs pos="100000">
                <a:srgbClr val="B2B2B2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100">
                <a:latin typeface="Arial" pitchFamily="34" charset="0"/>
                <a:ea typeface="나눔고딕" panose="020D0604000000000000" pitchFamily="50" charset="-127"/>
              </a:rPr>
              <a:t>파일 </a:t>
            </a:r>
            <a:r>
              <a:rPr lang="en-US" altLang="ko-KR" sz="1100" dirty="0">
                <a:latin typeface="Arial" pitchFamily="34" charset="0"/>
                <a:ea typeface="나눔고딕" panose="020D0604000000000000" pitchFamily="50" charset="-127"/>
              </a:rPr>
              <a:t>5-2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6540" y="6375514"/>
            <a:ext cx="4451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hlinkClick r:id="rId4"/>
              </a:rPr>
              <a:t>Hadoop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hlinkClick r:id="rId4"/>
              </a:rPr>
              <a:t> Visualization(MapReduce): http://www.youtube.com/watch?v=Uj5DolxL1Ak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 bwMode="auto">
          <a:xfrm>
            <a:off x="79375" y="657225"/>
            <a:ext cx="9737725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latinLnBrk="0">
              <a:lnSpc>
                <a:spcPct val="110000"/>
              </a:lnSpc>
            </a:pP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Word Count 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를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MapReduce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로 처리 시 데이터 파일 및 프로세스 흐름도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167814" y="6381328"/>
            <a:ext cx="38164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8253413" y="855663"/>
            <a:ext cx="1301750" cy="22415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3946525" y="855663"/>
            <a:ext cx="4125913" cy="32877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1031875" y="2517775"/>
            <a:ext cx="13192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kumimoji="0" lang="en-US" altLang="ko-KR" sz="1200" dirty="0">
                <a:latin typeface="Arial" pitchFamily="34" charset="0"/>
                <a:ea typeface="나눔고딕" panose="020D0604000000000000" pitchFamily="50" charset="-127"/>
              </a:rPr>
              <a:t>Storage : HDFS</a:t>
            </a:r>
          </a:p>
        </p:txBody>
      </p:sp>
      <p:sp>
        <p:nvSpPr>
          <p:cNvPr id="20484" name="Text Box 6"/>
          <p:cNvSpPr txBox="1">
            <a:spLocks noChangeArrowheads="1"/>
          </p:cNvSpPr>
          <p:nvPr/>
        </p:nvSpPr>
        <p:spPr bwMode="auto">
          <a:xfrm>
            <a:off x="1031875" y="2780928"/>
            <a:ext cx="131157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kumimoji="0" lang="en-US" altLang="ko-KR" sz="1200" dirty="0">
                <a:latin typeface="Arial" pitchFamily="34" charset="0"/>
                <a:ea typeface="나눔고딕" panose="020D0604000000000000" pitchFamily="50" charset="-127"/>
              </a:rPr>
              <a:t>Processing : MR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821488" y="2319338"/>
            <a:ext cx="474662" cy="304800"/>
            <a:chOff x="2414" y="1854"/>
            <a:chExt cx="276" cy="192"/>
          </a:xfrm>
        </p:grpSpPr>
        <p:sp>
          <p:nvSpPr>
            <p:cNvPr id="20589" name="Line 9"/>
            <p:cNvSpPr>
              <a:spLocks noChangeShapeType="1"/>
            </p:cNvSpPr>
            <p:nvPr/>
          </p:nvSpPr>
          <p:spPr bwMode="auto">
            <a:xfrm>
              <a:off x="2442" y="1854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90" name="Line 10"/>
            <p:cNvSpPr>
              <a:spLocks noChangeShapeType="1"/>
            </p:cNvSpPr>
            <p:nvPr/>
          </p:nvSpPr>
          <p:spPr bwMode="auto">
            <a:xfrm>
              <a:off x="2646" y="1854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91" name="Text Box 11"/>
            <p:cNvSpPr txBox="1">
              <a:spLocks noChangeArrowheads="1"/>
            </p:cNvSpPr>
            <p:nvPr/>
          </p:nvSpPr>
          <p:spPr bwMode="auto">
            <a:xfrm>
              <a:off x="2414" y="1892"/>
              <a:ext cx="276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0"/>
              <a:r>
                <a:rPr kumimoji="0" lang="en-US" altLang="ko-KR" sz="1000" b="0" dirty="0">
                  <a:latin typeface="Arial" pitchFamily="34" charset="0"/>
                  <a:ea typeface="나눔고딕" panose="020D0604000000000000" pitchFamily="50" charset="-127"/>
                </a:rPr>
                <a:t>8020</a:t>
              </a:r>
            </a:p>
          </p:txBody>
        </p:sp>
      </p:grpSp>
      <p:sp>
        <p:nvSpPr>
          <p:cNvPr id="20487" name="Line 12"/>
          <p:cNvSpPr>
            <a:spLocks noChangeShapeType="1"/>
          </p:cNvSpPr>
          <p:nvPr/>
        </p:nvSpPr>
        <p:spPr bwMode="auto">
          <a:xfrm flipH="1">
            <a:off x="5713413" y="2344738"/>
            <a:ext cx="896937" cy="285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691063" y="1933575"/>
            <a:ext cx="474662" cy="280988"/>
            <a:chOff x="3701" y="1944"/>
            <a:chExt cx="276" cy="177"/>
          </a:xfrm>
        </p:grpSpPr>
        <p:sp>
          <p:nvSpPr>
            <p:cNvPr id="20586" name="Line 14"/>
            <p:cNvSpPr>
              <a:spLocks noChangeShapeType="1"/>
            </p:cNvSpPr>
            <p:nvPr/>
          </p:nvSpPr>
          <p:spPr bwMode="auto">
            <a:xfrm>
              <a:off x="3730" y="1947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87" name="Line 15"/>
            <p:cNvSpPr>
              <a:spLocks noChangeShapeType="1"/>
            </p:cNvSpPr>
            <p:nvPr/>
          </p:nvSpPr>
          <p:spPr bwMode="auto">
            <a:xfrm>
              <a:off x="3934" y="19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88" name="Text Box 16"/>
            <p:cNvSpPr txBox="1">
              <a:spLocks noChangeArrowheads="1"/>
            </p:cNvSpPr>
            <p:nvPr/>
          </p:nvSpPr>
          <p:spPr bwMode="auto">
            <a:xfrm>
              <a:off x="3701" y="1967"/>
              <a:ext cx="276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0"/>
              <a:r>
                <a:rPr kumimoji="0" lang="en-US" altLang="ko-KR" sz="1000" b="0" dirty="0">
                  <a:latin typeface="Arial" pitchFamily="34" charset="0"/>
                  <a:ea typeface="나눔고딕" panose="020D0604000000000000" pitchFamily="50" charset="-127"/>
                </a:rPr>
                <a:t>8021</a:t>
              </a:r>
            </a:p>
          </p:txBody>
        </p:sp>
      </p:grpSp>
      <p:sp>
        <p:nvSpPr>
          <p:cNvPr id="20489" name="Text Box 17"/>
          <p:cNvSpPr txBox="1">
            <a:spLocks noChangeArrowheads="1"/>
          </p:cNvSpPr>
          <p:nvPr/>
        </p:nvSpPr>
        <p:spPr bwMode="auto">
          <a:xfrm>
            <a:off x="6723063" y="966788"/>
            <a:ext cx="6127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/>
            <a:r>
              <a:rPr kumimoji="0"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50070</a:t>
            </a:r>
          </a:p>
        </p:txBody>
      </p:sp>
      <p:sp>
        <p:nvSpPr>
          <p:cNvPr id="20490" name="Text Box 18"/>
          <p:cNvSpPr txBox="1">
            <a:spLocks noChangeArrowheads="1"/>
          </p:cNvSpPr>
          <p:nvPr/>
        </p:nvSpPr>
        <p:spPr bwMode="auto">
          <a:xfrm>
            <a:off x="4616450" y="1006475"/>
            <a:ext cx="6127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/>
            <a:r>
              <a:rPr kumimoji="0"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50030</a:t>
            </a:r>
          </a:p>
        </p:txBody>
      </p:sp>
      <p:sp>
        <p:nvSpPr>
          <p:cNvPr id="20491" name="Line 19"/>
          <p:cNvSpPr>
            <a:spLocks noChangeShapeType="1"/>
          </p:cNvSpPr>
          <p:nvPr/>
        </p:nvSpPr>
        <p:spPr bwMode="auto">
          <a:xfrm flipV="1">
            <a:off x="7219950" y="955675"/>
            <a:ext cx="141288" cy="319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ko-KR" altLang="en-US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492" name="Line 20"/>
          <p:cNvSpPr>
            <a:spLocks noChangeShapeType="1"/>
          </p:cNvSpPr>
          <p:nvPr/>
        </p:nvSpPr>
        <p:spPr bwMode="auto">
          <a:xfrm flipV="1">
            <a:off x="5095875" y="993775"/>
            <a:ext cx="141288" cy="319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493" name="Line 21"/>
          <p:cNvSpPr>
            <a:spLocks noChangeShapeType="1"/>
          </p:cNvSpPr>
          <p:nvPr/>
        </p:nvSpPr>
        <p:spPr bwMode="auto">
          <a:xfrm flipH="1" flipV="1">
            <a:off x="4568825" y="1016000"/>
            <a:ext cx="220663" cy="319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494" name="Line 22"/>
          <p:cNvSpPr>
            <a:spLocks noChangeShapeType="1"/>
          </p:cNvSpPr>
          <p:nvPr/>
        </p:nvSpPr>
        <p:spPr bwMode="auto">
          <a:xfrm flipH="1" flipV="1">
            <a:off x="6661150" y="963613"/>
            <a:ext cx="188913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495" name="Line 23"/>
          <p:cNvSpPr>
            <a:spLocks noChangeShapeType="1"/>
          </p:cNvSpPr>
          <p:nvPr/>
        </p:nvSpPr>
        <p:spPr bwMode="auto">
          <a:xfrm>
            <a:off x="8885238" y="2009775"/>
            <a:ext cx="0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9416" name="Rectangle 24"/>
          <p:cNvSpPr>
            <a:spLocks noChangeArrowheads="1"/>
          </p:cNvSpPr>
          <p:nvPr/>
        </p:nvSpPr>
        <p:spPr bwMode="auto">
          <a:xfrm>
            <a:off x="700088" y="1166813"/>
            <a:ext cx="1663700" cy="10382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1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9417" name="Rectangle 25"/>
          <p:cNvSpPr>
            <a:spLocks noChangeArrowheads="1"/>
          </p:cNvSpPr>
          <p:nvPr/>
        </p:nvSpPr>
        <p:spPr bwMode="auto">
          <a:xfrm>
            <a:off x="801688" y="1309688"/>
            <a:ext cx="1430337" cy="67627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  <a:cs typeface="Arial Unicode MS"/>
              </a:rPr>
              <a:t>Client Node</a:t>
            </a:r>
          </a:p>
        </p:txBody>
      </p:sp>
      <p:sp>
        <p:nvSpPr>
          <p:cNvPr id="20498" name="Rectangle 26"/>
          <p:cNvSpPr>
            <a:spLocks noChangeArrowheads="1"/>
          </p:cNvSpPr>
          <p:nvPr/>
        </p:nvSpPr>
        <p:spPr bwMode="auto">
          <a:xfrm>
            <a:off x="2095843" y="1386359"/>
            <a:ext cx="716863" cy="2308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ko-KR" sz="900" dirty="0">
                <a:latin typeface="Arial" pitchFamily="34" charset="0"/>
                <a:ea typeface="나눔고딕" panose="020D0604000000000000" pitchFamily="50" charset="-127"/>
              </a:rPr>
              <a:t>HDFS API</a:t>
            </a:r>
          </a:p>
        </p:txBody>
      </p:sp>
      <p:sp>
        <p:nvSpPr>
          <p:cNvPr id="20499" name="Rectangle 27"/>
          <p:cNvSpPr>
            <a:spLocks noChangeArrowheads="1"/>
          </p:cNvSpPr>
          <p:nvPr/>
        </p:nvSpPr>
        <p:spPr bwMode="auto">
          <a:xfrm>
            <a:off x="2089150" y="1692275"/>
            <a:ext cx="716400" cy="2381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altLang="ko-KR" sz="900" dirty="0">
                <a:latin typeface="Arial" pitchFamily="34" charset="0"/>
                <a:ea typeface="나눔고딕" panose="020D0604000000000000" pitchFamily="50" charset="-127"/>
              </a:rPr>
              <a:t>MR API</a:t>
            </a:r>
          </a:p>
        </p:txBody>
      </p:sp>
      <p:sp>
        <p:nvSpPr>
          <p:cNvPr id="59420" name="Rectangle 28"/>
          <p:cNvSpPr>
            <a:spLocks noChangeArrowheads="1"/>
          </p:cNvSpPr>
          <p:nvPr/>
        </p:nvSpPr>
        <p:spPr bwMode="auto">
          <a:xfrm>
            <a:off x="301625" y="4389438"/>
            <a:ext cx="2586038" cy="17399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01" name="Text Box 29"/>
          <p:cNvSpPr txBox="1">
            <a:spLocks noChangeArrowheads="1"/>
          </p:cNvSpPr>
          <p:nvPr/>
        </p:nvSpPr>
        <p:spPr bwMode="auto">
          <a:xfrm>
            <a:off x="847725" y="4402138"/>
            <a:ext cx="129920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Worker Node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#1</a:t>
            </a:r>
          </a:p>
        </p:txBody>
      </p:sp>
      <p:sp>
        <p:nvSpPr>
          <p:cNvPr id="59422" name="Rectangle 30"/>
          <p:cNvSpPr>
            <a:spLocks noChangeArrowheads="1"/>
          </p:cNvSpPr>
          <p:nvPr/>
        </p:nvSpPr>
        <p:spPr bwMode="auto">
          <a:xfrm>
            <a:off x="596900" y="4676775"/>
            <a:ext cx="1108075" cy="3841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Data Node</a:t>
            </a:r>
            <a:endParaRPr lang="en-US" altLang="ko-KR" sz="1200" b="1" dirty="0">
              <a:solidFill>
                <a:schemeClr val="tx1"/>
              </a:solidFill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0503" name="Rectangle 31"/>
          <p:cNvSpPr>
            <a:spLocks noChangeArrowheads="1"/>
          </p:cNvSpPr>
          <p:nvPr/>
        </p:nvSpPr>
        <p:spPr bwMode="auto">
          <a:xfrm>
            <a:off x="1589088" y="4870450"/>
            <a:ext cx="774700" cy="3683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Task</a:t>
            </a:r>
            <a:b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Tracker</a:t>
            </a:r>
          </a:p>
        </p:txBody>
      </p:sp>
      <p:sp>
        <p:nvSpPr>
          <p:cNvPr id="20504" name="AutoShape 32"/>
          <p:cNvSpPr>
            <a:spLocks noChangeArrowheads="1"/>
          </p:cNvSpPr>
          <p:nvPr/>
        </p:nvSpPr>
        <p:spPr bwMode="auto">
          <a:xfrm>
            <a:off x="1054100" y="5116821"/>
            <a:ext cx="377825" cy="550247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05" name="AutoShape 33"/>
          <p:cNvSpPr>
            <a:spLocks noChangeArrowheads="1"/>
          </p:cNvSpPr>
          <p:nvPr/>
        </p:nvSpPr>
        <p:spPr bwMode="auto">
          <a:xfrm>
            <a:off x="379413" y="5116821"/>
            <a:ext cx="379412" cy="550247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06" name="AutoShape 34"/>
          <p:cNvSpPr>
            <a:spLocks noChangeArrowheads="1"/>
          </p:cNvSpPr>
          <p:nvPr/>
        </p:nvSpPr>
        <p:spPr bwMode="auto">
          <a:xfrm>
            <a:off x="730250" y="5415271"/>
            <a:ext cx="379413" cy="550247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0509" name="AutoShape 37"/>
          <p:cNvCxnSpPr>
            <a:cxnSpLocks noChangeShapeType="1"/>
            <a:stCxn id="59422" idx="2"/>
            <a:endCxn id="20505" idx="1"/>
          </p:cNvCxnSpPr>
          <p:nvPr/>
        </p:nvCxnSpPr>
        <p:spPr bwMode="auto">
          <a:xfrm flipH="1">
            <a:off x="569119" y="5060950"/>
            <a:ext cx="581819" cy="558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10" name="AutoShape 38"/>
          <p:cNvCxnSpPr>
            <a:cxnSpLocks noChangeShapeType="1"/>
            <a:stCxn id="59422" idx="2"/>
            <a:endCxn id="20506" idx="1"/>
          </p:cNvCxnSpPr>
          <p:nvPr/>
        </p:nvCxnSpPr>
        <p:spPr bwMode="auto">
          <a:xfrm flipH="1">
            <a:off x="919957" y="5060950"/>
            <a:ext cx="230981" cy="35432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11" name="AutoShape 39"/>
          <p:cNvCxnSpPr>
            <a:cxnSpLocks noChangeShapeType="1"/>
            <a:stCxn id="59422" idx="2"/>
            <a:endCxn id="20504" idx="1"/>
          </p:cNvCxnSpPr>
          <p:nvPr/>
        </p:nvCxnSpPr>
        <p:spPr bwMode="auto">
          <a:xfrm>
            <a:off x="1150938" y="5060950"/>
            <a:ext cx="92075" cy="558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513" name="Line 41"/>
          <p:cNvSpPr>
            <a:spLocks noChangeShapeType="1"/>
          </p:cNvSpPr>
          <p:nvPr/>
        </p:nvSpPr>
        <p:spPr bwMode="auto">
          <a:xfrm>
            <a:off x="1890712" y="5238750"/>
            <a:ext cx="3401" cy="432707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14" name="Line 42"/>
          <p:cNvSpPr>
            <a:spLocks noChangeShapeType="1"/>
          </p:cNvSpPr>
          <p:nvPr/>
        </p:nvSpPr>
        <p:spPr bwMode="auto">
          <a:xfrm>
            <a:off x="1915886" y="5257800"/>
            <a:ext cx="300811" cy="115416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16" name="Text Box 44"/>
          <p:cNvSpPr txBox="1">
            <a:spLocks noChangeArrowheads="1"/>
          </p:cNvSpPr>
          <p:nvPr/>
        </p:nvSpPr>
        <p:spPr bwMode="auto">
          <a:xfrm>
            <a:off x="446088" y="5345113"/>
            <a:ext cx="242887" cy="223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r>
              <a:rPr kumimoji="0" lang="en-US" altLang="ko-KR" sz="800" b="0" dirty="0">
                <a:latin typeface="Arial" pitchFamily="34" charset="0"/>
                <a:ea typeface="나눔고딕" panose="020D0604000000000000" pitchFamily="50" charset="-127"/>
              </a:rPr>
              <a:t>B1</a:t>
            </a:r>
          </a:p>
        </p:txBody>
      </p:sp>
      <p:sp>
        <p:nvSpPr>
          <p:cNvPr id="20517" name="Text Box 45"/>
          <p:cNvSpPr txBox="1">
            <a:spLocks noChangeArrowheads="1"/>
          </p:cNvSpPr>
          <p:nvPr/>
        </p:nvSpPr>
        <p:spPr bwMode="auto">
          <a:xfrm>
            <a:off x="803275" y="5638800"/>
            <a:ext cx="244475" cy="2238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r>
              <a:rPr kumimoji="0" lang="en-US" altLang="ko-KR" sz="800" b="0" dirty="0">
                <a:latin typeface="Arial" pitchFamily="34" charset="0"/>
                <a:ea typeface="나눔고딕" panose="020D0604000000000000" pitchFamily="50" charset="-127"/>
              </a:rPr>
              <a:t>B3</a:t>
            </a:r>
          </a:p>
        </p:txBody>
      </p:sp>
      <p:sp>
        <p:nvSpPr>
          <p:cNvPr id="59438" name="Rectangle 46"/>
          <p:cNvSpPr>
            <a:spLocks noChangeArrowheads="1"/>
          </p:cNvSpPr>
          <p:nvPr/>
        </p:nvSpPr>
        <p:spPr bwMode="auto">
          <a:xfrm>
            <a:off x="3078163" y="4389438"/>
            <a:ext cx="1522412" cy="17399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19" name="AutoShape 47"/>
          <p:cNvSpPr>
            <a:spLocks noChangeArrowheads="1"/>
          </p:cNvSpPr>
          <p:nvPr/>
        </p:nvSpPr>
        <p:spPr bwMode="auto">
          <a:xfrm>
            <a:off x="3295650" y="5400983"/>
            <a:ext cx="687388" cy="550247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20" name="Text Box 48"/>
          <p:cNvSpPr txBox="1">
            <a:spLocks noChangeArrowheads="1"/>
          </p:cNvSpPr>
          <p:nvPr/>
        </p:nvSpPr>
        <p:spPr bwMode="auto">
          <a:xfrm>
            <a:off x="3373438" y="5564188"/>
            <a:ext cx="244475" cy="223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r>
              <a:rPr kumimoji="0" lang="en-US" altLang="ko-KR" sz="800" b="0" dirty="0">
                <a:latin typeface="Arial" pitchFamily="34" charset="0"/>
                <a:ea typeface="나눔고딕" panose="020D0604000000000000" pitchFamily="50" charset="-127"/>
              </a:rPr>
              <a:t>B1</a:t>
            </a:r>
          </a:p>
        </p:txBody>
      </p:sp>
      <p:sp>
        <p:nvSpPr>
          <p:cNvPr id="20521" name="Text Box 49"/>
          <p:cNvSpPr txBox="1">
            <a:spLocks noChangeArrowheads="1"/>
          </p:cNvSpPr>
          <p:nvPr/>
        </p:nvSpPr>
        <p:spPr bwMode="auto">
          <a:xfrm>
            <a:off x="3646488" y="5564188"/>
            <a:ext cx="244475" cy="223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r>
              <a:rPr kumimoji="0" lang="en-US" altLang="ko-KR" sz="800" b="0" dirty="0">
                <a:latin typeface="Arial" pitchFamily="34" charset="0"/>
                <a:ea typeface="나눔고딕" panose="020D0604000000000000" pitchFamily="50" charset="-127"/>
              </a:rPr>
              <a:t>B3</a:t>
            </a:r>
          </a:p>
        </p:txBody>
      </p:sp>
      <p:sp>
        <p:nvSpPr>
          <p:cNvPr id="20522" name="Text Box 50"/>
          <p:cNvSpPr txBox="1">
            <a:spLocks noChangeArrowheads="1"/>
          </p:cNvSpPr>
          <p:nvPr/>
        </p:nvSpPr>
        <p:spPr bwMode="auto">
          <a:xfrm>
            <a:off x="3517900" y="5822950"/>
            <a:ext cx="244475" cy="2238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r>
              <a:rPr kumimoji="0" lang="en-US" altLang="ko-KR" sz="800" b="0" dirty="0">
                <a:latin typeface="Arial" pitchFamily="34" charset="0"/>
                <a:ea typeface="나눔고딕" panose="020D0604000000000000" pitchFamily="50" charset="-127"/>
              </a:rPr>
              <a:t>B2</a:t>
            </a:r>
          </a:p>
        </p:txBody>
      </p:sp>
      <p:sp>
        <p:nvSpPr>
          <p:cNvPr id="59443" name="Rectangle 51"/>
          <p:cNvSpPr>
            <a:spLocks noChangeArrowheads="1"/>
          </p:cNvSpPr>
          <p:nvPr/>
        </p:nvSpPr>
        <p:spPr bwMode="auto">
          <a:xfrm>
            <a:off x="3155950" y="4676775"/>
            <a:ext cx="1108075" cy="3841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Data Node</a:t>
            </a:r>
            <a:endParaRPr lang="en-US" altLang="ko-KR" sz="1200" b="1" dirty="0">
              <a:solidFill>
                <a:schemeClr val="tx1"/>
              </a:solidFill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0524" name="Rectangle 52"/>
          <p:cNvSpPr>
            <a:spLocks noChangeArrowheads="1"/>
          </p:cNvSpPr>
          <p:nvPr/>
        </p:nvSpPr>
        <p:spPr bwMode="auto">
          <a:xfrm>
            <a:off x="3860800" y="4975225"/>
            <a:ext cx="647700" cy="3683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Task</a:t>
            </a:r>
            <a:b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Tracker</a:t>
            </a:r>
          </a:p>
        </p:txBody>
      </p:sp>
      <p:sp>
        <p:nvSpPr>
          <p:cNvPr id="20525" name="Text Box 53"/>
          <p:cNvSpPr txBox="1">
            <a:spLocks noChangeArrowheads="1"/>
          </p:cNvSpPr>
          <p:nvPr/>
        </p:nvSpPr>
        <p:spPr bwMode="auto">
          <a:xfrm>
            <a:off x="3238500" y="4402138"/>
            <a:ext cx="129920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Worker Node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#2</a:t>
            </a:r>
          </a:p>
        </p:txBody>
      </p:sp>
      <p:sp>
        <p:nvSpPr>
          <p:cNvPr id="59446" name="Rectangle 54"/>
          <p:cNvSpPr>
            <a:spLocks noChangeArrowheads="1"/>
          </p:cNvSpPr>
          <p:nvPr/>
        </p:nvSpPr>
        <p:spPr bwMode="auto">
          <a:xfrm>
            <a:off x="4779963" y="4389438"/>
            <a:ext cx="1500187" cy="17399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27" name="AutoShape 55"/>
          <p:cNvSpPr>
            <a:spLocks noChangeArrowheads="1"/>
          </p:cNvSpPr>
          <p:nvPr/>
        </p:nvSpPr>
        <p:spPr bwMode="auto">
          <a:xfrm>
            <a:off x="4999038" y="5400983"/>
            <a:ext cx="685800" cy="550247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28" name="Text Box 56"/>
          <p:cNvSpPr txBox="1">
            <a:spLocks noChangeArrowheads="1"/>
          </p:cNvSpPr>
          <p:nvPr/>
        </p:nvSpPr>
        <p:spPr bwMode="auto">
          <a:xfrm>
            <a:off x="5075238" y="5564188"/>
            <a:ext cx="244475" cy="223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r>
              <a:rPr kumimoji="0" lang="en-US" altLang="ko-KR" sz="800" b="0" dirty="0">
                <a:latin typeface="Arial" pitchFamily="34" charset="0"/>
                <a:ea typeface="나눔고딕" panose="020D0604000000000000" pitchFamily="50" charset="-127"/>
              </a:rPr>
              <a:t>B1</a:t>
            </a:r>
          </a:p>
        </p:txBody>
      </p:sp>
      <p:sp>
        <p:nvSpPr>
          <p:cNvPr id="20529" name="Text Box 57"/>
          <p:cNvSpPr txBox="1">
            <a:spLocks noChangeArrowheads="1"/>
          </p:cNvSpPr>
          <p:nvPr/>
        </p:nvSpPr>
        <p:spPr bwMode="auto">
          <a:xfrm>
            <a:off x="5349875" y="5564188"/>
            <a:ext cx="242888" cy="223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r>
              <a:rPr kumimoji="0" lang="en-US" altLang="ko-KR" sz="800" b="0" dirty="0">
                <a:latin typeface="Arial" pitchFamily="34" charset="0"/>
                <a:ea typeface="나눔고딕" panose="020D0604000000000000" pitchFamily="50" charset="-127"/>
              </a:rPr>
              <a:t>B2</a:t>
            </a:r>
          </a:p>
        </p:txBody>
      </p:sp>
      <p:sp>
        <p:nvSpPr>
          <p:cNvPr id="59450" name="Rectangle 58"/>
          <p:cNvSpPr>
            <a:spLocks noChangeArrowheads="1"/>
          </p:cNvSpPr>
          <p:nvPr/>
        </p:nvSpPr>
        <p:spPr bwMode="auto">
          <a:xfrm>
            <a:off x="4857750" y="4676775"/>
            <a:ext cx="1109663" cy="3841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Data Node</a:t>
            </a:r>
            <a:endParaRPr lang="en-US" altLang="ko-KR" sz="1200" b="1" dirty="0">
              <a:solidFill>
                <a:schemeClr val="tx1"/>
              </a:solidFill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0531" name="Rectangle 59"/>
          <p:cNvSpPr>
            <a:spLocks noChangeArrowheads="1"/>
          </p:cNvSpPr>
          <p:nvPr/>
        </p:nvSpPr>
        <p:spPr bwMode="auto">
          <a:xfrm>
            <a:off x="5538788" y="4975225"/>
            <a:ext cx="674687" cy="3683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Task</a:t>
            </a:r>
            <a:b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Tracker</a:t>
            </a:r>
          </a:p>
        </p:txBody>
      </p:sp>
      <p:sp>
        <p:nvSpPr>
          <p:cNvPr id="20532" name="Text Box 60"/>
          <p:cNvSpPr txBox="1">
            <a:spLocks noChangeArrowheads="1"/>
          </p:cNvSpPr>
          <p:nvPr/>
        </p:nvSpPr>
        <p:spPr bwMode="auto">
          <a:xfrm>
            <a:off x="4916488" y="4402138"/>
            <a:ext cx="129920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Worker Node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#3</a:t>
            </a:r>
          </a:p>
        </p:txBody>
      </p:sp>
      <p:cxnSp>
        <p:nvCxnSpPr>
          <p:cNvPr id="20533" name="AutoShape 61"/>
          <p:cNvCxnSpPr>
            <a:cxnSpLocks noChangeShapeType="1"/>
            <a:stCxn id="59443" idx="2"/>
            <a:endCxn id="20519" idx="1"/>
          </p:cNvCxnSpPr>
          <p:nvPr/>
        </p:nvCxnSpPr>
        <p:spPr bwMode="auto">
          <a:xfrm flipH="1">
            <a:off x="3639344" y="5060950"/>
            <a:ext cx="70644" cy="34003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34" name="AutoShape 62"/>
          <p:cNvCxnSpPr>
            <a:cxnSpLocks noChangeShapeType="1"/>
            <a:stCxn id="59450" idx="2"/>
            <a:endCxn id="20527" idx="1"/>
          </p:cNvCxnSpPr>
          <p:nvPr/>
        </p:nvCxnSpPr>
        <p:spPr bwMode="auto">
          <a:xfrm flipH="1">
            <a:off x="5341938" y="5060950"/>
            <a:ext cx="70644" cy="34003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9455" name="Rectangle 63"/>
          <p:cNvSpPr>
            <a:spLocks noChangeArrowheads="1"/>
          </p:cNvSpPr>
          <p:nvPr/>
        </p:nvSpPr>
        <p:spPr bwMode="auto">
          <a:xfrm>
            <a:off x="6434138" y="4389438"/>
            <a:ext cx="1484312" cy="17399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36" name="AutoShape 64"/>
          <p:cNvSpPr>
            <a:spLocks noChangeArrowheads="1"/>
          </p:cNvSpPr>
          <p:nvPr/>
        </p:nvSpPr>
        <p:spPr bwMode="auto">
          <a:xfrm>
            <a:off x="6653213" y="5400983"/>
            <a:ext cx="685800" cy="550247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37" name="Text Box 65"/>
          <p:cNvSpPr txBox="1">
            <a:spLocks noChangeArrowheads="1"/>
          </p:cNvSpPr>
          <p:nvPr/>
        </p:nvSpPr>
        <p:spPr bwMode="auto">
          <a:xfrm>
            <a:off x="6729413" y="5564188"/>
            <a:ext cx="244475" cy="223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r>
              <a:rPr kumimoji="0" lang="en-US" altLang="ko-KR" sz="800" b="0" dirty="0">
                <a:latin typeface="Arial" pitchFamily="34" charset="0"/>
                <a:ea typeface="나눔고딕" panose="020D0604000000000000" pitchFamily="50" charset="-127"/>
              </a:rPr>
              <a:t>B2</a:t>
            </a:r>
          </a:p>
        </p:txBody>
      </p:sp>
      <p:sp>
        <p:nvSpPr>
          <p:cNvPr id="20538" name="Text Box 66"/>
          <p:cNvSpPr txBox="1">
            <a:spLocks noChangeArrowheads="1"/>
          </p:cNvSpPr>
          <p:nvPr/>
        </p:nvSpPr>
        <p:spPr bwMode="auto">
          <a:xfrm>
            <a:off x="7004050" y="5564188"/>
            <a:ext cx="242888" cy="223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r>
              <a:rPr kumimoji="0" lang="en-US" altLang="ko-KR" sz="800" b="0" dirty="0">
                <a:latin typeface="Arial" pitchFamily="34" charset="0"/>
                <a:ea typeface="나눔고딕" panose="020D0604000000000000" pitchFamily="50" charset="-127"/>
              </a:rPr>
              <a:t>B3</a:t>
            </a:r>
          </a:p>
        </p:txBody>
      </p:sp>
      <p:sp>
        <p:nvSpPr>
          <p:cNvPr id="59459" name="Rectangle 67"/>
          <p:cNvSpPr>
            <a:spLocks noChangeArrowheads="1"/>
          </p:cNvSpPr>
          <p:nvPr/>
        </p:nvSpPr>
        <p:spPr bwMode="auto">
          <a:xfrm>
            <a:off x="6511925" y="4676775"/>
            <a:ext cx="1109663" cy="3841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Data Node</a:t>
            </a:r>
            <a:endParaRPr lang="en-US" altLang="ko-KR" sz="1200" b="1" dirty="0">
              <a:solidFill>
                <a:schemeClr val="tx1"/>
              </a:solidFill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0540" name="Rectangle 68"/>
          <p:cNvSpPr>
            <a:spLocks noChangeArrowheads="1"/>
          </p:cNvSpPr>
          <p:nvPr/>
        </p:nvSpPr>
        <p:spPr bwMode="auto">
          <a:xfrm>
            <a:off x="7231063" y="4975225"/>
            <a:ext cx="619125" cy="3683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Task</a:t>
            </a:r>
            <a:b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Tracker</a:t>
            </a:r>
          </a:p>
        </p:txBody>
      </p:sp>
      <p:sp>
        <p:nvSpPr>
          <p:cNvPr id="20541" name="Text Box 69"/>
          <p:cNvSpPr txBox="1">
            <a:spLocks noChangeArrowheads="1"/>
          </p:cNvSpPr>
          <p:nvPr/>
        </p:nvSpPr>
        <p:spPr bwMode="auto">
          <a:xfrm>
            <a:off x="6581775" y="4402138"/>
            <a:ext cx="129920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Worker Node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#4</a:t>
            </a:r>
          </a:p>
        </p:txBody>
      </p:sp>
      <p:cxnSp>
        <p:nvCxnSpPr>
          <p:cNvPr id="20542" name="AutoShape 70"/>
          <p:cNvCxnSpPr>
            <a:cxnSpLocks noChangeShapeType="1"/>
            <a:stCxn id="59459" idx="2"/>
            <a:endCxn id="20536" idx="1"/>
          </p:cNvCxnSpPr>
          <p:nvPr/>
        </p:nvCxnSpPr>
        <p:spPr bwMode="auto">
          <a:xfrm flipH="1">
            <a:off x="6996113" y="5060950"/>
            <a:ext cx="70644" cy="34003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9463" name="Rectangle 71"/>
          <p:cNvSpPr>
            <a:spLocks noChangeArrowheads="1"/>
          </p:cNvSpPr>
          <p:nvPr/>
        </p:nvSpPr>
        <p:spPr bwMode="auto">
          <a:xfrm>
            <a:off x="8072438" y="4389438"/>
            <a:ext cx="1506537" cy="17399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1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44" name="AutoShape 72"/>
          <p:cNvSpPr>
            <a:spLocks noChangeArrowheads="1"/>
          </p:cNvSpPr>
          <p:nvPr/>
        </p:nvSpPr>
        <p:spPr bwMode="auto">
          <a:xfrm>
            <a:off x="8291513" y="5413683"/>
            <a:ext cx="685800" cy="550247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9465" name="Rectangle 73"/>
          <p:cNvSpPr>
            <a:spLocks noChangeArrowheads="1"/>
          </p:cNvSpPr>
          <p:nvPr/>
        </p:nvSpPr>
        <p:spPr bwMode="auto">
          <a:xfrm>
            <a:off x="8150225" y="4689475"/>
            <a:ext cx="1109663" cy="3841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Data Node</a:t>
            </a:r>
            <a:endParaRPr lang="en-US" altLang="ko-KR" sz="1200" b="1" dirty="0">
              <a:solidFill>
                <a:schemeClr val="tx1"/>
              </a:solidFill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0546" name="Rectangle 74"/>
          <p:cNvSpPr>
            <a:spLocks noChangeArrowheads="1"/>
          </p:cNvSpPr>
          <p:nvPr/>
        </p:nvSpPr>
        <p:spPr bwMode="auto">
          <a:xfrm>
            <a:off x="8869363" y="4987925"/>
            <a:ext cx="630237" cy="3683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Task</a:t>
            </a:r>
            <a:b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Tracker</a:t>
            </a:r>
          </a:p>
        </p:txBody>
      </p:sp>
      <p:sp>
        <p:nvSpPr>
          <p:cNvPr id="20547" name="Text Box 75"/>
          <p:cNvSpPr txBox="1">
            <a:spLocks noChangeArrowheads="1"/>
          </p:cNvSpPr>
          <p:nvPr/>
        </p:nvSpPr>
        <p:spPr bwMode="auto">
          <a:xfrm>
            <a:off x="8139113" y="4414838"/>
            <a:ext cx="129920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Worker Node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#5</a:t>
            </a:r>
          </a:p>
        </p:txBody>
      </p:sp>
      <p:cxnSp>
        <p:nvCxnSpPr>
          <p:cNvPr id="20548" name="AutoShape 76"/>
          <p:cNvCxnSpPr>
            <a:cxnSpLocks noChangeShapeType="1"/>
            <a:stCxn id="59465" idx="2"/>
            <a:endCxn id="20544" idx="1"/>
          </p:cNvCxnSpPr>
          <p:nvPr/>
        </p:nvCxnSpPr>
        <p:spPr bwMode="auto">
          <a:xfrm flipH="1">
            <a:off x="8634413" y="5073650"/>
            <a:ext cx="70644" cy="34003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9471" name="Rectangle 79"/>
          <p:cNvSpPr>
            <a:spLocks noChangeArrowheads="1"/>
          </p:cNvSpPr>
          <p:nvPr/>
        </p:nvSpPr>
        <p:spPr bwMode="auto">
          <a:xfrm>
            <a:off x="4217988" y="1287463"/>
            <a:ext cx="1430337" cy="676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>
              <a:defRPr/>
            </a:pPr>
            <a:r>
              <a:rPr lang="en-US" altLang="ko-KR" sz="1200" b="1" dirty="0" err="1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JobTracker</a:t>
            </a:r>
            <a:endParaRPr lang="en-US" altLang="ko-KR" sz="1200" b="1" dirty="0">
              <a:solidFill>
                <a:schemeClr val="tx1"/>
              </a:solidFill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59472" name="AutoShape 80"/>
          <p:cNvSpPr>
            <a:spLocks noChangeArrowheads="1"/>
          </p:cNvSpPr>
          <p:nvPr/>
        </p:nvSpPr>
        <p:spPr bwMode="auto">
          <a:xfrm>
            <a:off x="4919663" y="2617788"/>
            <a:ext cx="1262062" cy="1163637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1200" b="0" dirty="0" err="1">
                <a:latin typeface="Arial" pitchFamily="34" charset="0"/>
                <a:ea typeface="나눔고딕" panose="020D0604000000000000" pitchFamily="50" charset="-127"/>
              </a:rPr>
              <a:t>fsimage</a:t>
            </a:r>
            <a:endParaRPr lang="en-US" altLang="ko-KR" sz="1200" b="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9473" name="AutoShape 81"/>
          <p:cNvSpPr>
            <a:spLocks noChangeArrowheads="1"/>
          </p:cNvSpPr>
          <p:nvPr/>
        </p:nvSpPr>
        <p:spPr bwMode="auto">
          <a:xfrm>
            <a:off x="8540750" y="2290763"/>
            <a:ext cx="685800" cy="706437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1200" dirty="0" err="1">
                <a:latin typeface="Arial" pitchFamily="34" charset="0"/>
                <a:ea typeface="나눔고딕" panose="020D0604000000000000" pitchFamily="50" charset="-127"/>
              </a:rPr>
              <a:t>fsimage</a:t>
            </a:r>
            <a:endParaRPr lang="en-US" altLang="ko-KR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9475" name="Rectangle 83"/>
          <p:cNvSpPr>
            <a:spLocks noChangeArrowheads="1"/>
          </p:cNvSpPr>
          <p:nvPr/>
        </p:nvSpPr>
        <p:spPr bwMode="auto">
          <a:xfrm>
            <a:off x="6181725" y="1287463"/>
            <a:ext cx="1701800" cy="1098550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>
              <a:defRPr/>
            </a:pPr>
            <a:r>
              <a:rPr lang="en-US" altLang="ko-KR" sz="1200" b="1" dirty="0" err="1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NameNode</a:t>
            </a:r>
            <a:endParaRPr lang="en-US" altLang="ko-KR" sz="1200" b="1" dirty="0">
              <a:solidFill>
                <a:schemeClr val="tx1"/>
              </a:solidFill>
              <a:latin typeface="+mn-lt"/>
              <a:ea typeface="나눔고딕" panose="020D0604000000000000" pitchFamily="50" charset="-127"/>
            </a:endParaRPr>
          </a:p>
        </p:txBody>
      </p: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6382847" y="1497013"/>
            <a:ext cx="1325341" cy="827088"/>
            <a:chOff x="2062" y="2375"/>
            <a:chExt cx="771" cy="521"/>
          </a:xfrm>
        </p:grpSpPr>
        <p:sp>
          <p:nvSpPr>
            <p:cNvPr id="20578" name="Text Box 85"/>
            <p:cNvSpPr txBox="1">
              <a:spLocks noChangeArrowheads="1"/>
            </p:cNvSpPr>
            <p:nvPr/>
          </p:nvSpPr>
          <p:spPr bwMode="auto">
            <a:xfrm>
              <a:off x="2062" y="2375"/>
              <a:ext cx="391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/>
              <a:r>
                <a:rPr kumimoji="0" lang="en-US" altLang="ko-KR" sz="1200" b="0" dirty="0">
                  <a:latin typeface="Arial" pitchFamily="34" charset="0"/>
                  <a:ea typeface="나눔고딕" panose="020D0604000000000000" pitchFamily="50" charset="-127"/>
                </a:rPr>
                <a:t>Foo.txt</a:t>
              </a:r>
            </a:p>
          </p:txBody>
        </p:sp>
        <p:sp>
          <p:nvSpPr>
            <p:cNvPr id="20579" name="Line 86"/>
            <p:cNvSpPr>
              <a:spLocks noChangeShapeType="1"/>
            </p:cNvSpPr>
            <p:nvPr/>
          </p:nvSpPr>
          <p:spPr bwMode="auto">
            <a:xfrm>
              <a:off x="2256" y="254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80" name="Line 87"/>
            <p:cNvSpPr>
              <a:spLocks noChangeShapeType="1"/>
            </p:cNvSpPr>
            <p:nvPr/>
          </p:nvSpPr>
          <p:spPr bwMode="auto">
            <a:xfrm>
              <a:off x="2256" y="283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81" name="Line 88"/>
            <p:cNvSpPr>
              <a:spLocks noChangeShapeType="1"/>
            </p:cNvSpPr>
            <p:nvPr/>
          </p:nvSpPr>
          <p:spPr bwMode="auto">
            <a:xfrm>
              <a:off x="2256" y="270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82" name="Line 89"/>
            <p:cNvSpPr>
              <a:spLocks noChangeShapeType="1"/>
            </p:cNvSpPr>
            <p:nvPr/>
          </p:nvSpPr>
          <p:spPr bwMode="auto">
            <a:xfrm>
              <a:off x="2256" y="259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83" name="Text Box 90"/>
            <p:cNvSpPr txBox="1">
              <a:spLocks noChangeArrowheads="1"/>
            </p:cNvSpPr>
            <p:nvPr/>
          </p:nvSpPr>
          <p:spPr bwMode="auto">
            <a:xfrm>
              <a:off x="2384" y="2515"/>
              <a:ext cx="449" cy="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0"/>
              <a:r>
                <a:rPr kumimoji="0" lang="en-US" altLang="ko-KR" sz="800" b="0" dirty="0">
                  <a:latin typeface="Arial" pitchFamily="34" charset="0"/>
                  <a:ea typeface="나눔고딕" panose="020D0604000000000000" pitchFamily="50" charset="-127"/>
                </a:rPr>
                <a:t>B1 :  1,  2,  3</a:t>
              </a:r>
            </a:p>
          </p:txBody>
        </p:sp>
        <p:sp>
          <p:nvSpPr>
            <p:cNvPr id="20584" name="Text Box 91"/>
            <p:cNvSpPr txBox="1">
              <a:spLocks noChangeArrowheads="1"/>
            </p:cNvSpPr>
            <p:nvPr/>
          </p:nvSpPr>
          <p:spPr bwMode="auto">
            <a:xfrm>
              <a:off x="2378" y="2641"/>
              <a:ext cx="449" cy="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0"/>
              <a:r>
                <a:rPr kumimoji="0" lang="en-US" altLang="ko-KR" sz="800" b="0" dirty="0">
                  <a:latin typeface="Arial" pitchFamily="34" charset="0"/>
                  <a:ea typeface="나눔고딕" panose="020D0604000000000000" pitchFamily="50" charset="-127"/>
                </a:rPr>
                <a:t>B2 :  2,  3,  4</a:t>
              </a:r>
            </a:p>
          </p:txBody>
        </p:sp>
        <p:sp>
          <p:nvSpPr>
            <p:cNvPr id="20585" name="Text Box 92"/>
            <p:cNvSpPr txBox="1">
              <a:spLocks noChangeArrowheads="1"/>
            </p:cNvSpPr>
            <p:nvPr/>
          </p:nvSpPr>
          <p:spPr bwMode="auto">
            <a:xfrm>
              <a:off x="2378" y="2761"/>
              <a:ext cx="449" cy="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0"/>
              <a:r>
                <a:rPr kumimoji="0" lang="en-US" altLang="ko-KR" sz="800" b="0" dirty="0">
                  <a:latin typeface="Arial" pitchFamily="34" charset="0"/>
                  <a:ea typeface="나눔고딕" panose="020D0604000000000000" pitchFamily="50" charset="-127"/>
                </a:rPr>
                <a:t>B3 :  1,  2,  4</a:t>
              </a:r>
            </a:p>
          </p:txBody>
        </p:sp>
      </p:grpSp>
      <p:sp>
        <p:nvSpPr>
          <p:cNvPr id="59486" name="AutoShape 94"/>
          <p:cNvSpPr>
            <a:spLocks noChangeArrowheads="1"/>
          </p:cNvSpPr>
          <p:nvPr/>
        </p:nvSpPr>
        <p:spPr bwMode="auto">
          <a:xfrm>
            <a:off x="6440488" y="2617788"/>
            <a:ext cx="1262457" cy="1436687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en-US" altLang="ko-KR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66" name="Rectangle 96"/>
          <p:cNvSpPr>
            <a:spLocks noChangeArrowheads="1"/>
          </p:cNvSpPr>
          <p:nvPr/>
        </p:nvSpPr>
        <p:spPr bwMode="auto">
          <a:xfrm>
            <a:off x="6523047" y="3194278"/>
            <a:ext cx="184730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endParaRPr kumimoji="0" lang="ko-KR" altLang="en-US" sz="800"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8" name="Group 97"/>
          <p:cNvGrpSpPr>
            <a:grpSpLocks/>
          </p:cNvGrpSpPr>
          <p:nvPr/>
        </p:nvGrpSpPr>
        <p:grpSpPr bwMode="auto">
          <a:xfrm>
            <a:off x="6447368" y="2874961"/>
            <a:ext cx="1271057" cy="828674"/>
            <a:chOff x="2062" y="2375"/>
            <a:chExt cx="739" cy="522"/>
          </a:xfrm>
        </p:grpSpPr>
        <p:sp>
          <p:nvSpPr>
            <p:cNvPr id="20568" name="Text Box 98"/>
            <p:cNvSpPr txBox="1">
              <a:spLocks noChangeArrowheads="1"/>
            </p:cNvSpPr>
            <p:nvPr/>
          </p:nvSpPr>
          <p:spPr bwMode="auto">
            <a:xfrm>
              <a:off x="2062" y="2375"/>
              <a:ext cx="391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/>
              <a:r>
                <a:rPr kumimoji="0" lang="en-US" altLang="ko-KR" sz="1200" b="0" dirty="0">
                  <a:latin typeface="Arial" pitchFamily="34" charset="0"/>
                  <a:ea typeface="나눔고딕" panose="020D0604000000000000" pitchFamily="50" charset="-127"/>
                </a:rPr>
                <a:t>Foo.txt</a:t>
              </a:r>
            </a:p>
          </p:txBody>
        </p:sp>
        <p:sp>
          <p:nvSpPr>
            <p:cNvPr id="20569" name="Line 99"/>
            <p:cNvSpPr>
              <a:spLocks noChangeShapeType="1"/>
            </p:cNvSpPr>
            <p:nvPr/>
          </p:nvSpPr>
          <p:spPr bwMode="auto">
            <a:xfrm>
              <a:off x="2256" y="254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70" name="Line 100"/>
            <p:cNvSpPr>
              <a:spLocks noChangeShapeType="1"/>
            </p:cNvSpPr>
            <p:nvPr/>
          </p:nvSpPr>
          <p:spPr bwMode="auto">
            <a:xfrm>
              <a:off x="2256" y="283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71" name="Line 101"/>
            <p:cNvSpPr>
              <a:spLocks noChangeShapeType="1"/>
            </p:cNvSpPr>
            <p:nvPr/>
          </p:nvSpPr>
          <p:spPr bwMode="auto">
            <a:xfrm>
              <a:off x="2256" y="270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72" name="Line 102"/>
            <p:cNvSpPr>
              <a:spLocks noChangeShapeType="1"/>
            </p:cNvSpPr>
            <p:nvPr/>
          </p:nvSpPr>
          <p:spPr bwMode="auto">
            <a:xfrm>
              <a:off x="2256" y="259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573" name="Text Box 103"/>
            <p:cNvSpPr txBox="1">
              <a:spLocks noChangeArrowheads="1"/>
            </p:cNvSpPr>
            <p:nvPr/>
          </p:nvSpPr>
          <p:spPr bwMode="auto">
            <a:xfrm>
              <a:off x="2384" y="2515"/>
              <a:ext cx="417" cy="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0"/>
              <a:r>
                <a:rPr kumimoji="0" lang="en-US" altLang="ko-KR" sz="800" b="0" dirty="0">
                  <a:latin typeface="Arial" pitchFamily="34" charset="0"/>
                  <a:ea typeface="나눔고딕" panose="020D0604000000000000" pitchFamily="50" charset="-127"/>
                </a:rPr>
                <a:t>B1 :  1, 2, 3</a:t>
              </a:r>
            </a:p>
          </p:txBody>
        </p:sp>
        <p:sp>
          <p:nvSpPr>
            <p:cNvPr id="20574" name="Text Box 104"/>
            <p:cNvSpPr txBox="1">
              <a:spLocks noChangeArrowheads="1"/>
            </p:cNvSpPr>
            <p:nvPr/>
          </p:nvSpPr>
          <p:spPr bwMode="auto">
            <a:xfrm>
              <a:off x="2378" y="2641"/>
              <a:ext cx="417" cy="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0"/>
              <a:r>
                <a:rPr kumimoji="0" lang="en-US" altLang="ko-KR" sz="800" b="0" dirty="0">
                  <a:latin typeface="Arial" pitchFamily="34" charset="0"/>
                  <a:ea typeface="나눔고딕" panose="020D0604000000000000" pitchFamily="50" charset="-127"/>
                </a:rPr>
                <a:t>B2 :  2, 3, 4</a:t>
              </a:r>
            </a:p>
          </p:txBody>
        </p:sp>
        <p:sp>
          <p:nvSpPr>
            <p:cNvPr id="20575" name="Text Box 105"/>
            <p:cNvSpPr txBox="1">
              <a:spLocks noChangeArrowheads="1"/>
            </p:cNvSpPr>
            <p:nvPr/>
          </p:nvSpPr>
          <p:spPr bwMode="auto">
            <a:xfrm>
              <a:off x="2378" y="2761"/>
              <a:ext cx="41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0"/>
              <a:r>
                <a:rPr kumimoji="0" lang="en-US" altLang="ko-KR" sz="800" b="0" dirty="0">
                  <a:latin typeface="Arial" pitchFamily="34" charset="0"/>
                  <a:ea typeface="나눔고딕" panose="020D0604000000000000" pitchFamily="50" charset="-127"/>
                </a:rPr>
                <a:t>B3 : </a:t>
              </a:r>
              <a:r>
                <a:rPr kumimoji="0" lang="en-US" altLang="ko-KR" sz="800" b="0" dirty="0" smtClean="0">
                  <a:latin typeface="Arial" pitchFamily="34" charset="0"/>
                  <a:ea typeface="나눔고딕" panose="020D0604000000000000" pitchFamily="50" charset="-127"/>
                </a:rPr>
                <a:t> 1, 4, 5</a:t>
              </a:r>
              <a:endParaRPr kumimoji="0" lang="en-US" altLang="ko-KR" sz="800" b="0" dirty="0"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20564" name="Rectangle 107"/>
          <p:cNvSpPr>
            <a:spLocks noChangeArrowheads="1"/>
          </p:cNvSpPr>
          <p:nvPr/>
        </p:nvSpPr>
        <p:spPr bwMode="auto">
          <a:xfrm>
            <a:off x="6521327" y="3691165"/>
            <a:ext cx="184730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endParaRPr kumimoji="0" lang="ko-KR" altLang="en-US" sz="8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565" name="Text Box 108"/>
          <p:cNvSpPr txBox="1">
            <a:spLocks noChangeArrowheads="1"/>
          </p:cNvSpPr>
          <p:nvPr/>
        </p:nvSpPr>
        <p:spPr bwMode="auto">
          <a:xfrm>
            <a:off x="6653765" y="3679825"/>
            <a:ext cx="853105" cy="214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kumimoji="0" lang="en-US" altLang="ko-KR" sz="800" b="0" dirty="0" err="1">
                <a:latin typeface="Arial" pitchFamily="34" charset="0"/>
                <a:ea typeface="나눔고딕" panose="020D0604000000000000" pitchFamily="50" charset="-127"/>
              </a:rPr>
              <a:t>editlog</a:t>
            </a:r>
            <a:r>
              <a:rPr kumimoji="0" lang="en-US" altLang="ko-KR" sz="800" b="0" dirty="0">
                <a:latin typeface="Arial" pitchFamily="34" charset="0"/>
                <a:ea typeface="나눔고딕" panose="020D0604000000000000" pitchFamily="50" charset="-127"/>
              </a:rPr>
              <a:t> (cache)</a:t>
            </a:r>
          </a:p>
        </p:txBody>
      </p:sp>
      <p:sp>
        <p:nvSpPr>
          <p:cNvPr id="20556" name="Line 109"/>
          <p:cNvSpPr>
            <a:spLocks noChangeShapeType="1"/>
          </p:cNvSpPr>
          <p:nvPr/>
        </p:nvSpPr>
        <p:spPr bwMode="auto">
          <a:xfrm>
            <a:off x="6599238" y="2386013"/>
            <a:ext cx="455612" cy="5445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9502" name="Rectangle 110"/>
          <p:cNvSpPr>
            <a:spLocks noChangeArrowheads="1"/>
          </p:cNvSpPr>
          <p:nvPr/>
        </p:nvSpPr>
        <p:spPr bwMode="auto">
          <a:xfrm>
            <a:off x="8353425" y="1344613"/>
            <a:ext cx="1060450" cy="676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Secondary</a:t>
            </a:r>
            <a:br>
              <a:rPr lang="en-US" altLang="ko-KR" sz="1200" b="1" dirty="0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</a:br>
            <a:r>
              <a:rPr lang="en-US" altLang="ko-KR" sz="1200" b="1" dirty="0" err="1">
                <a:solidFill>
                  <a:schemeClr val="tx1"/>
                </a:solidFill>
                <a:latin typeface="+mn-lt"/>
                <a:ea typeface="나눔고딕" panose="020D0604000000000000" pitchFamily="50" charset="-127"/>
              </a:rPr>
              <a:t>NameNode</a:t>
            </a:r>
            <a:endParaRPr lang="en-US" altLang="ko-KR" sz="1200" b="1" dirty="0">
              <a:solidFill>
                <a:schemeClr val="tx1"/>
              </a:solidFill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0558" name="Text Box 111"/>
          <p:cNvSpPr txBox="1">
            <a:spLocks noChangeArrowheads="1"/>
          </p:cNvSpPr>
          <p:nvPr/>
        </p:nvSpPr>
        <p:spPr bwMode="auto">
          <a:xfrm>
            <a:off x="4057650" y="3894138"/>
            <a:ext cx="110639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Master Node </a:t>
            </a:r>
          </a:p>
        </p:txBody>
      </p:sp>
      <p:sp>
        <p:nvSpPr>
          <p:cNvPr id="20559" name="Text Box 112"/>
          <p:cNvSpPr txBox="1">
            <a:spLocks noChangeArrowheads="1"/>
          </p:cNvSpPr>
          <p:nvPr/>
        </p:nvSpPr>
        <p:spPr bwMode="auto">
          <a:xfrm>
            <a:off x="8231188" y="855663"/>
            <a:ext cx="100219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Secondary </a:t>
            </a:r>
            <a:b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</a:br>
            <a:r>
              <a:rPr lang="en-US" altLang="ko-KR" sz="1200" b="0" dirty="0" err="1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NameNode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</a:t>
            </a:r>
          </a:p>
        </p:txBody>
      </p:sp>
      <p:sp>
        <p:nvSpPr>
          <p:cNvPr id="115" name="제목 1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Architecture </a:t>
            </a:r>
            <a:r>
              <a:rPr lang="en-US" altLang="ko-KR" sz="1000" dirty="0" smtClean="0"/>
              <a:t>(Hadoop 1.0 </a:t>
            </a:r>
            <a:r>
              <a:rPr lang="ko-KR" altLang="en-US" sz="1000" dirty="0" smtClean="0"/>
              <a:t>기준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7" name="타원 116"/>
          <p:cNvSpPr/>
          <p:nvPr/>
        </p:nvSpPr>
        <p:spPr>
          <a:xfrm>
            <a:off x="2177346" y="5290322"/>
            <a:ext cx="506738" cy="336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cs typeface="Arial" pitchFamily="34" charset="0"/>
              </a:rPr>
              <a:t>Map</a:t>
            </a:r>
            <a:endParaRPr lang="ko-KR" altLang="en-US" sz="1100" b="1" dirty="0" err="1" smtClean="0">
              <a:solidFill>
                <a:schemeClr val="tx1"/>
              </a:solidFill>
              <a:latin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1540160" y="5661248"/>
            <a:ext cx="776741" cy="37430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cs typeface="Arial" pitchFamily="34" charset="0"/>
              </a:rPr>
              <a:t>Reduce</a:t>
            </a:r>
            <a:endParaRPr lang="ko-KR" altLang="en-US" sz="1100" b="1" dirty="0" err="1" smtClean="0">
              <a:solidFill>
                <a:schemeClr val="tx1"/>
              </a:solidFill>
              <a:latin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4" name="Text Box 65"/>
          <p:cNvSpPr txBox="1">
            <a:spLocks noChangeArrowheads="1"/>
          </p:cNvSpPr>
          <p:nvPr/>
        </p:nvSpPr>
        <p:spPr bwMode="auto">
          <a:xfrm>
            <a:off x="8385029" y="5621898"/>
            <a:ext cx="244475" cy="223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r>
              <a:rPr kumimoji="0" lang="en-US" altLang="ko-KR" sz="800" b="0" dirty="0" smtClean="0">
                <a:latin typeface="Arial" pitchFamily="34" charset="0"/>
                <a:ea typeface="나눔고딕" panose="020D0604000000000000" pitchFamily="50" charset="-127"/>
              </a:rPr>
              <a:t>B4</a:t>
            </a:r>
            <a:endParaRPr kumimoji="0" lang="en-US" altLang="ko-KR" sz="800" b="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05" name="Text Box 66"/>
          <p:cNvSpPr txBox="1">
            <a:spLocks noChangeArrowheads="1"/>
          </p:cNvSpPr>
          <p:nvPr/>
        </p:nvSpPr>
        <p:spPr bwMode="auto">
          <a:xfrm>
            <a:off x="8659666" y="5621898"/>
            <a:ext cx="242888" cy="223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 latinLnBrk="0"/>
            <a:r>
              <a:rPr kumimoji="0" lang="en-US" altLang="ko-KR" sz="800" b="0" dirty="0" smtClean="0">
                <a:latin typeface="Arial" pitchFamily="34" charset="0"/>
                <a:ea typeface="나눔고딕" panose="020D0604000000000000" pitchFamily="50" charset="-127"/>
              </a:rPr>
              <a:t>B5</a:t>
            </a:r>
            <a:endParaRPr kumimoji="0" lang="en-US" altLang="ko-KR" sz="800" b="0" dirty="0">
              <a:latin typeface="Arial" pitchFamily="34" charset="0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333805" y="2493562"/>
            <a:ext cx="9217024" cy="40850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488" y="740168"/>
            <a:ext cx="9217024" cy="164318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 smtClean="0">
                <a:ea typeface="나눔고딕" panose="020D0604000000000000" pitchFamily="50" charset="-127"/>
              </a:rPr>
              <a:t>Hadoop</a:t>
            </a:r>
            <a:r>
              <a:rPr lang="ko-KR" altLang="en-US" smtClean="0"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ea typeface="나눔고딕" panose="020D0604000000000000" pitchFamily="50" charset="-127"/>
              </a:rPr>
              <a:t>2.0 </a:t>
            </a:r>
            <a:r>
              <a:rPr lang="ko-KR" altLang="en-US" smtClean="0">
                <a:ea typeface="나눔고딕" panose="020D0604000000000000" pitchFamily="50" charset="-127"/>
              </a:rPr>
              <a:t>등장 배경</a:t>
            </a:r>
            <a:endParaRPr lang="ko-KR" altLang="en-US"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2029606" y="884184"/>
            <a:ext cx="3700800" cy="366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defPPr>
              <a:defRPr lang="ko-KR"/>
            </a:defPPr>
            <a:lvl1pPr marL="0" indent="0" eaLnBrk="0" latinLnBrk="0" hangingPunct="0">
              <a:spcBef>
                <a:spcPts val="700"/>
              </a:spcBef>
              <a:buFont typeface="Wingdings" pitchFamily="2" charset="2"/>
              <a:buNone/>
              <a:defRPr kumimoji="0" sz="1400">
                <a:latin typeface="Arial" panose="020B0604020202020204" pitchFamily="34" charset="0"/>
                <a:ea typeface="나눔고딕" panose="020D0604000000000000" pitchFamily="50" charset="-127"/>
              </a:defRPr>
            </a:lvl1pPr>
            <a:lvl2pPr marL="268288" indent="-192088" eaLnBrk="0" hangingPunct="0">
              <a:spcBef>
                <a:spcPct val="20000"/>
              </a:spcBef>
              <a:buFont typeface="Arial" pitchFamily="34" charset="0"/>
              <a:buAutoNum type="arabicPeriod"/>
              <a:tabLst>
                <a:tab pos="93663" algn="l"/>
              </a:tabLst>
              <a:defRPr sz="1200">
                <a:latin typeface="+mn-lt"/>
                <a:ea typeface="+mn-ea"/>
              </a:defRPr>
            </a:lvl2pPr>
            <a:lvl3pPr marL="363538" indent="-188913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174625" algn="l"/>
              </a:tabLst>
              <a:defRPr sz="1200">
                <a:latin typeface="+mn-lt"/>
                <a:ea typeface="+mn-ea"/>
              </a:defRPr>
            </a:lvl3pPr>
            <a:lvl4pPr marL="444500" indent="-174625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268288" algn="l"/>
              </a:tabLst>
              <a:defRPr sz="1200">
                <a:latin typeface="+mn-lt"/>
                <a:ea typeface="+mn-ea"/>
              </a:defRPr>
            </a:lvl4pPr>
            <a:lvl5pPr marL="538163" indent="-174625" eaLnBrk="0" hangingPunct="0">
              <a:spcBef>
                <a:spcPct val="20000"/>
              </a:spcBef>
              <a:buFont typeface="Arial" pitchFamily="34" charset="0"/>
              <a:buChar char="»"/>
              <a:tabLst>
                <a:tab pos="363538" algn="l"/>
              </a:tabLst>
              <a:defRPr sz="12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ko-KR" dirty="0"/>
              <a:t>Namenode</a:t>
            </a:r>
            <a:r>
              <a:rPr lang="ko-KR" altLang="en-US"/>
              <a:t>의 </a:t>
            </a:r>
            <a:r>
              <a:rPr lang="en-US" altLang="ko-KR" dirty="0"/>
              <a:t>Single Point Of </a:t>
            </a:r>
            <a:r>
              <a:rPr lang="en-US" altLang="ko-KR" dirty="0" smtClean="0"/>
              <a:t>Failure</a:t>
            </a:r>
            <a:endParaRPr lang="en-US" altLang="ko-KR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7656" y="1244224"/>
            <a:ext cx="1335692" cy="705000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Namenode</a:t>
            </a:r>
            <a:endParaRPr lang="ko-KR" altLang="en-US" sz="1600" dirty="0" err="1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29606" y="3187667"/>
            <a:ext cx="3701133" cy="1067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defPPr>
              <a:defRPr lang="ko-KR"/>
            </a:defPPr>
            <a:lvl1pPr marL="0" indent="0" eaLnBrk="0" latinLnBrk="0" hangingPunct="0">
              <a:spcBef>
                <a:spcPts val="700"/>
              </a:spcBef>
              <a:buFont typeface="Wingdings" pitchFamily="2" charset="2"/>
              <a:buNone/>
              <a:defRPr kumimoji="0" sz="1400">
                <a:latin typeface="Arial" panose="020B0604020202020204" pitchFamily="34" charset="0"/>
                <a:ea typeface="나눔고딕" panose="020D0604000000000000" pitchFamily="50" charset="-127"/>
              </a:defRPr>
            </a:lvl1pPr>
            <a:lvl2pPr marL="268288" indent="-192088" eaLnBrk="0" hangingPunct="0">
              <a:spcBef>
                <a:spcPct val="20000"/>
              </a:spcBef>
              <a:buFont typeface="Arial" pitchFamily="34" charset="0"/>
              <a:buAutoNum type="arabicPeriod"/>
              <a:tabLst>
                <a:tab pos="93663" algn="l"/>
              </a:tabLst>
              <a:defRPr sz="1200">
                <a:latin typeface="+mn-lt"/>
                <a:ea typeface="+mn-ea"/>
              </a:defRPr>
            </a:lvl2pPr>
            <a:lvl3pPr marL="363538" indent="-188913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174625" algn="l"/>
              </a:tabLst>
              <a:defRPr sz="1200">
                <a:latin typeface="+mn-lt"/>
                <a:ea typeface="+mn-ea"/>
              </a:defRPr>
            </a:lvl3pPr>
            <a:lvl4pPr marL="444500" indent="-174625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268288" algn="l"/>
              </a:tabLst>
              <a:defRPr sz="1200">
                <a:latin typeface="+mn-lt"/>
                <a:ea typeface="+mn-ea"/>
              </a:defRPr>
            </a:lvl4pPr>
            <a:lvl5pPr marL="538163" indent="-174625" eaLnBrk="0" hangingPunct="0">
              <a:spcBef>
                <a:spcPct val="20000"/>
              </a:spcBef>
              <a:buFont typeface="Arial" pitchFamily="34" charset="0"/>
              <a:buChar char="»"/>
              <a:tabLst>
                <a:tab pos="363538" algn="l"/>
              </a:tabLst>
              <a:defRPr sz="12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ko-KR" altLang="en-US" dirty="0"/>
              <a:t>최대 </a:t>
            </a:r>
            <a:r>
              <a:rPr lang="en-US" altLang="ko-KR" dirty="0"/>
              <a:t>40,000 </a:t>
            </a:r>
            <a:r>
              <a:rPr lang="ko-KR" altLang="en-US"/>
              <a:t>개 </a:t>
            </a:r>
            <a:r>
              <a:rPr lang="ko-KR" altLang="en-US" smtClean="0"/>
              <a:t>까지만동시 </a:t>
            </a:r>
            <a:r>
              <a:rPr lang="en-US" altLang="ko-KR" dirty="0"/>
              <a:t>Task </a:t>
            </a:r>
            <a:r>
              <a:rPr lang="ko-KR" altLang="en-US" smtClean="0"/>
              <a:t>실행 </a:t>
            </a:r>
            <a:endParaRPr lang="en-US" altLang="ko-KR" dirty="0" smtClean="0"/>
          </a:p>
          <a:p>
            <a:r>
              <a:rPr lang="en-US" altLang="ko-KR" dirty="0"/>
              <a:t>Job </a:t>
            </a:r>
            <a:r>
              <a:rPr lang="en-US" altLang="ko-KR" dirty="0" smtClean="0"/>
              <a:t>Tracker</a:t>
            </a:r>
            <a:r>
              <a:rPr lang="ko-KR" altLang="en-US" smtClean="0"/>
              <a:t> 병목 원인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J</a:t>
            </a:r>
            <a:r>
              <a:rPr lang="en-US" altLang="ko-KR" dirty="0"/>
              <a:t>ob </a:t>
            </a:r>
            <a:r>
              <a:rPr lang="ko-KR" altLang="en-US"/>
              <a:t>스케줄링과 개별 </a:t>
            </a:r>
            <a:r>
              <a:rPr lang="en-US" altLang="ko-KR" dirty="0"/>
              <a:t>Task </a:t>
            </a:r>
            <a:r>
              <a:rPr lang="ko-KR" altLang="en-US"/>
              <a:t>단위 모니터링까지 모두  </a:t>
            </a:r>
            <a:r>
              <a:rPr lang="ko-KR" altLang="en-US" smtClean="0"/>
              <a:t>담당</a:t>
            </a:r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558444" y="3061188"/>
            <a:ext cx="2740387" cy="951449"/>
          </a:xfrm>
          <a:prstGeom prst="rect">
            <a:avLst/>
          </a:prstGeom>
          <a:solidFill>
            <a:srgbClr val="EDF0F9"/>
          </a:solidFill>
        </p:spPr>
        <p:txBody>
          <a:bodyPr anchor="ctr" anchorCtr="0">
            <a:noAutofit/>
          </a:bodyPr>
          <a:lstStyle>
            <a:lvl1pPr marL="174625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19208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AutoNum type="arabicPeriod"/>
              <a:tabLst>
                <a:tab pos="93663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3538" indent="-188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74625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4500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tabLst>
                <a:tab pos="26828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36353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ts val="700"/>
              </a:spcBef>
              <a:buNone/>
            </a:pPr>
            <a:r>
              <a:rPr kumimoji="0" lang="en-US" altLang="ko-KR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Job Tracker </a:t>
            </a:r>
            <a:r>
              <a:rPr kumimoji="0" lang="ko-KR" altLang="en-US" b="1" smtClean="0">
                <a:latin typeface="Arial" panose="020B0604020202020204" pitchFamily="34" charset="0"/>
                <a:ea typeface="나눔고딕" panose="020D0604000000000000" pitchFamily="50" charset="-127"/>
              </a:rPr>
              <a:t>기능 분리</a:t>
            </a:r>
            <a:r>
              <a:rPr kumimoji="0" lang="en-US" altLang="ko-KR" b="1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/>
            </a:r>
            <a:br>
              <a:rPr kumimoji="0" lang="en-US" altLang="ko-KR" b="1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</a:b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1) </a:t>
            </a: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Application Framework</a:t>
            </a:r>
            <a:r>
              <a:rPr kumimoji="0" lang="ko-KR" altLang="en-US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2) Resource Management</a:t>
            </a:r>
            <a:b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    </a:t>
            </a: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kumimoji="0" lang="ko-KR" altLang="en-US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최대 </a:t>
            </a: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10,000</a:t>
            </a:r>
            <a:r>
              <a:rPr kumimoji="0" lang="ko-KR" altLang="en-US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노드 확장</a:t>
            </a:r>
            <a:endParaRPr kumimoji="0" lang="en-US" altLang="ko-KR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27656" y="3876128"/>
            <a:ext cx="1335692" cy="705000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Job Tracker</a:t>
            </a:r>
            <a:endParaRPr lang="ko-KR" altLang="en-US" sz="1600" dirty="0" err="1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6558444" y="4092532"/>
            <a:ext cx="2740387" cy="740245"/>
          </a:xfrm>
          <a:prstGeom prst="rect">
            <a:avLst/>
          </a:prstGeom>
          <a:solidFill>
            <a:srgbClr val="EDF0F9"/>
          </a:solidFill>
        </p:spPr>
        <p:txBody>
          <a:bodyPr anchor="ctr" anchorCtr="0">
            <a:noAutofit/>
          </a:bodyPr>
          <a:lstStyle>
            <a:lvl1pPr marL="174625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19208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AutoNum type="arabicPeriod"/>
              <a:tabLst>
                <a:tab pos="93663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3538" indent="-188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74625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4500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tabLst>
                <a:tab pos="26828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36353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ts val="700"/>
              </a:spcBef>
              <a:buNone/>
            </a:pPr>
            <a:r>
              <a:rPr kumimoji="0" lang="ko-KR" altLang="en-US" dirty="0">
                <a:latin typeface="Arial" panose="020B0604020202020204" pitchFamily="34" charset="0"/>
                <a:ea typeface="나눔고딕" panose="020D0604000000000000" pitchFamily="50" charset="-127"/>
              </a:rPr>
              <a:t>각 작업 별 개별 </a:t>
            </a:r>
            <a:r>
              <a:rPr kumimoji="0" lang="en-US" altLang="ko-KR" dirty="0">
                <a:latin typeface="Arial" panose="020B0604020202020204" pitchFamily="34" charset="0"/>
                <a:ea typeface="나눔고딕" panose="020D0604000000000000" pitchFamily="50" charset="-127"/>
              </a:rPr>
              <a:t>Task</a:t>
            </a:r>
            <a:r>
              <a:rPr kumimoji="0" lang="ko-KR" altLang="en-US">
                <a:latin typeface="Arial" panose="020B0604020202020204" pitchFamily="34" charset="0"/>
                <a:ea typeface="나눔고딕" panose="020D0604000000000000" pitchFamily="50" charset="-127"/>
              </a:rPr>
              <a:t>에 대한 모니터링은 </a:t>
            </a:r>
            <a:r>
              <a:rPr kumimoji="0" lang="en-US" altLang="ko-KR" dirty="0">
                <a:latin typeface="Arial" panose="020B0604020202020204" pitchFamily="34" charset="0"/>
                <a:ea typeface="나눔고딕" panose="020D0604000000000000" pitchFamily="50" charset="-127"/>
              </a:rPr>
              <a:t>Application Framework</a:t>
            </a:r>
            <a:r>
              <a:rPr kumimoji="0" lang="ko-KR" altLang="en-US">
                <a:latin typeface="Arial" panose="020B0604020202020204" pitchFamily="34" charset="0"/>
                <a:ea typeface="나눔고딕" panose="020D0604000000000000" pitchFamily="50" charset="-127"/>
              </a:rPr>
              <a:t>으로 이관</a:t>
            </a:r>
            <a:endParaRPr kumimoji="0" lang="ko-KR" altLang="en-US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6558444" y="4912672"/>
            <a:ext cx="2740387" cy="724984"/>
          </a:xfrm>
          <a:prstGeom prst="rect">
            <a:avLst/>
          </a:prstGeom>
          <a:solidFill>
            <a:srgbClr val="EDF0F9"/>
          </a:solidFill>
        </p:spPr>
        <p:txBody>
          <a:bodyPr anchor="ctr" anchorCtr="0">
            <a:noAutofit/>
          </a:bodyPr>
          <a:lstStyle>
            <a:lvl1pPr marL="174625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19208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AutoNum type="arabicPeriod"/>
              <a:tabLst>
                <a:tab pos="93663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3538" indent="-188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74625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4500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tabLst>
                <a:tab pos="26828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36353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ts val="700"/>
              </a:spcBef>
              <a:buNone/>
            </a:pPr>
            <a:r>
              <a:rPr kumimoji="0" lang="en-US" altLang="ko-KR" dirty="0">
                <a:latin typeface="Arial" panose="020B0604020202020204" pitchFamily="34" charset="0"/>
                <a:ea typeface="나눔고딕" panose="020D0604000000000000" pitchFamily="50" charset="-127"/>
              </a:rPr>
              <a:t>Map, Reduce </a:t>
            </a: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slot </a:t>
            </a:r>
            <a:r>
              <a:rPr kumimoji="0" lang="ko-KR" altLang="en-US" smtClean="0">
                <a:latin typeface="Arial" panose="020B0604020202020204" pitchFamily="34" charset="0"/>
                <a:ea typeface="나눔고딕" panose="020D0604000000000000" pitchFamily="50" charset="-127"/>
              </a:rPr>
              <a:t>처럼</a:t>
            </a: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kumimoji="0" lang="ko-KR" altLang="en-US" smtClean="0">
                <a:latin typeface="Arial" panose="020B0604020202020204" pitchFamily="34" charset="0"/>
                <a:ea typeface="나눔고딕" panose="020D0604000000000000" pitchFamily="50" charset="-127"/>
              </a:rPr>
              <a:t>특정 용도가 아닌 범용 </a:t>
            </a:r>
            <a:r>
              <a:rPr kumimoji="0" lang="en-US" altLang="ko-KR" dirty="0">
                <a:latin typeface="Arial" panose="020B0604020202020204" pitchFamily="34" charset="0"/>
                <a:ea typeface="나눔고딕" panose="020D0604000000000000" pitchFamily="50" charset="-127"/>
              </a:rPr>
              <a:t>Container </a:t>
            </a:r>
            <a:r>
              <a:rPr kumimoji="0" lang="ko-KR" altLang="en-US">
                <a:latin typeface="Arial" panose="020B0604020202020204" pitchFamily="34" charset="0"/>
                <a:ea typeface="나눔고딕" panose="020D0604000000000000" pitchFamily="50" charset="-127"/>
              </a:rPr>
              <a:t>단위로 자원 관리</a:t>
            </a:r>
            <a:endParaRPr kumimoji="0" lang="ko-KR" altLang="en-US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9" name="내용 개체 틀 2"/>
          <p:cNvSpPr txBox="1">
            <a:spLocks/>
          </p:cNvSpPr>
          <p:nvPr/>
        </p:nvSpPr>
        <p:spPr>
          <a:xfrm>
            <a:off x="6558444" y="5717551"/>
            <a:ext cx="2740387" cy="735785"/>
          </a:xfrm>
          <a:prstGeom prst="rect">
            <a:avLst/>
          </a:prstGeom>
          <a:solidFill>
            <a:srgbClr val="EDF0F9"/>
          </a:solidFill>
        </p:spPr>
        <p:txBody>
          <a:bodyPr anchor="ctr" anchorCtr="0">
            <a:noAutofit/>
          </a:bodyPr>
          <a:lstStyle>
            <a:lvl1pPr marL="174625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19208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AutoNum type="arabicPeriod"/>
              <a:tabLst>
                <a:tab pos="93663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3538" indent="-188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74625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4500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tabLst>
                <a:tab pos="26828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36353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ts val="700"/>
              </a:spcBef>
              <a:buNone/>
            </a:pPr>
            <a:r>
              <a:rPr kumimoji="0" lang="ko-KR" altLang="en-US" dirty="0">
                <a:latin typeface="Arial" panose="020B0604020202020204" pitchFamily="34" charset="0"/>
                <a:ea typeface="나눔고딕" panose="020D0604000000000000" pitchFamily="50" charset="-127"/>
              </a:rPr>
              <a:t>다양한 </a:t>
            </a:r>
            <a:r>
              <a:rPr kumimoji="0" lang="en-US" altLang="ko-KR" dirty="0">
                <a:latin typeface="Arial" panose="020B0604020202020204" pitchFamily="34" charset="0"/>
                <a:ea typeface="나눔고딕" panose="020D0604000000000000" pitchFamily="50" charset="-127"/>
              </a:rPr>
              <a:t>Application Framework </a:t>
            </a:r>
            <a:r>
              <a:rPr kumimoji="0" lang="ko-KR" altLang="en-US">
                <a:latin typeface="Arial" panose="020B0604020202020204" pitchFamily="34" charset="0"/>
                <a:ea typeface="나눔고딕" panose="020D0604000000000000" pitchFamily="50" charset="-127"/>
              </a:rPr>
              <a:t>수용 가능한 범용 </a:t>
            </a:r>
            <a:r>
              <a:rPr kumimoji="0" lang="en-US" altLang="ko-KR" dirty="0">
                <a:latin typeface="Arial" panose="020B0604020202020204" pitchFamily="34" charset="0"/>
                <a:ea typeface="나눔고딕" panose="020D0604000000000000" pitchFamily="50" charset="-127"/>
              </a:rPr>
              <a:t>Application </a:t>
            </a:r>
            <a:r>
              <a:rPr kumimoji="0" lang="ko-KR" altLang="en-US">
                <a:latin typeface="Arial" panose="020B0604020202020204" pitchFamily="34" charset="0"/>
                <a:ea typeface="나눔고딕" panose="020D0604000000000000" pitchFamily="50" charset="-127"/>
              </a:rPr>
              <a:t>실행 </a:t>
            </a:r>
            <a:r>
              <a:rPr kumimoji="0" lang="en-US" altLang="ko-KR" dirty="0">
                <a:latin typeface="Arial" panose="020B0604020202020204" pitchFamily="34" charset="0"/>
                <a:ea typeface="나눔고딕" panose="020D0604000000000000" pitchFamily="50" charset="-127"/>
              </a:rPr>
              <a:t>Framework </a:t>
            </a:r>
            <a:r>
              <a:rPr kumimoji="0" lang="ko-KR" altLang="en-US">
                <a:latin typeface="Arial" panose="020B0604020202020204" pitchFamily="34" charset="0"/>
                <a:ea typeface="나눔고딕" panose="020D0604000000000000" pitchFamily="50" charset="-127"/>
              </a:rPr>
              <a:t>제공</a:t>
            </a:r>
            <a:endParaRPr kumimoji="0" lang="ko-KR" altLang="en-US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2029606" y="4337905"/>
            <a:ext cx="3701133" cy="1033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defPPr>
              <a:defRPr lang="ko-KR"/>
            </a:defPPr>
            <a:lvl1pPr marL="0" indent="0" eaLnBrk="0" latinLnBrk="0" hangingPunct="0">
              <a:spcBef>
                <a:spcPts val="700"/>
              </a:spcBef>
              <a:buFont typeface="Wingdings" pitchFamily="2" charset="2"/>
              <a:buNone/>
              <a:defRPr kumimoji="0" sz="1400">
                <a:latin typeface="Arial" panose="020B0604020202020204" pitchFamily="34" charset="0"/>
                <a:ea typeface="나눔고딕" panose="020D0604000000000000" pitchFamily="50" charset="-127"/>
              </a:defRPr>
            </a:lvl1pPr>
            <a:lvl2pPr marL="268288" indent="-192088" eaLnBrk="0" hangingPunct="0">
              <a:spcBef>
                <a:spcPct val="20000"/>
              </a:spcBef>
              <a:buFont typeface="Arial" pitchFamily="34" charset="0"/>
              <a:buAutoNum type="arabicPeriod"/>
              <a:tabLst>
                <a:tab pos="93663" algn="l"/>
              </a:tabLst>
              <a:defRPr sz="1200">
                <a:latin typeface="+mn-lt"/>
                <a:ea typeface="+mn-ea"/>
              </a:defRPr>
            </a:lvl2pPr>
            <a:lvl3pPr marL="363538" indent="-188913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174625" algn="l"/>
              </a:tabLst>
              <a:defRPr sz="1200">
                <a:latin typeface="+mn-lt"/>
                <a:ea typeface="+mn-ea"/>
              </a:defRPr>
            </a:lvl3pPr>
            <a:lvl4pPr marL="444500" indent="-174625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268288" algn="l"/>
              </a:tabLst>
              <a:defRPr sz="1200">
                <a:latin typeface="+mn-lt"/>
                <a:ea typeface="+mn-ea"/>
              </a:defRPr>
            </a:lvl4pPr>
            <a:lvl5pPr marL="538163" indent="-174625" eaLnBrk="0" hangingPunct="0">
              <a:spcBef>
                <a:spcPct val="20000"/>
              </a:spcBef>
              <a:buFont typeface="Arial" pitchFamily="34" charset="0"/>
              <a:buChar char="»"/>
              <a:tabLst>
                <a:tab pos="363538" algn="l"/>
              </a:tabLst>
              <a:defRPr sz="12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ko-KR" altLang="en-US" dirty="0"/>
              <a:t>고정적인  </a:t>
            </a:r>
            <a:r>
              <a:rPr lang="en-US" altLang="ko-KR" dirty="0"/>
              <a:t>Map, Reduce slot  </a:t>
            </a:r>
            <a:r>
              <a:rPr lang="ko-KR" altLang="en-US"/>
              <a:t>개수로 유연한 자원 관리 못함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/>
              <a:t>예</a:t>
            </a:r>
            <a:r>
              <a:rPr lang="en-US" altLang="ko-KR" dirty="0"/>
              <a:t>) </a:t>
            </a:r>
            <a:r>
              <a:rPr lang="en-US" altLang="ko-KR" dirty="0" smtClean="0"/>
              <a:t>Map slot</a:t>
            </a:r>
            <a:r>
              <a:rPr lang="ko-KR" altLang="en-US"/>
              <a:t>이 비어 있어도 </a:t>
            </a:r>
            <a:r>
              <a:rPr lang="en-US" altLang="ko-KR" dirty="0"/>
              <a:t>Reducer</a:t>
            </a:r>
            <a:r>
              <a:rPr lang="ko-KR" altLang="en-US"/>
              <a:t>가 활용 못함</a:t>
            </a:r>
          </a:p>
        </p:txBody>
      </p:sp>
      <p:sp>
        <p:nvSpPr>
          <p:cNvPr id="44" name="내용 개체 틀 2"/>
          <p:cNvSpPr txBox="1">
            <a:spLocks/>
          </p:cNvSpPr>
          <p:nvPr/>
        </p:nvSpPr>
        <p:spPr>
          <a:xfrm>
            <a:off x="2029606" y="5483383"/>
            <a:ext cx="3701133" cy="7539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defPPr>
              <a:defRPr lang="ko-KR"/>
            </a:defPPr>
            <a:lvl1pPr marL="0" indent="0" eaLnBrk="0" latinLnBrk="0" hangingPunct="0">
              <a:spcBef>
                <a:spcPts val="700"/>
              </a:spcBef>
              <a:buFont typeface="Wingdings" pitchFamily="2" charset="2"/>
              <a:buNone/>
              <a:defRPr kumimoji="0" sz="1400">
                <a:latin typeface="Arial" panose="020B0604020202020204" pitchFamily="34" charset="0"/>
                <a:ea typeface="나눔고딕" panose="020D0604000000000000" pitchFamily="50" charset="-127"/>
              </a:defRPr>
            </a:lvl1pPr>
            <a:lvl2pPr marL="268288" indent="-192088" eaLnBrk="0" hangingPunct="0">
              <a:spcBef>
                <a:spcPct val="20000"/>
              </a:spcBef>
              <a:buFont typeface="Arial" pitchFamily="34" charset="0"/>
              <a:buAutoNum type="arabicPeriod"/>
              <a:tabLst>
                <a:tab pos="93663" algn="l"/>
              </a:tabLst>
              <a:defRPr sz="1200">
                <a:latin typeface="+mn-lt"/>
                <a:ea typeface="+mn-ea"/>
              </a:defRPr>
            </a:lvl2pPr>
            <a:lvl3pPr marL="363538" indent="-188913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174625" algn="l"/>
              </a:tabLst>
              <a:defRPr sz="1200">
                <a:latin typeface="+mn-lt"/>
                <a:ea typeface="+mn-ea"/>
              </a:defRPr>
            </a:lvl3pPr>
            <a:lvl4pPr marL="444500" indent="-174625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268288" algn="l"/>
              </a:tabLst>
              <a:defRPr sz="1200">
                <a:latin typeface="+mn-lt"/>
                <a:ea typeface="+mn-ea"/>
              </a:defRPr>
            </a:lvl4pPr>
            <a:lvl5pPr marL="538163" indent="-174625" eaLnBrk="0" hangingPunct="0">
              <a:spcBef>
                <a:spcPct val="20000"/>
              </a:spcBef>
              <a:buFont typeface="Arial" pitchFamily="34" charset="0"/>
              <a:buChar char="»"/>
              <a:tabLst>
                <a:tab pos="363538" algn="l"/>
              </a:tabLst>
              <a:defRPr sz="12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ko-KR" dirty="0"/>
              <a:t>MapReduce</a:t>
            </a:r>
            <a:r>
              <a:rPr lang="ko-KR" altLang="en-US"/>
              <a:t> </a:t>
            </a:r>
            <a:r>
              <a:rPr lang="en-US" altLang="ko-KR" dirty="0"/>
              <a:t>Job</a:t>
            </a:r>
            <a:r>
              <a:rPr lang="ko-KR" altLang="en-US"/>
              <a:t>에 대한 자원관리 및 모니터링만 지원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/>
              <a:t>분산</a:t>
            </a:r>
            <a:r>
              <a:rPr lang="en-US" altLang="ko-KR" dirty="0"/>
              <a:t>/</a:t>
            </a:r>
            <a:r>
              <a:rPr lang="ko-KR" altLang="en-US"/>
              <a:t>병렬처리 신기술 통합 관리의 어려움</a:t>
            </a:r>
          </a:p>
        </p:txBody>
      </p:sp>
      <p:sp>
        <p:nvSpPr>
          <p:cNvPr id="63" name="내용 개체 틀 2"/>
          <p:cNvSpPr txBox="1">
            <a:spLocks/>
          </p:cNvSpPr>
          <p:nvPr/>
        </p:nvSpPr>
        <p:spPr>
          <a:xfrm>
            <a:off x="6558444" y="1038125"/>
            <a:ext cx="2740387" cy="441256"/>
          </a:xfrm>
          <a:prstGeom prst="rect">
            <a:avLst/>
          </a:prstGeom>
          <a:solidFill>
            <a:srgbClr val="EDF0F9"/>
          </a:solidFill>
        </p:spPr>
        <p:txBody>
          <a:bodyPr anchor="ctr" anchorCtr="0">
            <a:noAutofit/>
          </a:bodyPr>
          <a:lstStyle>
            <a:lvl1pPr marL="174625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19208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AutoNum type="arabicPeriod"/>
              <a:tabLst>
                <a:tab pos="93663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3538" indent="-188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74625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4500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tabLst>
                <a:tab pos="26828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36353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ts val="700"/>
              </a:spcBef>
              <a:buNone/>
            </a:pP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Namenode HA</a:t>
            </a:r>
          </a:p>
        </p:txBody>
      </p:sp>
      <p:sp>
        <p:nvSpPr>
          <p:cNvPr id="65" name="내용 개체 틀 2"/>
          <p:cNvSpPr txBox="1">
            <a:spLocks/>
          </p:cNvSpPr>
          <p:nvPr/>
        </p:nvSpPr>
        <p:spPr>
          <a:xfrm>
            <a:off x="6558444" y="1560720"/>
            <a:ext cx="2740387" cy="604913"/>
          </a:xfrm>
          <a:prstGeom prst="rect">
            <a:avLst/>
          </a:prstGeom>
          <a:solidFill>
            <a:srgbClr val="EDF0F9"/>
          </a:solidFill>
        </p:spPr>
        <p:txBody>
          <a:bodyPr anchor="ctr" anchorCtr="0">
            <a:noAutofit/>
          </a:bodyPr>
          <a:lstStyle>
            <a:lvl1pPr marL="174625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19208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AutoNum type="arabicPeriod"/>
              <a:tabLst>
                <a:tab pos="93663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3538" indent="-188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74625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4500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tabLst>
                <a:tab pos="26828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36353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ts val="700"/>
              </a:spcBef>
              <a:buNone/>
            </a:pP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Namenode Federation</a:t>
            </a:r>
            <a:r>
              <a:rPr kumimoji="0" lang="en-US" altLang="ko-KR" dirty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dirty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- Namenode </a:t>
            </a:r>
            <a:r>
              <a:rPr kumimoji="0" lang="ko-KR" altLang="en-US" smtClean="0">
                <a:latin typeface="Arial" panose="020B0604020202020204" pitchFamily="34" charset="0"/>
                <a:ea typeface="나눔고딕" panose="020D0604000000000000" pitchFamily="50" charset="-127"/>
              </a:rPr>
              <a:t>별 </a:t>
            </a: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namespace </a:t>
            </a:r>
            <a:r>
              <a:rPr kumimoji="0" lang="ko-KR" altLang="en-US" smtClean="0">
                <a:latin typeface="Arial" panose="020B0604020202020204" pitchFamily="34" charset="0"/>
                <a:ea typeface="나눔고딕" panose="020D0604000000000000" pitchFamily="50" charset="-127"/>
              </a:rPr>
              <a:t>관리</a:t>
            </a:r>
            <a:endParaRPr kumimoji="0" lang="en-US" altLang="ko-KR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6" name="내용 개체 틀 2"/>
          <p:cNvSpPr txBox="1">
            <a:spLocks/>
          </p:cNvSpPr>
          <p:nvPr/>
        </p:nvSpPr>
        <p:spPr>
          <a:xfrm>
            <a:off x="2029606" y="1798516"/>
            <a:ext cx="3700800" cy="4993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defPPr>
              <a:defRPr lang="ko-KR"/>
            </a:defPPr>
            <a:lvl1pPr marL="0" indent="0" eaLnBrk="0" latinLnBrk="0" hangingPunct="0">
              <a:spcBef>
                <a:spcPts val="700"/>
              </a:spcBef>
              <a:buFont typeface="Wingdings" pitchFamily="2" charset="2"/>
              <a:buNone/>
              <a:defRPr kumimoji="0" sz="1400">
                <a:latin typeface="Arial" panose="020B0604020202020204" pitchFamily="34" charset="0"/>
                <a:ea typeface="나눔고딕" panose="020D0604000000000000" pitchFamily="50" charset="-127"/>
              </a:defRPr>
            </a:lvl1pPr>
            <a:lvl2pPr marL="268288" indent="-192088" eaLnBrk="0" hangingPunct="0">
              <a:spcBef>
                <a:spcPct val="20000"/>
              </a:spcBef>
              <a:buFont typeface="Arial" pitchFamily="34" charset="0"/>
              <a:buAutoNum type="arabicPeriod"/>
              <a:tabLst>
                <a:tab pos="93663" algn="l"/>
              </a:tabLst>
              <a:defRPr sz="1200">
                <a:latin typeface="+mn-lt"/>
                <a:ea typeface="+mn-ea"/>
              </a:defRPr>
            </a:lvl2pPr>
            <a:lvl3pPr marL="363538" indent="-188913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174625" algn="l"/>
              </a:tabLst>
              <a:defRPr sz="1200">
                <a:latin typeface="+mn-lt"/>
                <a:ea typeface="+mn-ea"/>
              </a:defRPr>
            </a:lvl3pPr>
            <a:lvl4pPr marL="444500" indent="-174625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268288" algn="l"/>
              </a:tabLst>
              <a:defRPr sz="1200">
                <a:latin typeface="+mn-lt"/>
                <a:ea typeface="+mn-ea"/>
              </a:defRPr>
            </a:lvl4pPr>
            <a:lvl5pPr marL="538163" indent="-174625" eaLnBrk="0" hangingPunct="0">
              <a:spcBef>
                <a:spcPct val="20000"/>
              </a:spcBef>
              <a:buFont typeface="Arial" pitchFamily="34" charset="0"/>
              <a:buChar char="»"/>
              <a:tabLst>
                <a:tab pos="363538" algn="l"/>
              </a:tabLst>
              <a:defRPr sz="12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ko-KR" dirty="0" smtClean="0"/>
              <a:t>HDFS </a:t>
            </a:r>
            <a:r>
              <a:rPr lang="ko-KR" altLang="en-US"/>
              <a:t>관리에 단일 </a:t>
            </a:r>
            <a:r>
              <a:rPr lang="en-US" altLang="ko-KR" dirty="0"/>
              <a:t>Namespace</a:t>
            </a:r>
            <a:r>
              <a:rPr lang="ko-KR" altLang="en-US"/>
              <a:t>만 지원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/>
              <a:t>목적</a:t>
            </a:r>
            <a:r>
              <a:rPr lang="en-US" altLang="ko-KR" dirty="0"/>
              <a:t>/</a:t>
            </a:r>
            <a:r>
              <a:rPr lang="ko-KR" altLang="en-US"/>
              <a:t>용도에 따른 분할</a:t>
            </a:r>
            <a:r>
              <a:rPr lang="en-US" altLang="ko-KR" dirty="0"/>
              <a:t>, </a:t>
            </a:r>
            <a:r>
              <a:rPr lang="ko-KR" altLang="en-US"/>
              <a:t>할당 곤란</a:t>
            </a:r>
          </a:p>
        </p:txBody>
      </p:sp>
      <p:sp>
        <p:nvSpPr>
          <p:cNvPr id="69" name="내용 개체 틀 2"/>
          <p:cNvSpPr txBox="1">
            <a:spLocks/>
          </p:cNvSpPr>
          <p:nvPr/>
        </p:nvSpPr>
        <p:spPr>
          <a:xfrm>
            <a:off x="2029606" y="1334773"/>
            <a:ext cx="3700800" cy="3794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defPPr>
              <a:defRPr lang="ko-KR"/>
            </a:defPPr>
            <a:lvl1pPr marL="0" indent="0" eaLnBrk="0" latinLnBrk="0" hangingPunct="0">
              <a:spcBef>
                <a:spcPts val="700"/>
              </a:spcBef>
              <a:buFont typeface="Wingdings" pitchFamily="2" charset="2"/>
              <a:buNone/>
              <a:defRPr kumimoji="0" sz="1400">
                <a:latin typeface="Arial" panose="020B0604020202020204" pitchFamily="34" charset="0"/>
                <a:ea typeface="나눔고딕" panose="020D0604000000000000" pitchFamily="50" charset="-127"/>
              </a:defRPr>
            </a:lvl1pPr>
            <a:lvl2pPr marL="268288" indent="-192088" eaLnBrk="0" hangingPunct="0">
              <a:spcBef>
                <a:spcPct val="20000"/>
              </a:spcBef>
              <a:buFont typeface="Arial" pitchFamily="34" charset="0"/>
              <a:buAutoNum type="arabicPeriod"/>
              <a:tabLst>
                <a:tab pos="93663" algn="l"/>
              </a:tabLst>
              <a:defRPr sz="1200">
                <a:latin typeface="+mn-lt"/>
                <a:ea typeface="+mn-ea"/>
              </a:defRPr>
            </a:lvl2pPr>
            <a:lvl3pPr marL="363538" indent="-188913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174625" algn="l"/>
              </a:tabLst>
              <a:defRPr sz="1200">
                <a:latin typeface="+mn-lt"/>
                <a:ea typeface="+mn-ea"/>
              </a:defRPr>
            </a:lvl3pPr>
            <a:lvl4pPr marL="444500" indent="-174625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268288" algn="l"/>
              </a:tabLst>
              <a:defRPr sz="1200">
                <a:latin typeface="+mn-lt"/>
                <a:ea typeface="+mn-ea"/>
              </a:defRPr>
            </a:lvl4pPr>
            <a:lvl5pPr marL="538163" indent="-174625" eaLnBrk="0" hangingPunct="0">
              <a:spcBef>
                <a:spcPct val="20000"/>
              </a:spcBef>
              <a:buFont typeface="Arial" pitchFamily="34" charset="0"/>
              <a:buChar char="»"/>
              <a:tabLst>
                <a:tab pos="363538" algn="l"/>
              </a:tabLst>
              <a:defRPr sz="12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ko-KR" altLang="en-US" dirty="0" smtClean="0"/>
              <a:t>클러스터 당 </a:t>
            </a:r>
            <a:r>
              <a:rPr lang="en-US" altLang="ko-KR" dirty="0" smtClean="0"/>
              <a:t>4,000 </a:t>
            </a:r>
            <a:r>
              <a:rPr lang="ko-KR" altLang="en-US" smtClean="0"/>
              <a:t>노드 까지 확장에 한계</a:t>
            </a:r>
          </a:p>
        </p:txBody>
      </p:sp>
      <p:cxnSp>
        <p:nvCxnSpPr>
          <p:cNvPr id="11" name="직선 화살표 연결선 10"/>
          <p:cNvCxnSpPr>
            <a:stCxn id="3" idx="3"/>
            <a:endCxn id="63" idx="1"/>
          </p:cNvCxnSpPr>
          <p:nvPr/>
        </p:nvCxnSpPr>
        <p:spPr>
          <a:xfrm>
            <a:off x="5730406" y="1067325"/>
            <a:ext cx="828038" cy="191428"/>
          </a:xfrm>
          <a:prstGeom prst="straightConnector1">
            <a:avLst/>
          </a:prstGeom>
          <a:ln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9" idx="3"/>
            <a:endCxn id="65" idx="1"/>
          </p:cNvCxnSpPr>
          <p:nvPr/>
        </p:nvCxnSpPr>
        <p:spPr>
          <a:xfrm>
            <a:off x="5730406" y="1524491"/>
            <a:ext cx="828038" cy="338686"/>
          </a:xfrm>
          <a:prstGeom prst="straightConnector1">
            <a:avLst/>
          </a:prstGeom>
          <a:ln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6" idx="3"/>
            <a:endCxn id="65" idx="1"/>
          </p:cNvCxnSpPr>
          <p:nvPr/>
        </p:nvCxnSpPr>
        <p:spPr>
          <a:xfrm flipV="1">
            <a:off x="5730406" y="1863177"/>
            <a:ext cx="828038" cy="185015"/>
          </a:xfrm>
          <a:prstGeom prst="straightConnector1">
            <a:avLst/>
          </a:prstGeom>
          <a:ln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  <a:endCxn id="9" idx="1"/>
          </p:cNvCxnSpPr>
          <p:nvPr/>
        </p:nvCxnSpPr>
        <p:spPr>
          <a:xfrm flipV="1">
            <a:off x="5730739" y="3536913"/>
            <a:ext cx="827705" cy="184448"/>
          </a:xfrm>
          <a:prstGeom prst="straightConnector1">
            <a:avLst/>
          </a:prstGeom>
          <a:ln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3"/>
            <a:endCxn id="35" idx="1"/>
          </p:cNvCxnSpPr>
          <p:nvPr/>
        </p:nvCxnSpPr>
        <p:spPr>
          <a:xfrm>
            <a:off x="5730739" y="3721361"/>
            <a:ext cx="827705" cy="741294"/>
          </a:xfrm>
          <a:prstGeom prst="straightConnector1">
            <a:avLst/>
          </a:prstGeom>
          <a:ln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43" idx="3"/>
            <a:endCxn id="38" idx="1"/>
          </p:cNvCxnSpPr>
          <p:nvPr/>
        </p:nvCxnSpPr>
        <p:spPr>
          <a:xfrm>
            <a:off x="5730739" y="4854879"/>
            <a:ext cx="827705" cy="420285"/>
          </a:xfrm>
          <a:prstGeom prst="straightConnector1">
            <a:avLst/>
          </a:prstGeom>
          <a:ln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44" idx="3"/>
            <a:endCxn id="39" idx="1"/>
          </p:cNvCxnSpPr>
          <p:nvPr/>
        </p:nvCxnSpPr>
        <p:spPr>
          <a:xfrm>
            <a:off x="5730739" y="5860348"/>
            <a:ext cx="827705" cy="225096"/>
          </a:xfrm>
          <a:prstGeom prst="straightConnector1">
            <a:avLst/>
          </a:prstGeom>
          <a:ln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2881976" y="383524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4625" lvl="0" indent="-174625" eaLnBrk="0" hangingPunct="0">
              <a:spcBef>
                <a:spcPct val="20000"/>
              </a:spcBef>
              <a:defRPr/>
            </a:pPr>
            <a:r>
              <a:rPr kumimoji="0" lang="en-US" altLang="ko-KR" b="1" u="sng" dirty="0" smtClean="0">
                <a:latin typeface="Arial" pitchFamily="34" charset="0"/>
                <a:ea typeface="나눔고딕" panose="020D0604000000000000" pitchFamily="50" charset="-127"/>
              </a:rPr>
              <a:t>Hadoop 1.0 </a:t>
            </a:r>
            <a:r>
              <a:rPr kumimoji="0" lang="ko-KR" altLang="en-US" b="1" u="sng" smtClean="0">
                <a:latin typeface="Arial" pitchFamily="34" charset="0"/>
                <a:ea typeface="나눔고딕" panose="020D0604000000000000" pitchFamily="50" charset="-127"/>
              </a:rPr>
              <a:t>한계</a:t>
            </a:r>
            <a:endParaRPr kumimoji="0" lang="en-US" altLang="ko-KR" b="1" u="sng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113240" y="383524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4625" lvl="0" indent="-174625" eaLnBrk="0" hangingPunct="0">
              <a:spcBef>
                <a:spcPct val="20000"/>
              </a:spcBef>
              <a:defRPr/>
            </a:pPr>
            <a:r>
              <a:rPr kumimoji="0" lang="en-US" altLang="ko-KR" b="1" u="sng" dirty="0" smtClean="0">
                <a:latin typeface="Arial" pitchFamily="34" charset="0"/>
                <a:ea typeface="나눔고딕" panose="020D0604000000000000" pitchFamily="50" charset="-127"/>
              </a:rPr>
              <a:t>Hadoop 2.0</a:t>
            </a: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029606" y="2810361"/>
            <a:ext cx="3701133" cy="314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defPPr>
              <a:defRPr lang="ko-KR"/>
            </a:defPPr>
            <a:lvl1pPr marL="0" indent="0" eaLnBrk="0" latinLnBrk="0" hangingPunct="0">
              <a:spcBef>
                <a:spcPts val="700"/>
              </a:spcBef>
              <a:buFont typeface="Wingdings" pitchFamily="2" charset="2"/>
              <a:buNone/>
              <a:defRPr kumimoji="0" sz="1400">
                <a:latin typeface="Arial" panose="020B0604020202020204" pitchFamily="34" charset="0"/>
                <a:ea typeface="나눔고딕" panose="020D0604000000000000" pitchFamily="50" charset="-127"/>
              </a:defRPr>
            </a:lvl1pPr>
            <a:lvl2pPr marL="268288" indent="-192088" eaLnBrk="0" hangingPunct="0">
              <a:spcBef>
                <a:spcPct val="20000"/>
              </a:spcBef>
              <a:buFont typeface="Arial" pitchFamily="34" charset="0"/>
              <a:buAutoNum type="arabicPeriod"/>
              <a:tabLst>
                <a:tab pos="93663" algn="l"/>
              </a:tabLst>
              <a:defRPr sz="1200">
                <a:latin typeface="+mn-lt"/>
                <a:ea typeface="+mn-ea"/>
              </a:defRPr>
            </a:lvl2pPr>
            <a:lvl3pPr marL="363538" indent="-188913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174625" algn="l"/>
              </a:tabLst>
              <a:defRPr sz="1200">
                <a:latin typeface="+mn-lt"/>
                <a:ea typeface="+mn-ea"/>
              </a:defRPr>
            </a:lvl3pPr>
            <a:lvl4pPr marL="444500" indent="-174625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268288" algn="l"/>
              </a:tabLst>
              <a:defRPr sz="1200">
                <a:latin typeface="+mn-lt"/>
                <a:ea typeface="+mn-ea"/>
              </a:defRPr>
            </a:lvl4pPr>
            <a:lvl5pPr marL="538163" indent="-174625" eaLnBrk="0" hangingPunct="0">
              <a:spcBef>
                <a:spcPct val="20000"/>
              </a:spcBef>
              <a:buFont typeface="Arial" pitchFamily="34" charset="0"/>
              <a:buChar char="»"/>
              <a:tabLst>
                <a:tab pos="363538" algn="l"/>
              </a:tabLst>
              <a:defRPr sz="12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ko-KR" dirty="0" smtClean="0"/>
              <a:t>Job Tracker</a:t>
            </a:r>
            <a:r>
              <a:rPr lang="ko-KR" altLang="en-US" smtClean="0"/>
              <a:t>의 </a:t>
            </a:r>
            <a:r>
              <a:rPr lang="en-US" altLang="ko-KR" dirty="0" smtClean="0"/>
              <a:t>Single Point Of Failure</a:t>
            </a:r>
            <a:endParaRPr lang="ko-KR" altLang="en-US"/>
          </a:p>
        </p:txBody>
      </p:sp>
      <p:sp>
        <p:nvSpPr>
          <p:cNvPr id="34" name="내용 개체 틀 2"/>
          <p:cNvSpPr txBox="1">
            <a:spLocks/>
          </p:cNvSpPr>
          <p:nvPr/>
        </p:nvSpPr>
        <p:spPr>
          <a:xfrm>
            <a:off x="6558443" y="2544974"/>
            <a:ext cx="2740387" cy="441256"/>
          </a:xfrm>
          <a:prstGeom prst="rect">
            <a:avLst/>
          </a:prstGeom>
          <a:solidFill>
            <a:srgbClr val="EDF0F9"/>
          </a:solidFill>
        </p:spPr>
        <p:txBody>
          <a:bodyPr anchor="ctr" anchorCtr="0">
            <a:noAutofit/>
          </a:bodyPr>
          <a:lstStyle>
            <a:lvl1pPr marL="174625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19208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AutoNum type="arabicPeriod"/>
              <a:tabLst>
                <a:tab pos="93663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3538" indent="-188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74625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4500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tabLst>
                <a:tab pos="26828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36353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ts val="700"/>
              </a:spcBef>
              <a:buNone/>
            </a:pPr>
            <a:r>
              <a:rPr kumimoji="0" lang="en-US" altLang="ko-KR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Resource Manager HA</a:t>
            </a:r>
          </a:p>
        </p:txBody>
      </p:sp>
      <p:cxnSp>
        <p:nvCxnSpPr>
          <p:cNvPr id="36" name="직선 화살표 연결선 35"/>
          <p:cNvCxnSpPr>
            <a:stCxn id="32" idx="3"/>
            <a:endCxn id="34" idx="1"/>
          </p:cNvCxnSpPr>
          <p:nvPr/>
        </p:nvCxnSpPr>
        <p:spPr>
          <a:xfrm flipV="1">
            <a:off x="5730739" y="2765602"/>
            <a:ext cx="827704" cy="202232"/>
          </a:xfrm>
          <a:prstGeom prst="straightConnector1">
            <a:avLst/>
          </a:prstGeom>
          <a:ln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7" name="직사각형 61"/>
          <p:cNvSpPr>
            <a:spLocks noChangeArrowheads="1"/>
          </p:cNvSpPr>
          <p:nvPr/>
        </p:nvSpPr>
        <p:spPr bwMode="auto">
          <a:xfrm>
            <a:off x="6684094" y="1916832"/>
            <a:ext cx="3022600" cy="4536504"/>
          </a:xfrm>
          <a:prstGeom prst="rect">
            <a:avLst/>
          </a:prstGeom>
          <a:solidFill>
            <a:schemeClr val="bg1"/>
          </a:solidFill>
          <a:ln w="12700" cap="rnd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tIns="0" anchor="ctr"/>
          <a:lstStyle/>
          <a:p>
            <a:pPr latinLnBrk="0">
              <a:spcBef>
                <a:spcPct val="20000"/>
              </a:spcBef>
              <a:buFont typeface="Wingdings" pitchFamily="2" charset="2"/>
              <a:buChar char="ü"/>
            </a:pPr>
            <a:endParaRPr lang="ko-KR" altLang="en-US" sz="16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3" name="Rounded Rectangle 63"/>
          <p:cNvSpPr/>
          <p:nvPr/>
        </p:nvSpPr>
        <p:spPr>
          <a:xfrm>
            <a:off x="2815616" y="2597150"/>
            <a:ext cx="3584575" cy="3178175"/>
          </a:xfrm>
          <a:prstGeom prst="roundRect">
            <a:avLst>
              <a:gd name="adj" fmla="val 2942"/>
            </a:avLst>
          </a:prstGeom>
          <a:solidFill>
            <a:srgbClr val="1E1E1E">
              <a:lumMod val="10000"/>
              <a:lumOff val="90000"/>
            </a:srgbClr>
          </a:solidFill>
          <a:ln w="9525" cap="flat" cmpd="sng" algn="ctr">
            <a:solidFill>
              <a:srgbClr val="1E1E1E">
                <a:lumMod val="10000"/>
                <a:lumOff val="90000"/>
              </a:srgbClr>
            </a:solidFill>
            <a:prstDash val="solid"/>
          </a:ln>
          <a:effectLst/>
        </p:spPr>
        <p:txBody>
          <a:bodyPr anchor="t"/>
          <a:lstStyle/>
          <a:p>
            <a:pPr marL="5873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34" name="Rounded Rectangle 62"/>
          <p:cNvSpPr/>
          <p:nvPr/>
        </p:nvSpPr>
        <p:spPr>
          <a:xfrm>
            <a:off x="316891" y="2597150"/>
            <a:ext cx="2074863" cy="3178175"/>
          </a:xfrm>
          <a:prstGeom prst="roundRect">
            <a:avLst>
              <a:gd name="adj" fmla="val 2942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5873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5779" y="2679700"/>
            <a:ext cx="2085975" cy="5826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285750" marR="0" indent="-28575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defRPr>
            </a:lvl1pPr>
          </a:lstStyle>
          <a:p>
            <a:pPr marL="0" indent="0" algn="ctr" latinLnBrk="0">
              <a:buFont typeface="Arial"/>
              <a:buNone/>
              <a:defRPr/>
            </a:pPr>
            <a:r>
              <a:rPr lang="en-US" b="1" kern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HADOOP 1.0</a:t>
            </a:r>
            <a:endParaRPr lang="en-US" kern="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919275" y="3146425"/>
            <a:ext cx="3398837" cy="2470150"/>
            <a:chOff x="3068638" y="3146425"/>
            <a:chExt cx="3257550" cy="2470150"/>
          </a:xfrm>
        </p:grpSpPr>
        <p:sp>
          <p:nvSpPr>
            <p:cNvPr id="38" name="Rounded Rectangle 54"/>
            <p:cNvSpPr/>
            <p:nvPr/>
          </p:nvSpPr>
          <p:spPr>
            <a:xfrm>
              <a:off x="3068638" y="4632325"/>
              <a:ext cx="3257550" cy="984250"/>
            </a:xfrm>
            <a:prstGeom prst="roundRect">
              <a:avLst>
                <a:gd name="adj" fmla="val 6525"/>
              </a:avLst>
            </a:prstGeom>
            <a:solidFill>
              <a:srgbClr val="304790"/>
            </a:solidFill>
            <a:ln w="9525" cap="flat" cmpd="sng" algn="ctr">
              <a:solidFill>
                <a:srgbClr val="1E1E1E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anchor="b"/>
            <a:lstStyle/>
            <a:p>
              <a:pPr marL="58738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2000" kern="0" dirty="0">
                  <a:solidFill>
                    <a:schemeClr val="bg1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HDFS2</a:t>
              </a:r>
            </a:p>
            <a:p>
              <a:pPr marL="58738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200" b="0" kern="0" dirty="0">
                  <a:solidFill>
                    <a:schemeClr val="bg1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(redundant, highly-available &amp; reliable storage)</a:t>
              </a:r>
            </a:p>
          </p:txBody>
        </p:sp>
        <p:sp>
          <p:nvSpPr>
            <p:cNvPr id="39" name="Rounded Rectangle 56"/>
            <p:cNvSpPr/>
            <p:nvPr/>
          </p:nvSpPr>
          <p:spPr>
            <a:xfrm>
              <a:off x="3068638" y="3883025"/>
              <a:ext cx="3257550" cy="844550"/>
            </a:xfrm>
            <a:prstGeom prst="roundRect">
              <a:avLst>
                <a:gd name="adj" fmla="val 6525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solidFill>
                <a:srgbClr val="8E8E8E"/>
              </a:solidFill>
              <a:prstDash val="solid"/>
            </a:ln>
            <a:effectLst/>
          </p:spPr>
          <p:txBody>
            <a:bodyPr wrap="none" lIns="0" rIns="0" anchor="b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2000" kern="0" dirty="0">
                  <a:solidFill>
                    <a:schemeClr val="bg1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YARN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200" b="0" kern="0" dirty="0">
                  <a:solidFill>
                    <a:schemeClr val="bg1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(cluster resource management)</a:t>
              </a:r>
            </a:p>
          </p:txBody>
        </p:sp>
        <p:sp>
          <p:nvSpPr>
            <p:cNvPr id="40" name="Rounded Rectangle 55"/>
            <p:cNvSpPr/>
            <p:nvPr/>
          </p:nvSpPr>
          <p:spPr>
            <a:xfrm>
              <a:off x="3068638" y="3146425"/>
              <a:ext cx="1614487" cy="833438"/>
            </a:xfrm>
            <a:prstGeom prst="roundRect">
              <a:avLst>
                <a:gd name="adj" fmla="val 6525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solidFill>
                <a:srgbClr val="8E8E8E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2000" kern="0" dirty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MapReduce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200" b="0" kern="0" dirty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(data processing)</a:t>
              </a:r>
            </a:p>
          </p:txBody>
        </p:sp>
        <p:sp>
          <p:nvSpPr>
            <p:cNvPr id="41" name="Rounded Rectangle 57"/>
            <p:cNvSpPr/>
            <p:nvPr/>
          </p:nvSpPr>
          <p:spPr>
            <a:xfrm>
              <a:off x="4730750" y="3146425"/>
              <a:ext cx="1595438" cy="833438"/>
            </a:xfrm>
            <a:prstGeom prst="roundRect">
              <a:avLst>
                <a:gd name="adj" fmla="val 6525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solidFill>
                <a:srgbClr val="8E8E8E"/>
              </a:solidFill>
              <a:prstDash val="dash"/>
            </a:ln>
            <a:effectLst/>
          </p:spPr>
          <p:txBody>
            <a:bodyPr wrap="none" lIns="0" r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2000" kern="0" dirty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Others</a:t>
              </a:r>
              <a:r>
                <a:rPr kumimoji="0" lang="en-US" kern="0" dirty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/>
              </a:r>
              <a:br>
                <a:rPr kumimoji="0" lang="en-US" kern="0" dirty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</a:br>
              <a:r>
                <a:rPr kumimoji="0" lang="en-US" sz="1200" b="0" kern="0" dirty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(</a:t>
              </a:r>
              <a:r>
                <a:rPr kumimoji="0" lang="en-US" sz="1200" kern="0" dirty="0" err="1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Sql</a:t>
              </a:r>
              <a:r>
                <a:rPr kumimoji="0" lang="en-US" sz="1200" kern="0" dirty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 on </a:t>
              </a:r>
              <a:r>
                <a:rPr kumimoji="0" lang="en-US" sz="1200" kern="0" dirty="0" smtClean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Hadoop</a:t>
              </a:r>
              <a:r>
                <a:rPr kumimoji="0" lang="en-US" sz="1200" b="0" kern="0" dirty="0" smtClean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, </a:t>
              </a:r>
              <a:r>
                <a:rPr kumimoji="0" lang="en-US" sz="1200" b="0" kern="0" dirty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MPI,</a:t>
              </a:r>
              <a:br>
                <a:rPr kumimoji="0" lang="en-US" sz="1200" b="0" kern="0" dirty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</a:br>
              <a:r>
                <a:rPr kumimoji="0" lang="en-US" sz="1200" b="0" kern="0" dirty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Search, </a:t>
              </a:r>
              <a:r>
                <a:rPr kumimoji="0" lang="en-US" altLang="ko-KR" sz="1200" b="0" kern="0" dirty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streaming, </a:t>
              </a:r>
              <a:r>
                <a:rPr kumimoji="0" lang="en-US" sz="1200" b="0" kern="0" dirty="0" smtClean="0">
                  <a:solidFill>
                    <a:srgbClr val="1E1E1E"/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rPr>
                <a:t>etc.)</a:t>
              </a:r>
              <a:endParaRPr kumimoji="0" lang="en-US" sz="1800" b="0" kern="0" dirty="0">
                <a:solidFill>
                  <a:srgbClr val="1E1E1E"/>
                </a:solidFill>
                <a:latin typeface="Arial" pitchFamily="34" charset="0"/>
                <a:ea typeface="나눔고딕" panose="020D0604000000000000" pitchFamily="50" charset="-127"/>
                <a:cs typeface="Calibri"/>
              </a:endParaRPr>
            </a:p>
          </p:txBody>
        </p:sp>
        <p:grpSp>
          <p:nvGrpSpPr>
            <p:cNvPr id="2" name="Group 50"/>
            <p:cNvGrpSpPr>
              <a:grpSpLocks/>
            </p:cNvGrpSpPr>
            <p:nvPr/>
          </p:nvGrpSpPr>
          <p:grpSpPr bwMode="auto">
            <a:xfrm>
              <a:off x="3792538" y="3959225"/>
              <a:ext cx="166687" cy="173038"/>
              <a:chOff x="1359665" y="4586445"/>
              <a:chExt cx="256410" cy="215206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43" name="Trapezoid 51"/>
              <p:cNvSpPr/>
              <p:nvPr/>
            </p:nvSpPr>
            <p:spPr>
              <a:xfrm flipV="1">
                <a:off x="1359665" y="4608164"/>
                <a:ext cx="256410" cy="193487"/>
              </a:xfrm>
              <a:prstGeom prst="trapezoid">
                <a:avLst/>
              </a:prstGeom>
              <a:grpFill/>
              <a:ln w="12700" cap="flat" cmpd="sng" algn="ctr">
                <a:solidFill>
                  <a:srgbClr val="8E8E8E"/>
                </a:solidFill>
                <a:prstDash val="solid"/>
              </a:ln>
              <a:effectLst/>
            </p:spPr>
            <p:txBody>
              <a:bodyPr lIns="0" r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1100" kern="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endParaRPr>
              </a:p>
            </p:txBody>
          </p:sp>
          <p:sp>
            <p:nvSpPr>
              <p:cNvPr id="44" name="Trapezoid 53"/>
              <p:cNvSpPr/>
              <p:nvPr/>
            </p:nvSpPr>
            <p:spPr>
              <a:xfrm flipV="1">
                <a:off x="1359665" y="4586445"/>
                <a:ext cx="256410" cy="193487"/>
              </a:xfrm>
              <a:prstGeom prst="trapezoid">
                <a:avLst/>
              </a:prstGeom>
              <a:grpFill/>
              <a:ln w="1270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1100" kern="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endParaRPr>
              </a:p>
            </p:txBody>
          </p:sp>
        </p:grpSp>
        <p:grpSp>
          <p:nvGrpSpPr>
            <p:cNvPr id="3" name="Group 59"/>
            <p:cNvGrpSpPr>
              <a:grpSpLocks/>
            </p:cNvGrpSpPr>
            <p:nvPr/>
          </p:nvGrpSpPr>
          <p:grpSpPr bwMode="auto">
            <a:xfrm>
              <a:off x="5445125" y="3959225"/>
              <a:ext cx="166688" cy="173038"/>
              <a:chOff x="1359665" y="4586445"/>
              <a:chExt cx="256410" cy="215206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46" name="Trapezoid 60"/>
              <p:cNvSpPr/>
              <p:nvPr/>
            </p:nvSpPr>
            <p:spPr>
              <a:xfrm flipV="1">
                <a:off x="1359665" y="4608164"/>
                <a:ext cx="256410" cy="193487"/>
              </a:xfrm>
              <a:prstGeom prst="trapezoid">
                <a:avLst/>
              </a:prstGeom>
              <a:grpFill/>
              <a:ln w="12700" cap="flat" cmpd="sng" algn="ctr">
                <a:solidFill>
                  <a:srgbClr val="8E8E8E"/>
                </a:solidFill>
                <a:prstDash val="dash"/>
              </a:ln>
              <a:effectLst/>
            </p:spPr>
            <p:txBody>
              <a:bodyPr lIns="0" r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1100" kern="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endParaRPr>
              </a:p>
            </p:txBody>
          </p:sp>
          <p:sp>
            <p:nvSpPr>
              <p:cNvPr id="47" name="Trapezoid 61"/>
              <p:cNvSpPr/>
              <p:nvPr/>
            </p:nvSpPr>
            <p:spPr>
              <a:xfrm flipV="1">
                <a:off x="1359665" y="4586445"/>
                <a:ext cx="256410" cy="193487"/>
              </a:xfrm>
              <a:prstGeom prst="trapezoid">
                <a:avLst/>
              </a:prstGeom>
              <a:grpFill/>
              <a:ln w="1270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1100" kern="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pitchFamily="34" charset="0"/>
                  <a:ea typeface="나눔고딕" panose="020D0604000000000000" pitchFamily="50" charset="-127"/>
                  <a:cs typeface="Calibri"/>
                </a:endParaRPr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3423629" y="2679700"/>
            <a:ext cx="2371725" cy="5683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285750" marR="0" indent="-28575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defRPr>
            </a:lvl1pPr>
          </a:lstStyle>
          <a:p>
            <a:pPr marL="0" indent="0" algn="ctr" latinLnBrk="0">
              <a:buFont typeface="Arial"/>
              <a:buNone/>
              <a:defRPr/>
            </a:pPr>
            <a:r>
              <a:rPr lang="en-US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en-US" b="1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2.0</a:t>
            </a:r>
            <a:endParaRPr lang="en-US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9" name="Right Arrow 1"/>
          <p:cNvSpPr/>
          <p:nvPr/>
        </p:nvSpPr>
        <p:spPr>
          <a:xfrm>
            <a:off x="2055179" y="3760788"/>
            <a:ext cx="706438" cy="866775"/>
          </a:xfrm>
          <a:prstGeom prst="rightArrow">
            <a:avLst>
              <a:gd name="adj1" fmla="val 50000"/>
              <a:gd name="adj2" fmla="val 32472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5873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6613" y="1661617"/>
            <a:ext cx="2181928" cy="90328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457200" fontAlgn="auto" latinLnBrk="0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sz="1600" b="1" u="sng" dirty="0" smtClean="0">
                <a:latin typeface="Arial" pitchFamily="34" charset="0"/>
                <a:ea typeface="나눔고딕" panose="020D0604000000000000" pitchFamily="50" charset="-127"/>
              </a:rPr>
              <a:t>Single </a:t>
            </a:r>
            <a:r>
              <a:rPr kumimoji="0" lang="en-US" sz="1600" b="1" u="sng" dirty="0">
                <a:latin typeface="Arial" pitchFamily="34" charset="0"/>
                <a:ea typeface="나눔고딕" panose="020D0604000000000000" pitchFamily="50" charset="-127"/>
              </a:rPr>
              <a:t>Use System</a:t>
            </a:r>
          </a:p>
          <a:p>
            <a:pPr algn="ctr" defTabSz="457200" fontAlgn="auto" latinLnBrk="0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sz="1400" b="0" kern="0" dirty="0">
                <a:latin typeface="Arial" pitchFamily="34" charset="0"/>
                <a:ea typeface="나눔고딕" panose="020D0604000000000000" pitchFamily="50" charset="-127"/>
              </a:rPr>
              <a:t>Batch Apps</a:t>
            </a:r>
            <a:endParaRPr kumimoji="0" lang="en-US" sz="1400" b="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55304" y="1661617"/>
            <a:ext cx="3516312" cy="90328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457200" fontAlgn="auto" latinLnBrk="0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sz="1600" b="1" u="sng" dirty="0">
                <a:latin typeface="Arial" pitchFamily="34" charset="0"/>
                <a:ea typeface="나눔고딕" panose="020D0604000000000000" pitchFamily="50" charset="-127"/>
              </a:rPr>
              <a:t>Multi Purpose Platform</a:t>
            </a:r>
          </a:p>
          <a:p>
            <a:pPr algn="ctr" defTabSz="457200" fontAlgn="auto" latinLnBrk="0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sz="1400" b="0" kern="0" dirty="0">
                <a:latin typeface="Arial" pitchFamily="34" charset="0"/>
                <a:ea typeface="나눔고딕" panose="020D0604000000000000" pitchFamily="50" charset="-127"/>
              </a:rPr>
              <a:t>Batch, Interactive, Online, Streaming, …</a:t>
            </a:r>
            <a:endParaRPr kumimoji="0" lang="en-US" sz="1400" b="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4" name="Rounded Rectangle 28"/>
          <p:cNvSpPr/>
          <p:nvPr/>
        </p:nvSpPr>
        <p:spPr>
          <a:xfrm>
            <a:off x="320066" y="5876925"/>
            <a:ext cx="6096000" cy="576263"/>
          </a:xfrm>
          <a:prstGeom prst="roundRect">
            <a:avLst>
              <a:gd name="adj" fmla="val 6525"/>
            </a:avLst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1E1E1E">
                <a:lumMod val="50000"/>
                <a:lumOff val="50000"/>
              </a:srgbClr>
            </a:solidFill>
            <a:prstDash val="solid"/>
          </a:ln>
          <a:effectLst/>
        </p:spPr>
        <p:txBody>
          <a:bodyPr anchor="b"/>
          <a:lstStyle/>
          <a:p>
            <a:pPr marL="5873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kern="0" dirty="0">
                <a:solidFill>
                  <a:srgbClr val="FFFFFF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Security</a:t>
            </a:r>
          </a:p>
          <a:p>
            <a:pPr marL="5873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100" b="0" kern="0" dirty="0">
                <a:solidFill>
                  <a:srgbClr val="FFFFFF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(Authentication,  Authorization,  ACL,  Secure transfer, </a:t>
            </a:r>
            <a:r>
              <a:rPr kumimoji="0" lang="en-US" sz="1100" b="0" kern="0" dirty="0" smtClean="0">
                <a:solidFill>
                  <a:srgbClr val="FFFFFF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 Data Encryption)</a:t>
            </a:r>
            <a:endParaRPr kumimoji="0" lang="en-US" sz="1100" b="0" kern="0" dirty="0">
              <a:solidFill>
                <a:srgbClr val="FFFFFF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8450" name="TextBox 31"/>
          <p:cNvSpPr txBox="1">
            <a:spLocks noChangeArrowheads="1"/>
          </p:cNvSpPr>
          <p:nvPr/>
        </p:nvSpPr>
        <p:spPr bwMode="auto">
          <a:xfrm>
            <a:off x="7340226" y="1557338"/>
            <a:ext cx="17267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0" hangingPunct="1"/>
            <a:r>
              <a:rPr lang="en-US" altLang="ko-KR" sz="1400" u="sng" dirty="0" smtClean="0"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en-US" altLang="ko-KR" sz="1400" u="sng" dirty="0">
                <a:latin typeface="Arial" pitchFamily="34" charset="0"/>
                <a:ea typeface="나눔고딕" panose="020D0604000000000000" pitchFamily="50" charset="-127"/>
              </a:rPr>
              <a:t>2.0</a:t>
            </a:r>
            <a:r>
              <a:rPr lang="ko-KR" altLang="en-US" sz="1400" u="sng" dirty="0">
                <a:latin typeface="Arial" pitchFamily="34" charset="0"/>
                <a:ea typeface="나눔고딕" panose="020D0604000000000000" pitchFamily="50" charset="-127"/>
              </a:rPr>
              <a:t>의</a:t>
            </a:r>
            <a:r>
              <a:rPr lang="en-US" altLang="ko-KR" sz="1400" u="sng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400" u="sng" dirty="0" smtClean="0">
                <a:latin typeface="Arial" pitchFamily="34" charset="0"/>
                <a:ea typeface="나눔고딕" panose="020D0604000000000000" pitchFamily="50" charset="-127"/>
              </a:rPr>
              <a:t>특징</a:t>
            </a:r>
            <a:endParaRPr lang="ko-KR" altLang="en-US" sz="1400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52" name="TextBox 56"/>
          <p:cNvSpPr txBox="1">
            <a:spLocks noChangeArrowheads="1"/>
          </p:cNvSpPr>
          <p:nvPr/>
        </p:nvSpPr>
        <p:spPr bwMode="auto">
          <a:xfrm>
            <a:off x="6754936" y="2001198"/>
            <a:ext cx="3022600" cy="437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8900" indent="-88900" eaLnBrk="0" hangingPunct="0"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  <a:lvl2pPr marL="177800" indent="-88900" eaLnBrk="0" hangingPunct="0"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000000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0" hangingPunct="1">
              <a:buFont typeface="Wingdings" pitchFamily="2" charset="2"/>
              <a:buChar char="ü"/>
            </a:pPr>
            <a:r>
              <a:rPr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 확장</a:t>
            </a: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성능 한계 </a:t>
            </a:r>
            <a:r>
              <a:rPr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극복</a:t>
            </a:r>
            <a:r>
              <a:rPr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기존 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4,000 node, 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동시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 40,000 task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의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한계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en-US" altLang="ko-KR" sz="1200" u="sng" dirty="0" smtClean="0">
                <a:latin typeface="Arial" pitchFamily="34" charset="0"/>
                <a:ea typeface="나눔고딕" panose="020D0604000000000000" pitchFamily="50" charset="-127"/>
              </a:rPr>
              <a:t>Name Node Federation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으로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3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만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 node 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검증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(Yahoo), 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이론 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10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만 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node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까지 확장 가능</a:t>
            </a:r>
            <a:endParaRPr lang="en-US" altLang="ko-KR" sz="1200" b="0" dirty="0">
              <a:latin typeface="Arial" pitchFamily="34" charset="0"/>
              <a:ea typeface="나눔고딕" panose="020D0604000000000000" pitchFamily="50" charset="-127"/>
            </a:endParaRPr>
          </a:p>
          <a:p>
            <a:pPr lvl="1" eaLnBrk="1" latinLnBrk="0" hangingPunct="1">
              <a:buFont typeface="Wingdings" pitchFamily="2" charset="2"/>
              <a:buChar char="ü"/>
            </a:pPr>
            <a:endParaRPr lang="en-US" altLang="ko-KR" sz="1400" dirty="0">
              <a:latin typeface="Arial" pitchFamily="34" charset="0"/>
              <a:ea typeface="나눔고딕" panose="020D0604000000000000" pitchFamily="50" charset="-127"/>
            </a:endParaRPr>
          </a:p>
          <a:p>
            <a:pPr eaLnBrk="1" latinLnBrk="0" hangingPunct="1">
              <a:buFont typeface="Wingdings" pitchFamily="2" charset="2"/>
              <a:buChar char="ü"/>
            </a:pPr>
            <a:r>
              <a:rPr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 안정성 해결</a:t>
            </a:r>
            <a:r>
              <a:rPr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1.0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은 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3rd party 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솔루션으로 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HA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구현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en-US" altLang="ko-KR" sz="1200" u="sng" dirty="0" smtClean="0"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200" u="sng" dirty="0">
                <a:latin typeface="Arial" pitchFamily="34" charset="0"/>
                <a:ea typeface="나눔고딕" panose="020D0604000000000000" pitchFamily="50" charset="-127"/>
              </a:rPr>
              <a:t>자체 </a:t>
            </a:r>
            <a:r>
              <a:rPr lang="en-US" altLang="ko-KR" sz="1200" u="sng" dirty="0">
                <a:latin typeface="Arial" pitchFamily="34" charset="0"/>
                <a:ea typeface="나눔고딕" panose="020D0604000000000000" pitchFamily="50" charset="-127"/>
              </a:rPr>
              <a:t>HA </a:t>
            </a:r>
            <a:r>
              <a:rPr lang="ko-KR" altLang="en-US" sz="1200" u="sng" dirty="0">
                <a:latin typeface="Arial" pitchFamily="34" charset="0"/>
                <a:ea typeface="나눔고딕" panose="020D0604000000000000" pitchFamily="50" charset="-127"/>
              </a:rPr>
              <a:t>구현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수초 내 </a:t>
            </a:r>
            <a:r>
              <a:rPr lang="ko-KR" altLang="en-US" sz="1200" b="0" dirty="0" err="1">
                <a:latin typeface="Arial" pitchFamily="34" charset="0"/>
                <a:ea typeface="나눔고딕" panose="020D0604000000000000" pitchFamily="50" charset="-127"/>
              </a:rPr>
              <a:t>절체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 가능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 </a:t>
            </a:r>
          </a:p>
          <a:p>
            <a:pPr lvl="1" eaLnBrk="1" latinLnBrk="0" hangingPunct="1">
              <a:buFont typeface="Wingdings" pitchFamily="2" charset="2"/>
              <a:buChar char="ü"/>
            </a:pPr>
            <a:endParaRPr lang="en-US" altLang="ko-KR" sz="1400" dirty="0">
              <a:latin typeface="Arial" pitchFamily="34" charset="0"/>
              <a:ea typeface="나눔고딕" panose="020D0604000000000000" pitchFamily="50" charset="-127"/>
            </a:endParaRPr>
          </a:p>
          <a:p>
            <a:pPr eaLnBrk="1" latinLnBrk="0" hangingPunct="1">
              <a:buFont typeface="Wingdings" pitchFamily="2" charset="2"/>
              <a:buChar char="ü"/>
            </a:pPr>
            <a:r>
              <a:rPr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 유연성 강화</a:t>
            </a:r>
            <a:r>
              <a:rPr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1.0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은 </a:t>
            </a:r>
            <a:r>
              <a:rPr lang="en-US" altLang="ko-KR" sz="1200" b="0" dirty="0">
                <a:latin typeface="Arial" pitchFamily="34" charset="0"/>
                <a:ea typeface="나눔고딕" panose="020D0604000000000000" pitchFamily="50" charset="-127"/>
              </a:rPr>
              <a:t>MapReduce</a:t>
            </a:r>
            <a:r>
              <a:rPr lang="ko-KR" altLang="en-US" sz="1200" b="0" dirty="0">
                <a:latin typeface="Arial" pitchFamily="34" charset="0"/>
                <a:ea typeface="나눔고딕" panose="020D0604000000000000" pitchFamily="50" charset="-127"/>
              </a:rPr>
              <a:t>가 중심인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아키텍처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0" u="sng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en-US" altLang="ko-KR" sz="1200" u="sng" dirty="0" smtClean="0">
                <a:latin typeface="Arial" pitchFamily="34" charset="0"/>
                <a:ea typeface="나눔고딕" panose="020D0604000000000000" pitchFamily="50" charset="-127"/>
              </a:rPr>
              <a:t>Cluster </a:t>
            </a:r>
            <a:r>
              <a:rPr lang="ko-KR" altLang="en-US" sz="1200" u="sng" dirty="0" smtClean="0">
                <a:latin typeface="Arial" pitchFamily="34" charset="0"/>
                <a:ea typeface="나눔고딕" panose="020D0604000000000000" pitchFamily="50" charset="-127"/>
              </a:rPr>
              <a:t>자원 </a:t>
            </a:r>
            <a:r>
              <a:rPr lang="ko-KR" altLang="en-US" sz="1200" u="sng" smtClean="0">
                <a:latin typeface="Arial" pitchFamily="34" charset="0"/>
                <a:ea typeface="나눔고딕" panose="020D0604000000000000" pitchFamily="50" charset="-127"/>
              </a:rPr>
              <a:t>관리와 </a:t>
            </a:r>
            <a:r>
              <a:rPr lang="en-US" altLang="ko-KR" sz="1200" u="sng" dirty="0" smtClean="0">
                <a:latin typeface="Arial" pitchFamily="34" charset="0"/>
                <a:ea typeface="나눔고딕" panose="020D0604000000000000" pitchFamily="50" charset="-127"/>
              </a:rPr>
              <a:t>Application Framework</a:t>
            </a:r>
            <a:r>
              <a:rPr lang="ko-KR" altLang="en-US" sz="1200" u="sng" smtClean="0">
                <a:latin typeface="Arial" pitchFamily="34" charset="0"/>
                <a:ea typeface="나눔고딕" panose="020D0604000000000000" pitchFamily="50" charset="-127"/>
              </a:rPr>
              <a:t>의 </a:t>
            </a:r>
            <a:r>
              <a:rPr lang="ko-KR" altLang="en-US" sz="1200" u="sng" dirty="0" smtClean="0">
                <a:latin typeface="Arial" pitchFamily="34" charset="0"/>
                <a:ea typeface="나눔고딕" panose="020D0604000000000000" pitchFamily="50" charset="-127"/>
              </a:rPr>
              <a:t>분리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다양한 데이터 </a:t>
            </a:r>
            <a:r>
              <a:rPr lang="ko-KR" altLang="en-US" sz="1200" b="0" dirty="0" err="1" smtClean="0">
                <a:latin typeface="Arial" pitchFamily="34" charset="0"/>
                <a:ea typeface="나눔고딕" panose="020D0604000000000000" pitchFamily="50" charset="-127"/>
              </a:rPr>
              <a:t>프로세싱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 기술 수용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 (SQL on Hadoop, Streaming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등 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)</a:t>
            </a:r>
          </a:p>
          <a:p>
            <a:pPr eaLnBrk="1" latinLnBrk="0" hangingPunct="1">
              <a:buFont typeface="Wingdings" pitchFamily="2" charset="2"/>
              <a:buChar char="ü"/>
            </a:pPr>
            <a:endParaRPr lang="en-US" altLang="ko-KR" sz="1400" b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eaLnBrk="1" latinLnBrk="0" hangingPunct="1">
              <a:buFont typeface="Wingdings" pitchFamily="2" charset="2"/>
              <a:buChar char="ü"/>
            </a:pPr>
            <a:r>
              <a:rPr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보안 강화</a:t>
            </a:r>
            <a:r>
              <a:rPr lang="en-US" altLang="ko-KR" sz="1400" b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400" b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사용자 인증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접근관리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기능 강화</a:t>
            </a: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200" b="0" dirty="0" smtClean="0">
                <a:latin typeface="Arial" pitchFamily="34" charset="0"/>
                <a:ea typeface="나눔고딕" panose="020D0604000000000000" pitchFamily="50" charset="-127"/>
              </a:rPr>
              <a:t>데이터 암호화 기능 추가 중</a:t>
            </a:r>
            <a:endParaRPr lang="ko-KR" altLang="en-US" sz="1200" b="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8474" name="직사각형 6"/>
          <p:cNvSpPr>
            <a:spLocks noChangeArrowheads="1"/>
          </p:cNvSpPr>
          <p:nvPr/>
        </p:nvSpPr>
        <p:spPr bwMode="auto">
          <a:xfrm>
            <a:off x="2207604" y="3930650"/>
            <a:ext cx="187325" cy="793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tIns="0" anchor="ctr"/>
          <a:lstStyle/>
          <a:p>
            <a:pPr latinLnBrk="0">
              <a:spcBef>
                <a:spcPct val="20000"/>
              </a:spcBef>
            </a:pPr>
            <a:endParaRPr lang="ko-KR" altLang="en-US" sz="160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6" name="Rounded Rectangle 28"/>
          <p:cNvSpPr/>
          <p:nvPr/>
        </p:nvSpPr>
        <p:spPr>
          <a:xfrm>
            <a:off x="420079" y="4632325"/>
            <a:ext cx="1857375" cy="984250"/>
          </a:xfrm>
          <a:prstGeom prst="roundRect">
            <a:avLst>
              <a:gd name="adj" fmla="val 6525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1E1E1E">
                <a:lumMod val="50000"/>
                <a:lumOff val="50000"/>
              </a:srgbClr>
            </a:solidFill>
            <a:prstDash val="solid"/>
          </a:ln>
          <a:effectLst/>
        </p:spPr>
        <p:txBody>
          <a:bodyPr anchor="b"/>
          <a:lstStyle/>
          <a:p>
            <a:pPr marL="5873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kern="0" dirty="0">
                <a:solidFill>
                  <a:srgbClr val="1E1E1E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HDFS</a:t>
            </a:r>
          </a:p>
          <a:p>
            <a:pPr marL="5873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100" b="0" kern="0" dirty="0">
                <a:solidFill>
                  <a:srgbClr val="1E1E1E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(redundant, reliable storage)</a:t>
            </a:r>
          </a:p>
        </p:txBody>
      </p:sp>
      <p:sp>
        <p:nvSpPr>
          <p:cNvPr id="37" name="Rounded Rectangle 33"/>
          <p:cNvSpPr/>
          <p:nvPr/>
        </p:nvSpPr>
        <p:spPr>
          <a:xfrm>
            <a:off x="420079" y="3743325"/>
            <a:ext cx="1857375" cy="984250"/>
          </a:xfrm>
          <a:prstGeom prst="roundRect">
            <a:avLst>
              <a:gd name="adj" fmla="val 6525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kern="0" dirty="0">
                <a:solidFill>
                  <a:srgbClr val="1E1E1E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MapReduce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100" b="0" kern="0" dirty="0">
                <a:solidFill>
                  <a:srgbClr val="1E1E1E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(cluster resource management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100" b="0" kern="0" dirty="0">
                <a:solidFill>
                  <a:srgbClr val="1E1E1E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 &amp; data processing)</a:t>
            </a:r>
          </a:p>
        </p:txBody>
      </p:sp>
      <p:sp>
        <p:nvSpPr>
          <p:cNvPr id="45" name="제목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Hadoop 2.0 -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2" name="내용 개체 틀 2"/>
          <p:cNvSpPr txBox="1">
            <a:spLocks/>
          </p:cNvSpPr>
          <p:nvPr/>
        </p:nvSpPr>
        <p:spPr bwMode="auto">
          <a:xfrm>
            <a:off x="79375" y="657225"/>
            <a:ext cx="9737725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latinLnBrk="0">
              <a:lnSpc>
                <a:spcPct val="110000"/>
              </a:lnSpc>
            </a:pP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Hadoop 2.0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은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1.0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의 확장성 및 안정성 문제를 해결하고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 MapReduce 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이외에 다양한 데이터 </a:t>
            </a:r>
            <a:r>
              <a:rPr lang="ko-KR" altLang="en-US" sz="1600" b="1" kern="0" dirty="0" err="1" smtClean="0">
                <a:latin typeface="Arial" pitchFamily="34" charset="0"/>
                <a:ea typeface="나눔고딕" panose="020D0604000000000000" pitchFamily="50" charset="-127"/>
              </a:rPr>
              <a:t>프로세싱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 기술을 수용할 수 있는 기반을 마련하고 보안 기능을 강화하면서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Enterprise Data Hub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로 진화하고 있음</a:t>
            </a:r>
          </a:p>
        </p:txBody>
      </p:sp>
      <p:sp>
        <p:nvSpPr>
          <p:cNvPr id="57" name="오른쪽 화살표 1"/>
          <p:cNvSpPr/>
          <p:nvPr/>
        </p:nvSpPr>
        <p:spPr>
          <a:xfrm>
            <a:off x="2277455" y="1412775"/>
            <a:ext cx="559456" cy="1411387"/>
          </a:xfrm>
          <a:prstGeom prst="rightArrow">
            <a:avLst>
              <a:gd name="adj1" fmla="val 59188"/>
              <a:gd name="adj2" fmla="val 100000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300" dirty="0"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3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" y="0"/>
            <a:ext cx="9900000" cy="6858000"/>
          </a:xfrm>
          <a:prstGeom prst="rect">
            <a:avLst/>
          </a:prstGeom>
        </p:spPr>
      </p:pic>
      <p:sp>
        <p:nvSpPr>
          <p:cNvPr id="195" name="TextBox 194"/>
          <p:cNvSpPr txBox="1"/>
          <p:nvPr/>
        </p:nvSpPr>
        <p:spPr>
          <a:xfrm>
            <a:off x="460136" y="263797"/>
            <a:ext cx="251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spc="-80" dirty="0" smtClean="0">
                <a:gradFill>
                  <a:gsLst>
                    <a:gs pos="0">
                      <a:srgbClr val="727171"/>
                    </a:gs>
                    <a:gs pos="100000">
                      <a:srgbClr val="727171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rPr>
              <a:t>Agenda</a:t>
            </a:r>
            <a:endParaRPr kumimoji="1" lang="en-US" altLang="ko-KR" sz="2800" b="1" spc="-80" dirty="0">
              <a:gradFill>
                <a:gsLst>
                  <a:gs pos="0">
                    <a:srgbClr val="727171"/>
                  </a:gs>
                  <a:gs pos="100000">
                    <a:srgbClr val="727171"/>
                  </a:gs>
                </a:gsLst>
                <a:lin ang="5400000" scaled="1"/>
              </a:gradFill>
              <a:effectLst>
                <a:glow rad="114300">
                  <a:schemeClr val="bg1">
                    <a:alpha val="20000"/>
                  </a:schemeClr>
                </a:glow>
              </a:effectLst>
              <a:latin typeface="Arial" pitchFamily="34" charset="0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5451" y="1767282"/>
            <a:ext cx="4383573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C7004E"/>
              </a:buClr>
              <a:buFont typeface="+mj-lt"/>
              <a:buAutoNum type="arabicPeriod"/>
            </a:pPr>
            <a:r>
              <a:rPr lang="ko-KR" altLang="en-US" sz="2400" b="1" spc="-60" dirty="0" smtClean="0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인사말</a:t>
            </a:r>
            <a:endParaRPr lang="en-US" altLang="ko-KR" sz="2400" b="1" spc="-60" dirty="0" smtClean="0">
              <a:gradFill>
                <a:gsLst>
                  <a:gs pos="0">
                    <a:srgbClr val="3A3A3A"/>
                  </a:gs>
                  <a:gs pos="100000">
                    <a:srgbClr val="3A3A3A"/>
                  </a:gs>
                </a:gsLst>
                <a:lin ang="5400000" scaled="1"/>
              </a:gradFill>
              <a:effectLst>
                <a:glow rad="63500">
                  <a:schemeClr val="bg1"/>
                </a:glow>
              </a:effectLst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342900" indent="-342900">
              <a:lnSpc>
                <a:spcPct val="120000"/>
              </a:lnSpc>
              <a:buClr>
                <a:srgbClr val="C7004E"/>
              </a:buClr>
              <a:buFont typeface="+mj-lt"/>
              <a:buAutoNum type="arabicPeriod"/>
            </a:pPr>
            <a:r>
              <a:rPr lang="en-US" altLang="ko-KR" sz="2400" b="1" spc="-60" dirty="0" smtClean="0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 </a:t>
            </a:r>
            <a:r>
              <a:rPr lang="ko-KR" altLang="en-US" sz="2400" b="1" spc="-60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및 </a:t>
            </a:r>
            <a:r>
              <a:rPr lang="en-US" altLang="ko-KR" sz="2400" b="1" spc="-60" dirty="0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ecosystem </a:t>
            </a:r>
            <a:r>
              <a:rPr lang="ko-KR" altLang="en-US" sz="2400" b="1" spc="-60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소개</a:t>
            </a:r>
          </a:p>
          <a:p>
            <a:pPr marL="342900" indent="-342900">
              <a:lnSpc>
                <a:spcPct val="120000"/>
              </a:lnSpc>
              <a:buClr>
                <a:srgbClr val="C7004E"/>
              </a:buClr>
              <a:buFont typeface="+mj-lt"/>
              <a:buAutoNum type="arabicPeriod"/>
            </a:pPr>
            <a:r>
              <a:rPr lang="ko-KR" altLang="en-US" sz="2400" b="1" spc="-60" dirty="0" err="1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빅데이터</a:t>
            </a:r>
            <a:r>
              <a:rPr lang="ko-KR" altLang="en-US" sz="2400" b="1" spc="-60" dirty="0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2400" b="1" spc="-60" dirty="0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Vendor </a:t>
            </a:r>
            <a:r>
              <a:rPr lang="ko-KR" altLang="en-US" sz="2400" b="1" spc="-60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동향</a:t>
            </a:r>
          </a:p>
          <a:p>
            <a:pPr marL="342900" indent="-342900">
              <a:lnSpc>
                <a:spcPct val="120000"/>
              </a:lnSpc>
              <a:buClr>
                <a:srgbClr val="C7004E"/>
              </a:buClr>
              <a:buFont typeface="+mj-lt"/>
              <a:buAutoNum type="arabicPeriod"/>
            </a:pPr>
            <a:r>
              <a:rPr lang="en-US" altLang="ko-KR" sz="2400" b="1" spc="-60" dirty="0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LG CNS </a:t>
            </a:r>
            <a:r>
              <a:rPr lang="ko-KR" altLang="en-US" sz="2400" b="1" spc="-60">
                <a:gradFill>
                  <a:gsLst>
                    <a:gs pos="0">
                      <a:srgbClr val="3A3A3A"/>
                    </a:gs>
                    <a:gs pos="100000">
                      <a:srgbClr val="3A3A3A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기술전략 방향</a:t>
            </a:r>
            <a:endParaRPr lang="ko-KR" altLang="en-US" sz="2400" b="1" spc="-60" dirty="0">
              <a:gradFill>
                <a:gsLst>
                  <a:gs pos="0">
                    <a:srgbClr val="3A3A3A"/>
                  </a:gs>
                  <a:gs pos="100000">
                    <a:srgbClr val="3A3A3A"/>
                  </a:gs>
                </a:gsLst>
                <a:lin ang="5400000" scaled="1"/>
              </a:gradFill>
              <a:effectLst>
                <a:glow rad="63500">
                  <a:schemeClr val="bg1"/>
                </a:glow>
              </a:effectLst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4" t="37949" r="40349" b="50000"/>
          <a:stretch/>
        </p:blipFill>
        <p:spPr>
          <a:xfrm>
            <a:off x="8769531" y="460691"/>
            <a:ext cx="923109" cy="250064"/>
          </a:xfrm>
          <a:prstGeom prst="rect">
            <a:avLst/>
          </a:prstGeom>
        </p:spPr>
      </p:pic>
      <p:sp>
        <p:nvSpPr>
          <p:cNvPr id="6" name="실행 단추: 앞으로 또는 다음 5">
            <a:hlinkClick r:id="rId5" action="ppaction://hlinksldjump" highlightClick="1"/>
          </p:cNvPr>
          <p:cNvSpPr/>
          <p:nvPr/>
        </p:nvSpPr>
        <p:spPr bwMode="auto">
          <a:xfrm>
            <a:off x="5169024" y="2348880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8" name="실행 단추: 앞으로 또는 다음 7">
            <a:hlinkClick r:id="rId6" action="ppaction://hlinksldjump" highlightClick="1"/>
          </p:cNvPr>
          <p:cNvSpPr/>
          <p:nvPr/>
        </p:nvSpPr>
        <p:spPr bwMode="auto">
          <a:xfrm>
            <a:off x="5492105" y="2361580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9" name="실행 단추: 앞으로 또는 다음 8">
            <a:hlinkClick r:id="rId7" action="ppaction://hlinksldjump" highlightClick="1"/>
          </p:cNvPr>
          <p:cNvSpPr/>
          <p:nvPr/>
        </p:nvSpPr>
        <p:spPr bwMode="auto">
          <a:xfrm>
            <a:off x="4232920" y="2827536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0" name="실행 단추: 앞으로 또는 다음 9">
            <a:hlinkClick r:id="rId8" action="ppaction://hlinksldjump" highlightClick="1"/>
          </p:cNvPr>
          <p:cNvSpPr/>
          <p:nvPr/>
        </p:nvSpPr>
        <p:spPr bwMode="auto">
          <a:xfrm>
            <a:off x="4556001" y="2827536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자체 </a:t>
            </a:r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기능으로 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SPOF</a:t>
            </a:r>
            <a:r>
              <a:rPr lang="en-US" altLang="ko-KR" sz="1600" b="1" baseline="30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1)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제거하여 가용성을 확보하고</a:t>
            </a:r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 Federation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을 통해서 메모리 제약을 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극복하여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대규모 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HDFS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로 확장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 가능</a:t>
            </a:r>
            <a:endParaRPr lang="ko-KR" altLang="en-US" sz="16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88925" y="4838701"/>
            <a:ext cx="4364038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000" tIns="18000" rIns="18000" bIns="18000" anchor="ctr"/>
          <a:lstStyle/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Active Name Node 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서비스 제공 시 다른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는    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Hot </a:t>
            </a:r>
            <a:r>
              <a:rPr kumimoji="0" lang="en-US" altLang="ko-KR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Standby 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상태로 변경 로그 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반영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 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중단과 동시에 다른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로 </a:t>
            </a:r>
            <a:r>
              <a:rPr kumimoji="0" lang="ko-KR" altLang="en-US" sz="1200" kern="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절체</a:t>
            </a:r>
            <a:endParaRPr kumimoji="0" lang="en-US" altLang="ko-KR" sz="1200" kern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빠른 </a:t>
            </a:r>
            <a:r>
              <a:rPr kumimoji="0" lang="ko-KR" altLang="en-US" sz="1200" kern="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절체를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위해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 Node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는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Active/Standby Name Node 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모두에게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Block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정보 전송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별도 재시작 없이 기존 서비스 지속 제공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2480" y="4490070"/>
            <a:ext cx="4392488" cy="37564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자체 </a:t>
            </a:r>
            <a:r>
              <a:rPr lang="en-US" altLang="ko-KR" sz="1400" b="1" kern="0" spc="-3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HA</a:t>
            </a:r>
            <a:r>
              <a:rPr lang="ko-KR" altLang="en-US" sz="1400" b="1" kern="0" spc="-3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를 통한 </a:t>
            </a:r>
            <a:r>
              <a:rPr lang="ko-KR" altLang="en-US" sz="1400" b="1" kern="0" spc="-3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무중단</a:t>
            </a:r>
            <a:r>
              <a:rPr lang="ko-KR" altLang="en-US" sz="1400" b="1" kern="0" spc="-3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 서비스 제공</a:t>
            </a:r>
          </a:p>
        </p:txBody>
      </p:sp>
      <p:sp>
        <p:nvSpPr>
          <p:cNvPr id="45" name="AutoShape 124"/>
          <p:cNvSpPr>
            <a:spLocks noChangeArrowheads="1"/>
          </p:cNvSpPr>
          <p:nvPr/>
        </p:nvSpPr>
        <p:spPr bwMode="auto">
          <a:xfrm>
            <a:off x="276225" y="1806724"/>
            <a:ext cx="4379913" cy="26209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735013" y="3967310"/>
            <a:ext cx="663575" cy="35877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Node</a:t>
            </a: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1724024" y="3957785"/>
            <a:ext cx="663575" cy="355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Node</a:t>
            </a: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3652838" y="3948260"/>
            <a:ext cx="663575" cy="35877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Node</a:t>
            </a: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 bwMode="auto">
          <a:xfrm>
            <a:off x="2625725" y="3559323"/>
            <a:ext cx="752474" cy="86177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…</a:t>
            </a:r>
            <a:endParaRPr kumimoji="0" lang="ko-KR" altLang="en-US" sz="5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635000" y="2925910"/>
            <a:ext cx="1290638" cy="4413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Active 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</a:t>
            </a:r>
            <a:endParaRPr kumimoji="0" lang="ko-KR" altLang="en-US" sz="1200" b="1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114675" y="2932260"/>
            <a:ext cx="1290638" cy="441325"/>
          </a:xfrm>
          <a:prstGeom prst="rect">
            <a:avLst/>
          </a:prstGeom>
          <a:solidFill>
            <a:srgbClr val="DAC2EC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Standby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</a:t>
            </a:r>
            <a:endParaRPr kumimoji="0" lang="ko-KR" altLang="en-US" sz="1200" b="1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1862138" y="2135268"/>
            <a:ext cx="1177925" cy="47314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 bwMode="auto">
          <a:xfrm>
            <a:off x="1717675" y="2113110"/>
            <a:ext cx="1497013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변경 로그 공유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1947863" y="2356998"/>
            <a:ext cx="1023937" cy="172677"/>
            <a:chOff x="1947863" y="2539413"/>
            <a:chExt cx="1023937" cy="17267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64" name="직사각형 63"/>
            <p:cNvSpPr/>
            <p:nvPr/>
          </p:nvSpPr>
          <p:spPr bwMode="auto">
            <a:xfrm>
              <a:off x="1947863" y="2541376"/>
              <a:ext cx="169862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 bwMode="auto">
            <a:xfrm>
              <a:off x="2152650" y="2543338"/>
              <a:ext cx="171450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 bwMode="auto">
            <a:xfrm>
              <a:off x="2360613" y="2543338"/>
              <a:ext cx="169862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 bwMode="auto">
            <a:xfrm>
              <a:off x="2800350" y="2541376"/>
              <a:ext cx="171450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 bwMode="auto">
            <a:xfrm>
              <a:off x="2576513" y="2539413"/>
              <a:ext cx="169862" cy="170715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0262" name="직선 화살표 연결선 80"/>
          <p:cNvCxnSpPr>
            <a:cxnSpLocks noChangeShapeType="1"/>
            <a:stCxn id="71" idx="0"/>
            <a:endCxn id="48" idx="2"/>
          </p:cNvCxnSpPr>
          <p:nvPr/>
        </p:nvCxnSpPr>
        <p:spPr bwMode="auto">
          <a:xfrm flipH="1" flipV="1">
            <a:off x="1280319" y="3367235"/>
            <a:ext cx="2704307" cy="581025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10263" name="직선 화살표 연결선 81"/>
          <p:cNvCxnSpPr>
            <a:cxnSpLocks noChangeShapeType="1"/>
            <a:stCxn id="70" idx="0"/>
            <a:endCxn id="48" idx="2"/>
          </p:cNvCxnSpPr>
          <p:nvPr/>
        </p:nvCxnSpPr>
        <p:spPr bwMode="auto">
          <a:xfrm flipH="1" flipV="1">
            <a:off x="1280319" y="3367235"/>
            <a:ext cx="775494" cy="59055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10264" name="직선 화살표 연결선 82"/>
          <p:cNvCxnSpPr>
            <a:cxnSpLocks noChangeShapeType="1"/>
            <a:stCxn id="69" idx="0"/>
            <a:endCxn id="48" idx="2"/>
          </p:cNvCxnSpPr>
          <p:nvPr/>
        </p:nvCxnSpPr>
        <p:spPr bwMode="auto">
          <a:xfrm flipV="1">
            <a:off x="1066801" y="3367235"/>
            <a:ext cx="213518" cy="600075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sp>
        <p:nvSpPr>
          <p:cNvPr id="10265" name="직사각형 83"/>
          <p:cNvSpPr>
            <a:spLocks noChangeArrowheads="1"/>
          </p:cNvSpPr>
          <p:nvPr/>
        </p:nvSpPr>
        <p:spPr bwMode="auto">
          <a:xfrm>
            <a:off x="1724514" y="2801737"/>
            <a:ext cx="165379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7263" latinLnBrk="0">
              <a:buFont typeface="Wingdings" pitchFamily="2" charset="2"/>
              <a:buNone/>
            </a:pPr>
            <a:r>
              <a:rPr lang="en-US" altLang="ko-KR" sz="13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Automatic </a:t>
            </a:r>
          </a:p>
          <a:p>
            <a:pPr algn="ctr" defTabSz="957263" latinLnBrk="0">
              <a:buFont typeface="Wingdings" pitchFamily="2" charset="2"/>
              <a:buNone/>
            </a:pPr>
            <a:r>
              <a:rPr lang="en-US" altLang="ko-KR" sz="13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Failover</a:t>
            </a:r>
          </a:p>
        </p:txBody>
      </p:sp>
      <p:sp>
        <p:nvSpPr>
          <p:cNvPr id="55" name="위로 구부러진 화살표 54"/>
          <p:cNvSpPr/>
          <p:nvPr/>
        </p:nvSpPr>
        <p:spPr bwMode="auto">
          <a:xfrm flipV="1">
            <a:off x="1912938" y="3037035"/>
            <a:ext cx="1276351" cy="195263"/>
          </a:xfrm>
          <a:prstGeom prst="curvedUp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0267" name="직선 화살표 연결선 85"/>
          <p:cNvCxnSpPr>
            <a:cxnSpLocks noChangeShapeType="1"/>
            <a:stCxn id="62" idx="2"/>
            <a:endCxn id="48" idx="0"/>
          </p:cNvCxnSpPr>
          <p:nvPr/>
        </p:nvCxnSpPr>
        <p:spPr bwMode="auto">
          <a:xfrm flipH="1">
            <a:off x="1280319" y="2608410"/>
            <a:ext cx="1170782" cy="31750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268" name="직선 화살표 연결선 86"/>
          <p:cNvCxnSpPr>
            <a:cxnSpLocks noChangeShapeType="1"/>
            <a:stCxn id="62" idx="2"/>
            <a:endCxn id="49" idx="0"/>
          </p:cNvCxnSpPr>
          <p:nvPr/>
        </p:nvCxnSpPr>
        <p:spPr bwMode="auto">
          <a:xfrm>
            <a:off x="2451101" y="2608410"/>
            <a:ext cx="1308893" cy="32385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prstDash val="dashDot"/>
            <a:round/>
            <a:headEnd/>
            <a:tailEnd type="triangle" w="med" len="med"/>
          </a:ln>
        </p:spPr>
      </p:cxnSp>
      <p:cxnSp>
        <p:nvCxnSpPr>
          <p:cNvPr id="10269" name="직선 연결선 87"/>
          <p:cNvCxnSpPr>
            <a:cxnSpLocks noChangeShapeType="1"/>
            <a:stCxn id="49" idx="2"/>
            <a:endCxn id="71" idx="0"/>
          </p:cNvCxnSpPr>
          <p:nvPr/>
        </p:nvCxnSpPr>
        <p:spPr bwMode="auto">
          <a:xfrm>
            <a:off x="3759994" y="3373585"/>
            <a:ext cx="224632" cy="574675"/>
          </a:xfrm>
          <a:prstGeom prst="line">
            <a:avLst/>
          </a:prstGeom>
          <a:noFill/>
          <a:ln w="12700" algn="ctr">
            <a:solidFill>
              <a:srgbClr val="80808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270" name="직선 연결선 88"/>
          <p:cNvCxnSpPr>
            <a:cxnSpLocks noChangeShapeType="1"/>
            <a:stCxn id="49" idx="2"/>
            <a:endCxn id="70" idx="0"/>
          </p:cNvCxnSpPr>
          <p:nvPr/>
        </p:nvCxnSpPr>
        <p:spPr bwMode="auto">
          <a:xfrm flipH="1">
            <a:off x="2055813" y="3373585"/>
            <a:ext cx="1704181" cy="584200"/>
          </a:xfrm>
          <a:prstGeom prst="line">
            <a:avLst/>
          </a:prstGeom>
          <a:noFill/>
          <a:ln w="12700" algn="ctr">
            <a:solidFill>
              <a:srgbClr val="80808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271" name="직선 연결선 89"/>
          <p:cNvCxnSpPr>
            <a:cxnSpLocks noChangeShapeType="1"/>
            <a:stCxn id="49" idx="2"/>
            <a:endCxn id="69" idx="0"/>
          </p:cNvCxnSpPr>
          <p:nvPr/>
        </p:nvCxnSpPr>
        <p:spPr bwMode="auto">
          <a:xfrm flipH="1">
            <a:off x="1066801" y="3373585"/>
            <a:ext cx="2693193" cy="593725"/>
          </a:xfrm>
          <a:prstGeom prst="line">
            <a:avLst/>
          </a:prstGeom>
          <a:noFill/>
          <a:ln w="12700" cmpd="dbl" algn="ctr">
            <a:solidFill>
              <a:srgbClr val="80808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0248" name="Picture 2"/>
          <p:cNvPicPr>
            <a:picLocks noChangeAspect="1" noChangeArrowheads="1"/>
          </p:cNvPicPr>
          <p:nvPr/>
        </p:nvPicPr>
        <p:blipFill>
          <a:blip r:embed="rId2" cstate="print"/>
          <a:srcRect l="15904" t="9023" r="19794" b="25368"/>
          <a:stretch>
            <a:fillRect/>
          </a:stretch>
        </p:blipFill>
        <p:spPr bwMode="auto">
          <a:xfrm>
            <a:off x="5230813" y="1819274"/>
            <a:ext cx="4321175" cy="260985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직사각형 72"/>
          <p:cNvSpPr/>
          <p:nvPr/>
        </p:nvSpPr>
        <p:spPr bwMode="auto">
          <a:xfrm>
            <a:off x="5240338" y="4868863"/>
            <a:ext cx="4313237" cy="15224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000" tIns="18000" rIns="18000" bIns="18000" anchor="ctr"/>
          <a:lstStyle/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한 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대의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 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가 관리할 수 있는 규모의 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제약 있음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모든 데이터의 메타정보를 메모리에 관리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. 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메모리 제약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다수의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를 연결하여 </a:t>
            </a:r>
            <a:r>
              <a:rPr kumimoji="0" lang="en-US" altLang="ko-KR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10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만 </a:t>
            </a:r>
            <a:r>
              <a:rPr kumimoji="0" lang="ko-KR" altLang="en-US" sz="1200" kern="0" dirty="0" err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노드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규모까지 클러스터 구성 가능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단일 클러스터 내에 논리적 독립 볼륨 구성 가능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47131" y="1835000"/>
            <a:ext cx="1253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Journal Nodes</a:t>
            </a:r>
            <a:endParaRPr lang="ko-KR" altLang="en-US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7" name="제목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Hadoop 2.0 – HDFS HA &amp; Federation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171897" y="6462911"/>
            <a:ext cx="18838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1) SPOF : Single Point Of Failure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273171" y="6468725"/>
            <a:ext cx="38164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473466" y="1412776"/>
            <a:ext cx="2381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1600" b="1" u="sng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HFDS High Availability</a:t>
            </a:r>
            <a:endParaRPr lang="ko-KR" altLang="en-US" sz="1600" b="1" u="sng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20552" y="2568316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변경사항 쓰기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080792" y="2564605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변경사항 동기화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46710" y="3529583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Block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정보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전송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658042" y="1413471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1600" b="1" u="sng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HDFS Federation</a:t>
            </a:r>
            <a:endParaRPr lang="ko-KR" altLang="en-US" sz="1600" b="1" u="sng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5241032" y="4490070"/>
            <a:ext cx="4312800" cy="37564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Name Node</a:t>
            </a:r>
            <a:r>
              <a:rPr lang="ko-KR" altLang="en-US" sz="1400" b="1" kern="0" spc="-3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의 확장으로 대규모 </a:t>
            </a:r>
            <a:r>
              <a:rPr lang="en-US" altLang="ko-KR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Cluster </a:t>
            </a:r>
            <a:r>
              <a:rPr lang="ko-KR" altLang="en-US" sz="1400" b="1" kern="0" spc="-3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구성</a:t>
            </a:r>
            <a:endParaRPr lang="ko-KR" altLang="en-US" sz="1400" b="1" kern="0" spc="-3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5263334" y="4327437"/>
            <a:ext cx="4392923" cy="223138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7800" lvl="1" indent="-177800" latinLnBrk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en-US" altLang="ko-KR" sz="1300" b="1" dirty="0" smtClean="0">
                <a:latin typeface="Arial" pitchFamily="34" charset="0"/>
                <a:ea typeface="나눔고딕" panose="020D0604000000000000" pitchFamily="50" charset="-127"/>
              </a:rPr>
              <a:t>Flexibility</a:t>
            </a:r>
            <a:r>
              <a:rPr lang="en-US" altLang="ko-KR" sz="1300" b="1" dirty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300" b="1" dirty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100" b="0" dirty="0" smtClean="0">
                <a:latin typeface="Arial" pitchFamily="34" charset="0"/>
                <a:ea typeface="나눔고딕" panose="020D0604000000000000" pitchFamily="50" charset="-127"/>
              </a:rPr>
              <a:t>MapReduce </a:t>
            </a:r>
            <a:r>
              <a:rPr lang="en-US" altLang="ko-KR" sz="1100" b="0" dirty="0">
                <a:latin typeface="Arial" pitchFamily="34" charset="0"/>
                <a:ea typeface="나눔고딕" panose="020D0604000000000000" pitchFamily="50" charset="-127"/>
              </a:rPr>
              <a:t>(batch) 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뿐만 아니라 </a:t>
            </a:r>
            <a:r>
              <a:rPr lang="en-US" altLang="ko-KR" sz="1100" b="0" dirty="0">
                <a:latin typeface="Arial" pitchFamily="34" charset="0"/>
                <a:ea typeface="나눔고딕" panose="020D0604000000000000" pitchFamily="50" charset="-127"/>
              </a:rPr>
              <a:t>interactive, streaming, search 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등의 다양한 데이터 처리 </a:t>
            </a:r>
            <a:r>
              <a:rPr lang="ko-KR" altLang="en-US" sz="1100" b="0" dirty="0" smtClean="0">
                <a:latin typeface="Arial" pitchFamily="34" charset="0"/>
                <a:ea typeface="나눔고딕" panose="020D0604000000000000" pitchFamily="50" charset="-127"/>
              </a:rPr>
              <a:t>기술 수용 가능</a:t>
            </a:r>
            <a:endParaRPr lang="en-US" altLang="ko-KR" sz="1050" b="0" dirty="0">
              <a:latin typeface="Arial" pitchFamily="34" charset="0"/>
              <a:ea typeface="나눔고딕" panose="020D0604000000000000" pitchFamily="50" charset="-127"/>
            </a:endParaRPr>
          </a:p>
          <a:p>
            <a:pPr marL="177800" lvl="1" indent="-177800" latinLnBrk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en-US" altLang="ko-KR" sz="1300" b="1" dirty="0" smtClean="0">
                <a:latin typeface="Arial" pitchFamily="34" charset="0"/>
                <a:ea typeface="나눔고딕" panose="020D0604000000000000" pitchFamily="50" charset="-127"/>
              </a:rPr>
              <a:t>Efficiency</a:t>
            </a:r>
            <a:r>
              <a:rPr lang="en-US" altLang="ko-KR" sz="1300" b="1" dirty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300" b="1" dirty="0">
                <a:latin typeface="Arial" pitchFamily="34" charset="0"/>
                <a:ea typeface="나눔고딕" panose="020D0604000000000000" pitchFamily="50" charset="-127"/>
              </a:rPr>
            </a:br>
            <a:r>
              <a:rPr lang="ko-KR" altLang="en-US" sz="1100" b="0" dirty="0" smtClean="0">
                <a:latin typeface="Arial" pitchFamily="34" charset="0"/>
                <a:ea typeface="나눔고딕" panose="020D0604000000000000" pitchFamily="50" charset="-127"/>
              </a:rPr>
              <a:t>동일한 </a:t>
            </a:r>
            <a:r>
              <a:rPr lang="en-US" altLang="ko-KR" sz="1100" b="0" dirty="0">
                <a:latin typeface="Arial" pitchFamily="34" charset="0"/>
                <a:ea typeface="나눔고딕" panose="020D0604000000000000" pitchFamily="50" charset="-127"/>
              </a:rPr>
              <a:t>HW 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에서 예측 가능한 </a:t>
            </a:r>
            <a:r>
              <a:rPr lang="en-US" altLang="ko-KR" sz="1100" b="0" dirty="0">
                <a:latin typeface="Arial" pitchFamily="34" charset="0"/>
                <a:ea typeface="나눔고딕" panose="020D0604000000000000" pitchFamily="50" charset="-127"/>
              </a:rPr>
              <a:t>performance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와 </a:t>
            </a:r>
            <a:r>
              <a:rPr lang="en-US" altLang="ko-KR" sz="1100" b="0" dirty="0" err="1">
                <a:latin typeface="Arial" pitchFamily="34" charset="0"/>
                <a:ea typeface="나눔고딕" panose="020D0604000000000000" pitchFamily="50" charset="-127"/>
              </a:rPr>
              <a:t>QoS</a:t>
            </a:r>
            <a:r>
              <a:rPr lang="en-US" altLang="ko-KR" sz="1100" b="0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를 제공하면서 </a:t>
            </a:r>
            <a:r>
              <a:rPr lang="ko-KR" altLang="en-US" sz="1100" b="0" dirty="0" smtClean="0">
                <a:latin typeface="Arial" pitchFamily="34" charset="0"/>
                <a:ea typeface="나눔고딕" panose="020D0604000000000000" pitchFamily="50" charset="-127"/>
              </a:rPr>
              <a:t>두 배의 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처리 성능 달성</a:t>
            </a:r>
            <a:endParaRPr lang="en-US" altLang="ko-KR" sz="1100" b="0" dirty="0">
              <a:latin typeface="Arial" pitchFamily="34" charset="0"/>
              <a:ea typeface="나눔고딕" panose="020D0604000000000000" pitchFamily="50" charset="-127"/>
            </a:endParaRPr>
          </a:p>
          <a:p>
            <a:pPr marL="177800" lvl="1" indent="-177800" latinLnBrk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en-US" altLang="ko-KR" sz="1300" b="1" dirty="0">
                <a:latin typeface="Arial" pitchFamily="34" charset="0"/>
                <a:ea typeface="나눔고딕" panose="020D0604000000000000" pitchFamily="50" charset="-127"/>
              </a:rPr>
              <a:t>Resource </a:t>
            </a:r>
            <a:r>
              <a:rPr lang="en-US" altLang="ko-KR" sz="1300" b="1" dirty="0" smtClean="0">
                <a:latin typeface="Arial" pitchFamily="34" charset="0"/>
                <a:ea typeface="나눔고딕" panose="020D0604000000000000" pitchFamily="50" charset="-127"/>
              </a:rPr>
              <a:t>Sharing</a:t>
            </a:r>
            <a:r>
              <a:rPr lang="en-US" altLang="ko-KR" sz="130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30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ko-KR" altLang="en-US" sz="1100" b="0" dirty="0" smtClean="0">
                <a:latin typeface="Arial" pitchFamily="34" charset="0"/>
                <a:ea typeface="나눔고딕" panose="020D0604000000000000" pitchFamily="50" charset="-127"/>
              </a:rPr>
              <a:t>안정적인 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공유 리소스</a:t>
            </a:r>
            <a:r>
              <a:rPr lang="en-US" altLang="ko-KR" sz="1100" b="0" dirty="0">
                <a:latin typeface="Arial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데이터 </a:t>
            </a:r>
            <a:r>
              <a:rPr lang="ko-KR" altLang="en-US" sz="1100" b="0" dirty="0" err="1">
                <a:latin typeface="Arial" pitchFamily="34" charset="0"/>
                <a:ea typeface="나눔고딕" panose="020D0604000000000000" pitchFamily="50" charset="-127"/>
              </a:rPr>
              <a:t>노드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 등</a:t>
            </a:r>
            <a:r>
              <a:rPr lang="en-US" altLang="ko-KR" sz="1100" b="0" dirty="0">
                <a:latin typeface="Arial" pitchFamily="34" charset="0"/>
                <a:ea typeface="나눔고딕" panose="020D0604000000000000" pitchFamily="50" charset="-127"/>
              </a:rPr>
              <a:t>)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에서 다수의 </a:t>
            </a:r>
            <a:r>
              <a:rPr lang="en-US" altLang="ko-KR" sz="1100" b="0" dirty="0">
                <a:latin typeface="Arial" pitchFamily="34" charset="0"/>
                <a:ea typeface="나눔고딕" panose="020D0604000000000000" pitchFamily="50" charset="-127"/>
              </a:rPr>
              <a:t>workload </a:t>
            </a:r>
            <a:r>
              <a:rPr lang="ko-KR" altLang="en-US" sz="1100" b="0" dirty="0" smtClean="0">
                <a:latin typeface="Arial" pitchFamily="34" charset="0"/>
                <a:ea typeface="나눔고딕" panose="020D0604000000000000" pitchFamily="50" charset="-127"/>
              </a:rPr>
              <a:t>들을 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수행 가능하게 하여 </a:t>
            </a:r>
            <a:r>
              <a:rPr lang="en-US" altLang="ko-KR" sz="1100" b="0" dirty="0" err="1">
                <a:latin typeface="Arial" pitchFamily="34" charset="0"/>
                <a:ea typeface="나눔고딕" panose="020D0604000000000000" pitchFamily="50" charset="-127"/>
              </a:rPr>
              <a:t>QoS</a:t>
            </a:r>
            <a:r>
              <a:rPr lang="en-US" altLang="ko-KR" sz="1100" b="0" dirty="0">
                <a:latin typeface="Arial" pitchFamily="34" charset="0"/>
                <a:ea typeface="나눔고딕" panose="020D0604000000000000" pitchFamily="50" charset="-127"/>
              </a:rPr>
              <a:t>(Quality of Service)</a:t>
            </a:r>
            <a:r>
              <a:rPr lang="ko-KR" altLang="en-US" sz="1100" b="0" dirty="0">
                <a:latin typeface="Arial" pitchFamily="34" charset="0"/>
                <a:ea typeface="나눔고딕" panose="020D0604000000000000" pitchFamily="50" charset="-127"/>
              </a:rPr>
              <a:t>를 보장</a:t>
            </a:r>
            <a:endParaRPr lang="en-US" altLang="ko-KR" sz="1100" b="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1515" name="제목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Hadoop 2.0 - YARN (Yet Another Resource Negotiator)</a:t>
            </a:r>
            <a:endParaRPr dirty="0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68111" y="5488553"/>
            <a:ext cx="4206875" cy="825869"/>
          </a:xfrm>
          <a:prstGeom prst="roundRect">
            <a:avLst>
              <a:gd name="adj" fmla="val 12914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400" dirty="0" err="1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69814" y="3242196"/>
            <a:ext cx="4206875" cy="2058988"/>
          </a:xfrm>
          <a:prstGeom prst="roundRect">
            <a:avLst>
              <a:gd name="adj" fmla="val 58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400" dirty="0" err="1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71401" y="2276872"/>
            <a:ext cx="4205288" cy="60483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300"/>
              </a:spcBef>
              <a:buFont typeface="Wingdings" pitchFamily="2" charset="2"/>
              <a:buNone/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스마트 비즈니스 </a:t>
            </a:r>
            <a:r>
              <a:rPr lang="en-US" altLang="ko-KR" sz="13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서비스</a:t>
            </a:r>
            <a:r>
              <a:rPr lang="en-US" altLang="ko-KR" sz="13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 App..)</a:t>
            </a:r>
          </a:p>
          <a:p>
            <a:pPr algn="ctr" latinLnBrk="0">
              <a:spcBef>
                <a:spcPts val="300"/>
              </a:spcBef>
              <a:buFont typeface="Wingdings" pitchFamily="2" charset="2"/>
              <a:buNone/>
              <a:defRPr/>
            </a:pPr>
            <a:r>
              <a:rPr lang="en-US" altLang="ko-KR" sz="13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3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기존</a:t>
            </a:r>
            <a:r>
              <a:rPr lang="en-US" altLang="ko-KR" sz="13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기업 아키텍처 개선 </a:t>
            </a:r>
            <a:endParaRPr lang="en-US" altLang="ko-KR" sz="13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1" name="위쪽/아래쪽 화살표 20"/>
          <p:cNvSpPr/>
          <p:nvPr/>
        </p:nvSpPr>
        <p:spPr>
          <a:xfrm>
            <a:off x="1561976" y="2800747"/>
            <a:ext cx="247650" cy="576263"/>
          </a:xfrm>
          <a:prstGeom prst="upDownArrow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2" name="위쪽/아래쪽 화살표 21"/>
          <p:cNvSpPr/>
          <p:nvPr/>
        </p:nvSpPr>
        <p:spPr>
          <a:xfrm>
            <a:off x="2714501" y="2800747"/>
            <a:ext cx="247650" cy="576263"/>
          </a:xfrm>
          <a:prstGeom prst="upDownArrow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3" name="위쪽/아래쪽 화살표 22"/>
          <p:cNvSpPr/>
          <p:nvPr/>
        </p:nvSpPr>
        <p:spPr>
          <a:xfrm>
            <a:off x="3867026" y="2810272"/>
            <a:ext cx="246063" cy="574675"/>
          </a:xfrm>
          <a:prstGeom prst="upDownArrow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38014" y="3242196"/>
            <a:ext cx="2889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38014" y="5301184"/>
            <a:ext cx="2889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82476" y="3242196"/>
            <a:ext cx="0" cy="22320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338014" y="5374209"/>
            <a:ext cx="288925" cy="892776"/>
            <a:chOff x="338014" y="5374209"/>
            <a:chExt cx="288925" cy="64770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38014" y="6021909"/>
              <a:ext cx="28892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479301" y="5374209"/>
              <a:ext cx="3175" cy="62706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87"/>
          <p:cNvSpPr txBox="1">
            <a:spLocks noChangeArrowheads="1"/>
          </p:cNvSpPr>
          <p:nvPr/>
        </p:nvSpPr>
        <p:spPr bwMode="auto">
          <a:xfrm>
            <a:off x="128494" y="4051821"/>
            <a:ext cx="617477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데이터</a:t>
            </a:r>
            <a:endParaRPr lang="en-US" altLang="ko-KR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처리</a:t>
            </a:r>
          </a:p>
        </p:txBody>
      </p:sp>
      <p:sp>
        <p:nvSpPr>
          <p:cNvPr id="30" name="TextBox 88"/>
          <p:cNvSpPr txBox="1">
            <a:spLocks noChangeArrowheads="1"/>
          </p:cNvSpPr>
          <p:nvPr/>
        </p:nvSpPr>
        <p:spPr bwMode="auto">
          <a:xfrm>
            <a:off x="137226" y="5559623"/>
            <a:ext cx="617477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데이터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저장</a:t>
            </a:r>
            <a:endParaRPr lang="ko-KR" altLang="en-US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49173" y="5987132"/>
            <a:ext cx="215900" cy="1444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09536" y="5987132"/>
            <a:ext cx="215900" cy="1444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368311" y="5987132"/>
            <a:ext cx="215900" cy="1444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728673" y="5987132"/>
            <a:ext cx="215900" cy="1444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35" name="직선 연결선 34"/>
          <p:cNvCxnSpPr>
            <a:stCxn id="31" idx="3"/>
            <a:endCxn id="32" idx="1"/>
          </p:cNvCxnSpPr>
          <p:nvPr/>
        </p:nvCxnSpPr>
        <p:spPr>
          <a:xfrm>
            <a:off x="1865073" y="6060157"/>
            <a:ext cx="1444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2" idx="3"/>
            <a:endCxn id="33" idx="1"/>
          </p:cNvCxnSpPr>
          <p:nvPr/>
        </p:nvCxnSpPr>
        <p:spPr>
          <a:xfrm>
            <a:off x="2225436" y="6060157"/>
            <a:ext cx="1428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33" idx="3"/>
            <a:endCxn id="34" idx="1"/>
          </p:cNvCxnSpPr>
          <p:nvPr/>
        </p:nvCxnSpPr>
        <p:spPr>
          <a:xfrm>
            <a:off x="2584211" y="6060157"/>
            <a:ext cx="1444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96"/>
          <p:cNvSpPr txBox="1">
            <a:spLocks noChangeArrowheads="1"/>
          </p:cNvSpPr>
          <p:nvPr/>
        </p:nvSpPr>
        <p:spPr bwMode="auto">
          <a:xfrm>
            <a:off x="3804790" y="5926807"/>
            <a:ext cx="338554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…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089036" y="5985545"/>
            <a:ext cx="215900" cy="14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449398" y="5985545"/>
            <a:ext cx="215900" cy="14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41" name="직선 연결선 40"/>
          <p:cNvCxnSpPr>
            <a:endCxn id="39" idx="1"/>
          </p:cNvCxnSpPr>
          <p:nvPr/>
        </p:nvCxnSpPr>
        <p:spPr>
          <a:xfrm>
            <a:off x="2944573" y="6056982"/>
            <a:ext cx="1444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9" idx="3"/>
            <a:endCxn id="40" idx="1"/>
          </p:cNvCxnSpPr>
          <p:nvPr/>
        </p:nvCxnSpPr>
        <p:spPr>
          <a:xfrm>
            <a:off x="3304936" y="6056982"/>
            <a:ext cx="1444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01"/>
          <p:cNvSpPr txBox="1">
            <a:spLocks noChangeArrowheads="1"/>
          </p:cNvSpPr>
          <p:nvPr/>
        </p:nvSpPr>
        <p:spPr bwMode="auto">
          <a:xfrm>
            <a:off x="1519275" y="5739482"/>
            <a:ext cx="253627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분산병렬처리 파일 시스템 </a:t>
            </a: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(HDFS)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985714" y="5009084"/>
            <a:ext cx="3776662" cy="644584"/>
          </a:xfrm>
          <a:prstGeom prst="roundRect">
            <a:avLst>
              <a:gd name="adj" fmla="val 4352"/>
            </a:avLst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400" dirty="0" err="1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5" name="아래쪽 화살표 설명선 44"/>
          <p:cNvSpPr/>
          <p:nvPr/>
        </p:nvSpPr>
        <p:spPr>
          <a:xfrm>
            <a:off x="1195764" y="3997846"/>
            <a:ext cx="581025" cy="1223963"/>
          </a:xfrm>
          <a:prstGeom prst="downArrowCallout">
            <a:avLst>
              <a:gd name="adj1" fmla="val 38934"/>
              <a:gd name="adj2" fmla="val 22234"/>
              <a:gd name="adj3" fmla="val 101"/>
              <a:gd name="adj4" fmla="val 9299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400" dirty="0" err="1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6" name="TextBox 121"/>
          <p:cNvSpPr txBox="1">
            <a:spLocks noChangeArrowheads="1"/>
          </p:cNvSpPr>
          <p:nvPr/>
        </p:nvSpPr>
        <p:spPr bwMode="auto">
          <a:xfrm>
            <a:off x="1120593" y="4026421"/>
            <a:ext cx="739305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Map</a:t>
            </a:r>
            <a:b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Reduce</a:t>
            </a:r>
          </a:p>
        </p:txBody>
      </p:sp>
      <p:sp>
        <p:nvSpPr>
          <p:cNvPr id="47" name="TextBox 122"/>
          <p:cNvSpPr txBox="1">
            <a:spLocks noChangeArrowheads="1"/>
          </p:cNvSpPr>
          <p:nvPr/>
        </p:nvSpPr>
        <p:spPr bwMode="auto">
          <a:xfrm>
            <a:off x="1150373" y="3535884"/>
            <a:ext cx="654346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Big</a:t>
            </a:r>
            <a:b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Batch</a:t>
            </a:r>
          </a:p>
        </p:txBody>
      </p:sp>
      <p:sp>
        <p:nvSpPr>
          <p:cNvPr id="48" name="TextBox 127"/>
          <p:cNvSpPr txBox="1">
            <a:spLocks noChangeArrowheads="1"/>
          </p:cNvSpPr>
          <p:nvPr/>
        </p:nvSpPr>
        <p:spPr bwMode="auto">
          <a:xfrm>
            <a:off x="4542006" y="4293121"/>
            <a:ext cx="338554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…</a:t>
            </a:r>
          </a:p>
        </p:txBody>
      </p:sp>
      <p:grpSp>
        <p:nvGrpSpPr>
          <p:cNvPr id="49" name="Group 30"/>
          <p:cNvGrpSpPr>
            <a:grpSpLocks/>
          </p:cNvGrpSpPr>
          <p:nvPr/>
        </p:nvGrpSpPr>
        <p:grpSpPr bwMode="auto">
          <a:xfrm>
            <a:off x="1164655" y="1628800"/>
            <a:ext cx="3497807" cy="338137"/>
            <a:chOff x="-7" y="553"/>
            <a:chExt cx="3185" cy="213"/>
          </a:xfrm>
        </p:grpSpPr>
        <p:sp>
          <p:nvSpPr>
            <p:cNvPr id="50" name="Text Box 31"/>
            <p:cNvSpPr txBox="1">
              <a:spLocks noChangeArrowheads="1"/>
            </p:cNvSpPr>
            <p:nvPr/>
          </p:nvSpPr>
          <p:spPr bwMode="auto">
            <a:xfrm>
              <a:off x="-7" y="553"/>
              <a:ext cx="3185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en-US" altLang="ko-KR" sz="1600" b="1" dirty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Hadoop </a:t>
              </a:r>
              <a:r>
                <a:rPr lang="ko-KR" altLang="en-US" sz="1600" b="1" dirty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기반 </a:t>
              </a:r>
              <a:r>
                <a:rPr lang="en-US" altLang="ko-KR" sz="1600" b="1" dirty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Multi-Purpose </a:t>
              </a:r>
              <a:r>
                <a:rPr lang="ko-KR" altLang="en-US" sz="1600" b="1" dirty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플랫폼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51" name="Line 32"/>
            <p:cNvSpPr>
              <a:spLocks noChangeShapeType="1"/>
            </p:cNvSpPr>
            <p:nvPr/>
          </p:nvSpPr>
          <p:spPr bwMode="auto">
            <a:xfrm>
              <a:off x="33" y="761"/>
              <a:ext cx="30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52" name="아래쪽 화살표 설명선 51"/>
          <p:cNvSpPr/>
          <p:nvPr/>
        </p:nvSpPr>
        <p:spPr>
          <a:xfrm>
            <a:off x="2495927" y="4005784"/>
            <a:ext cx="581025" cy="1223962"/>
          </a:xfrm>
          <a:prstGeom prst="downArrowCallout">
            <a:avLst>
              <a:gd name="adj1" fmla="val 38934"/>
              <a:gd name="adj2" fmla="val 22234"/>
              <a:gd name="adj3" fmla="val 101"/>
              <a:gd name="adj4" fmla="val 9299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400" dirty="0" err="1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3" name="TextBox 118"/>
          <p:cNvSpPr txBox="1">
            <a:spLocks noChangeArrowheads="1"/>
          </p:cNvSpPr>
          <p:nvPr/>
        </p:nvSpPr>
        <p:spPr bwMode="auto">
          <a:xfrm>
            <a:off x="2445517" y="4107384"/>
            <a:ext cx="707245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 b="1" dirty="0" err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NoSQL</a:t>
            </a:r>
            <a:endParaRPr lang="en-US" altLang="ko-KR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4" name="TextBox 119"/>
          <p:cNvSpPr txBox="1">
            <a:spLocks noChangeArrowheads="1"/>
          </p:cNvSpPr>
          <p:nvPr/>
        </p:nvSpPr>
        <p:spPr bwMode="auto">
          <a:xfrm>
            <a:off x="2494610" y="4365104"/>
            <a:ext cx="56778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HBase</a:t>
            </a:r>
          </a:p>
        </p:txBody>
      </p:sp>
      <p:sp>
        <p:nvSpPr>
          <p:cNvPr id="55" name="TextBox 123"/>
          <p:cNvSpPr txBox="1">
            <a:spLocks noChangeArrowheads="1"/>
          </p:cNvSpPr>
          <p:nvPr/>
        </p:nvSpPr>
        <p:spPr bwMode="auto">
          <a:xfrm>
            <a:off x="2470464" y="3564459"/>
            <a:ext cx="636713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실시간</a:t>
            </a: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ko-KR" altLang="en-US" sz="12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조회</a:t>
            </a:r>
            <a:endParaRPr lang="en-US" altLang="ko-KR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6" name="아래쪽 화살표 설명선 55"/>
          <p:cNvSpPr/>
          <p:nvPr/>
        </p:nvSpPr>
        <p:spPr>
          <a:xfrm>
            <a:off x="1849814" y="4005784"/>
            <a:ext cx="581025" cy="1223962"/>
          </a:xfrm>
          <a:prstGeom prst="downArrowCallout">
            <a:avLst>
              <a:gd name="adj1" fmla="val 38934"/>
              <a:gd name="adj2" fmla="val 22234"/>
              <a:gd name="adj3" fmla="val 101"/>
              <a:gd name="adj4" fmla="val 9299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400" dirty="0" err="1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7" name="TextBox 116"/>
          <p:cNvSpPr txBox="1">
            <a:spLocks noChangeArrowheads="1"/>
          </p:cNvSpPr>
          <p:nvPr/>
        </p:nvSpPr>
        <p:spPr bwMode="auto">
          <a:xfrm>
            <a:off x="1873421" y="4096271"/>
            <a:ext cx="50206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SQL</a:t>
            </a:r>
          </a:p>
        </p:txBody>
      </p:sp>
      <p:sp>
        <p:nvSpPr>
          <p:cNvPr id="58" name="TextBox 117"/>
          <p:cNvSpPr txBox="1">
            <a:spLocks noChangeArrowheads="1"/>
          </p:cNvSpPr>
          <p:nvPr/>
        </p:nvSpPr>
        <p:spPr bwMode="auto">
          <a:xfrm>
            <a:off x="1919753" y="4351859"/>
            <a:ext cx="4411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Hive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9" name="TextBox 124"/>
          <p:cNvSpPr txBox="1">
            <a:spLocks noChangeArrowheads="1"/>
          </p:cNvSpPr>
          <p:nvPr/>
        </p:nvSpPr>
        <p:spPr bwMode="auto">
          <a:xfrm>
            <a:off x="1652962" y="3535884"/>
            <a:ext cx="952505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Interactive</a:t>
            </a:r>
            <a:b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ko-KR" altLang="en-US" sz="12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분석</a:t>
            </a:r>
            <a:endParaRPr lang="en-US" altLang="ko-KR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0" name="아래쪽 화살표 설명선 59"/>
          <p:cNvSpPr/>
          <p:nvPr/>
        </p:nvSpPr>
        <p:spPr>
          <a:xfrm>
            <a:off x="3142039" y="4005784"/>
            <a:ext cx="581025" cy="1223962"/>
          </a:xfrm>
          <a:prstGeom prst="downArrowCallout">
            <a:avLst>
              <a:gd name="adj1" fmla="val 38934"/>
              <a:gd name="adj2" fmla="val 22234"/>
              <a:gd name="adj3" fmla="val 101"/>
              <a:gd name="adj4" fmla="val 9299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400" dirty="0" err="1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1" name="TextBox 120"/>
          <p:cNvSpPr txBox="1">
            <a:spLocks noChangeArrowheads="1"/>
          </p:cNvSpPr>
          <p:nvPr/>
        </p:nvSpPr>
        <p:spPr bwMode="auto">
          <a:xfrm>
            <a:off x="3127019" y="4107384"/>
            <a:ext cx="611065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Spark</a:t>
            </a:r>
          </a:p>
        </p:txBody>
      </p:sp>
      <p:sp>
        <p:nvSpPr>
          <p:cNvPr id="62" name="TextBox 125"/>
          <p:cNvSpPr txBox="1">
            <a:spLocks noChangeArrowheads="1"/>
          </p:cNvSpPr>
          <p:nvPr/>
        </p:nvSpPr>
        <p:spPr bwMode="auto">
          <a:xfrm>
            <a:off x="3018217" y="3659709"/>
            <a:ext cx="787395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스트리밍</a:t>
            </a:r>
            <a:endParaRPr lang="en-US" altLang="ko-KR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3" name="아래쪽 화살표 설명선 62"/>
          <p:cNvSpPr/>
          <p:nvPr/>
        </p:nvSpPr>
        <p:spPr>
          <a:xfrm>
            <a:off x="3821489" y="4005784"/>
            <a:ext cx="581025" cy="1223962"/>
          </a:xfrm>
          <a:prstGeom prst="downArrowCallout">
            <a:avLst>
              <a:gd name="adj1" fmla="val 38934"/>
              <a:gd name="adj2" fmla="val 22234"/>
              <a:gd name="adj3" fmla="val 101"/>
              <a:gd name="adj4" fmla="val 9299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400" dirty="0" err="1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4" name="TextBox 133"/>
          <p:cNvSpPr txBox="1">
            <a:spLocks noChangeArrowheads="1"/>
          </p:cNvSpPr>
          <p:nvPr/>
        </p:nvSpPr>
        <p:spPr bwMode="auto">
          <a:xfrm>
            <a:off x="3746877" y="4096271"/>
            <a:ext cx="75247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Mahout</a:t>
            </a:r>
          </a:p>
        </p:txBody>
      </p:sp>
      <p:sp>
        <p:nvSpPr>
          <p:cNvPr id="65" name="TextBox 134"/>
          <p:cNvSpPr txBox="1">
            <a:spLocks noChangeArrowheads="1"/>
          </p:cNvSpPr>
          <p:nvPr/>
        </p:nvSpPr>
        <p:spPr bwMode="auto">
          <a:xfrm>
            <a:off x="3718072" y="3577159"/>
            <a:ext cx="835485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Machine</a:t>
            </a:r>
            <a:b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Learning</a:t>
            </a:r>
          </a:p>
        </p:txBody>
      </p:sp>
      <p:sp>
        <p:nvSpPr>
          <p:cNvPr id="66" name="직사각형 19"/>
          <p:cNvSpPr>
            <a:spLocks noChangeArrowheads="1"/>
          </p:cNvSpPr>
          <p:nvPr/>
        </p:nvSpPr>
        <p:spPr bwMode="auto">
          <a:xfrm>
            <a:off x="5241032" y="2046371"/>
            <a:ext cx="4449378" cy="18258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80975" lvl="1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클러스터 자원 관리를 데이터 처리 엔진과 분리</a:t>
            </a:r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180975" lvl="1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Job 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</a:rPr>
              <a:t>수행에 필요한 자원을 할당해주고 진행상태를 추적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</a:rPr>
              <a:t>모니터링</a:t>
            </a:r>
            <a:endParaRPr lang="en-US" altLang="ko-KR" sz="120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180975" lvl="1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ko-KR" altLang="en-US" sz="1200" dirty="0" err="1" smtClean="0">
                <a:latin typeface="Arial" pitchFamily="34" charset="0"/>
                <a:ea typeface="나눔고딕" panose="020D0604000000000000" pitchFamily="50" charset="-127"/>
              </a:rPr>
              <a:t>하둡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1.x 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</a:rPr>
              <a:t>대비 더 많은 동시 작업을 더 효율적으로 수행할 수 있음</a:t>
            </a:r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180975" lvl="1" indent="-95250" eaLnBrk="1" latinLnBrk="0" hangingPunct="1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MapReduce</a:t>
            </a:r>
            <a:r>
              <a:rPr lang="ko-KR" altLang="en-US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외 다양한 </a:t>
            </a:r>
            <a:r>
              <a:rPr lang="ko-KR" altLang="en-US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데이터 처리 엔진을 실행할 수 있는 </a:t>
            </a:r>
            <a: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Application </a:t>
            </a:r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실행 엔진 </a:t>
            </a: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Framework </a:t>
            </a:r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기능 강화</a:t>
            </a:r>
            <a:endParaRPr lang="en-US" altLang="ko-KR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7" name="Text Box 2120"/>
          <p:cNvSpPr txBox="1">
            <a:spLocks noChangeArrowheads="1"/>
          </p:cNvSpPr>
          <p:nvPr/>
        </p:nvSpPr>
        <p:spPr bwMode="auto">
          <a:xfrm>
            <a:off x="104776" y="582613"/>
            <a:ext cx="9742488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YARN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은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1.0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의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Job Tracker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에서 데이터 처리 엔진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(MapReduce)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을 분리하면서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자원 관리 기능에 집중하고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,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MapReduce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외에 다양한 데이터 처리 엔진을 수용하는 구조로 개선하여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Multi-Purpose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플랫폼을 제공함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487555" y="5195417"/>
            <a:ext cx="67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YARN</a:t>
            </a:r>
            <a:endParaRPr lang="ko-KR" altLang="en-US" sz="1400" b="1" dirty="0" err="1" smtClean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grpSp>
        <p:nvGrpSpPr>
          <p:cNvPr id="69" name="Group 30"/>
          <p:cNvGrpSpPr>
            <a:grpSpLocks/>
          </p:cNvGrpSpPr>
          <p:nvPr/>
        </p:nvGrpSpPr>
        <p:grpSpPr bwMode="auto">
          <a:xfrm>
            <a:off x="5829959" y="1628800"/>
            <a:ext cx="3371513" cy="338137"/>
            <a:chOff x="33" y="553"/>
            <a:chExt cx="3070" cy="213"/>
          </a:xfrm>
        </p:grpSpPr>
        <p:sp>
          <p:nvSpPr>
            <p:cNvPr id="70" name="Text Box 31"/>
            <p:cNvSpPr txBox="1">
              <a:spLocks noChangeArrowheads="1"/>
            </p:cNvSpPr>
            <p:nvPr/>
          </p:nvSpPr>
          <p:spPr bwMode="auto">
            <a:xfrm>
              <a:off x="1036" y="553"/>
              <a:ext cx="1098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en-US" altLang="ko-KR" sz="1600" b="1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YARN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특징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71" name="Line 32"/>
            <p:cNvSpPr>
              <a:spLocks noChangeShapeType="1"/>
            </p:cNvSpPr>
            <p:nvPr/>
          </p:nvSpPr>
          <p:spPr bwMode="auto">
            <a:xfrm>
              <a:off x="33" y="761"/>
              <a:ext cx="30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3" name="Group 30"/>
          <p:cNvGrpSpPr>
            <a:grpSpLocks/>
          </p:cNvGrpSpPr>
          <p:nvPr/>
        </p:nvGrpSpPr>
        <p:grpSpPr bwMode="auto">
          <a:xfrm>
            <a:off x="5817096" y="3921905"/>
            <a:ext cx="3371513" cy="338137"/>
            <a:chOff x="33" y="553"/>
            <a:chExt cx="3070" cy="213"/>
          </a:xfrm>
        </p:grpSpPr>
        <p:sp>
          <p:nvSpPr>
            <p:cNvPr id="74" name="Text Box 31"/>
            <p:cNvSpPr txBox="1">
              <a:spLocks noChangeArrowheads="1"/>
            </p:cNvSpPr>
            <p:nvPr/>
          </p:nvSpPr>
          <p:spPr bwMode="auto">
            <a:xfrm>
              <a:off x="1036" y="553"/>
              <a:ext cx="1098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en-US" altLang="ko-KR" sz="1600" b="1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YARN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목표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75" name="Line 32"/>
            <p:cNvSpPr>
              <a:spLocks noChangeShapeType="1"/>
            </p:cNvSpPr>
            <p:nvPr/>
          </p:nvSpPr>
          <p:spPr bwMode="auto">
            <a:xfrm>
              <a:off x="33" y="761"/>
              <a:ext cx="30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3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2.0 – YARN </a:t>
            </a:r>
            <a:r>
              <a:rPr lang="ko-KR" altLang="en-US" smtClean="0"/>
              <a:t>구성 요소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348" y="980728"/>
            <a:ext cx="9455952" cy="46085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TextBox 34"/>
          <p:cNvSpPr txBox="1"/>
          <p:nvPr/>
        </p:nvSpPr>
        <p:spPr>
          <a:xfrm>
            <a:off x="2863636" y="1862658"/>
            <a:ext cx="17251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리소스 할당 및 </a:t>
            </a:r>
            <a:r>
              <a:rPr lang="en-US" altLang="ko-KR" sz="1100" b="1" dirty="0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Task </a:t>
            </a:r>
            <a:r>
              <a:rPr lang="ko-KR" altLang="en-US" sz="1100" b="1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실행</a:t>
            </a:r>
            <a:endParaRPr lang="ko-KR" altLang="en-US" sz="1100" b="1" dirty="0" err="1" smtClean="0">
              <a:solidFill>
                <a:srgbClr val="C0000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60180" y="1776933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리소스  할당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4334" y="2977531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Task </a:t>
            </a:r>
            <a:r>
              <a:rPr lang="ko-KR" altLang="en-US" sz="1100" b="1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실행</a:t>
            </a:r>
            <a:endParaRPr lang="en-US" altLang="ko-KR" sz="1100" b="1" dirty="0" smtClean="0">
              <a:solidFill>
                <a:srgbClr val="C0000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68843" y="3930046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Job/Task </a:t>
            </a:r>
            <a:r>
              <a:rPr lang="ko-KR" altLang="en-US" sz="1100" b="1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실행 및 관리</a:t>
            </a:r>
            <a:endParaRPr lang="ko-KR" altLang="en-US" sz="1100" b="1" dirty="0" err="1" smtClean="0">
              <a:solidFill>
                <a:srgbClr val="C0000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00819" y="3358549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Job/Task </a:t>
            </a:r>
            <a:r>
              <a:rPr lang="ko-KR" altLang="en-US" sz="1100" b="1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실행 및 관리</a:t>
            </a:r>
            <a:endParaRPr lang="ko-KR" altLang="en-US" sz="1100" b="1" dirty="0" err="1" smtClean="0">
              <a:solidFill>
                <a:srgbClr val="C0000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23676" y="4149631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리소스 관리</a:t>
            </a:r>
            <a:endParaRPr lang="ko-KR" altLang="en-US" sz="1100" b="1" dirty="0" err="1" smtClean="0">
              <a:solidFill>
                <a:srgbClr val="C0000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50" name="구부러진 연결선 49"/>
          <p:cNvCxnSpPr/>
          <p:nvPr/>
        </p:nvCxnSpPr>
        <p:spPr>
          <a:xfrm>
            <a:off x="4289782" y="2385443"/>
            <a:ext cx="2316587" cy="20418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/>
          <p:nvPr/>
        </p:nvCxnSpPr>
        <p:spPr>
          <a:xfrm rot="5400000" flipH="1" flipV="1">
            <a:off x="3804916" y="2918603"/>
            <a:ext cx="2229268" cy="1162948"/>
          </a:xfrm>
          <a:prstGeom prst="curvedConnector3">
            <a:avLst>
              <a:gd name="adj1" fmla="val 602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 53"/>
          <p:cNvCxnSpPr/>
          <p:nvPr/>
        </p:nvCxnSpPr>
        <p:spPr>
          <a:xfrm>
            <a:off x="4335992" y="3773330"/>
            <a:ext cx="2278062" cy="8794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 60"/>
          <p:cNvCxnSpPr/>
          <p:nvPr/>
        </p:nvCxnSpPr>
        <p:spPr>
          <a:xfrm rot="5400000" flipH="1" flipV="1">
            <a:off x="7614151" y="2898066"/>
            <a:ext cx="868124" cy="5760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13643" y="1834083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리소스 관리</a:t>
            </a:r>
            <a:endParaRPr lang="en-US" altLang="ko-KR" sz="1100" b="1" dirty="0" smtClean="0">
              <a:solidFill>
                <a:srgbClr val="C0000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91838" y="5499229"/>
            <a:ext cx="47760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Application Framework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으로 실행되는 서비스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MapReduce</a:t>
            </a:r>
            <a:b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Storm</a:t>
            </a:r>
            <a:b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Spark </a:t>
            </a:r>
            <a:b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HBase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등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endParaRPr lang="ko-KR" altLang="en-US" sz="14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48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2.0 – MapReduce vs. YARN </a:t>
            </a:r>
            <a:r>
              <a:rPr lang="ko-KR" altLang="en-US" smtClean="0"/>
              <a:t>동작 방식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264" y="1456209"/>
            <a:ext cx="4654848" cy="3606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2" y="1421206"/>
            <a:ext cx="4524375" cy="3695700"/>
          </a:xfrm>
          <a:prstGeom prst="rect">
            <a:avLst/>
          </a:prstGeom>
        </p:spPr>
      </p:pic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892473" y="980728"/>
            <a:ext cx="3371513" cy="338137"/>
            <a:chOff x="33" y="553"/>
            <a:chExt cx="3070" cy="213"/>
          </a:xfrm>
        </p:grpSpPr>
        <p:sp>
          <p:nvSpPr>
            <p:cNvPr id="7" name="Text Box 31"/>
            <p:cNvSpPr txBox="1">
              <a:spLocks noChangeArrowheads="1"/>
            </p:cNvSpPr>
            <p:nvPr/>
          </p:nvSpPr>
          <p:spPr bwMode="auto">
            <a:xfrm>
              <a:off x="573" y="553"/>
              <a:ext cx="2020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en-US" altLang="ko-KR" sz="1600" b="1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MapReduce </a:t>
              </a:r>
              <a:r>
                <a:rPr lang="ko-KR" altLang="en-US" sz="1600" b="1" smtClean="0">
                  <a:latin typeface="Arial" pitchFamily="34" charset="0"/>
                  <a:ea typeface="나눔고딕" panose="020D0604000000000000" pitchFamily="50" charset="-127"/>
                </a:rPr>
                <a:t>동작 방식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8" name="Line 32"/>
            <p:cNvSpPr>
              <a:spLocks noChangeShapeType="1"/>
            </p:cNvSpPr>
            <p:nvPr/>
          </p:nvSpPr>
          <p:spPr bwMode="auto">
            <a:xfrm>
              <a:off x="33" y="761"/>
              <a:ext cx="30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5673080" y="980728"/>
            <a:ext cx="3371513" cy="338137"/>
            <a:chOff x="33" y="553"/>
            <a:chExt cx="3070" cy="213"/>
          </a:xfrm>
        </p:grpSpPr>
        <p:sp>
          <p:nvSpPr>
            <p:cNvPr id="11" name="Text Box 31"/>
            <p:cNvSpPr txBox="1">
              <a:spLocks noChangeArrowheads="1"/>
            </p:cNvSpPr>
            <p:nvPr/>
          </p:nvSpPr>
          <p:spPr bwMode="auto">
            <a:xfrm>
              <a:off x="844" y="553"/>
              <a:ext cx="1484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en-US" altLang="ko-KR" sz="1600" b="1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YARN </a:t>
              </a:r>
              <a:r>
                <a:rPr lang="ko-KR" altLang="en-US" sz="1600" b="1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동작 방식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2" name="Line 32"/>
            <p:cNvSpPr>
              <a:spLocks noChangeShapeType="1"/>
            </p:cNvSpPr>
            <p:nvPr/>
          </p:nvSpPr>
          <p:spPr bwMode="auto">
            <a:xfrm>
              <a:off x="33" y="761"/>
              <a:ext cx="30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91838" y="5282624"/>
            <a:ext cx="4776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Resource Manager – Application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별 리소스 관리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모니터링</a:t>
            </a:r>
            <a:endParaRPr lang="en-US" altLang="ko-KR" sz="14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Node Manager –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자원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(Container)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할당 및 관리</a:t>
            </a:r>
            <a:endParaRPr lang="en-US" altLang="ko-KR" sz="14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Application Master – Job &amp; Task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관리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및 모니터링</a:t>
            </a:r>
            <a:r>
              <a:rPr lang="en-US" altLang="ko-KR" sz="14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4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MapReduce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실행되면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Job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별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Application Master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생성</a:t>
            </a:r>
            <a:endParaRPr lang="ko-KR" altLang="en-US" sz="14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4913" y="5282624"/>
            <a:ext cx="3783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Job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Tracker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가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Job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별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Resource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스케쥴링 및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Job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과 개별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Task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까지 관리</a:t>
            </a:r>
            <a:endParaRPr lang="ko-KR" altLang="en-US" sz="14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649" y="487844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상세흐름</a:t>
            </a:r>
          </a:p>
        </p:txBody>
      </p:sp>
      <p:sp>
        <p:nvSpPr>
          <p:cNvPr id="15" name="실행 단추: 앞으로 또는 다음 14">
            <a:hlinkClick r:id="rId5" action="ppaction://hlinksldjump" highlightClick="1"/>
          </p:cNvPr>
          <p:cNvSpPr/>
          <p:nvPr/>
        </p:nvSpPr>
        <p:spPr bwMode="auto">
          <a:xfrm>
            <a:off x="883593" y="4923588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3537" y="4907018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상세흐름</a:t>
            </a:r>
          </a:p>
        </p:txBody>
      </p:sp>
      <p:sp>
        <p:nvSpPr>
          <p:cNvPr id="17" name="실행 단추: 앞으로 또는 다음 16">
            <a:hlinkClick r:id="rId6" action="ppaction://hlinksldjump" highlightClick="1"/>
          </p:cNvPr>
          <p:cNvSpPr/>
          <p:nvPr/>
        </p:nvSpPr>
        <p:spPr bwMode="auto">
          <a:xfrm>
            <a:off x="5855469" y="4942638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7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</a:t>
            </a:r>
            <a:r>
              <a:rPr lang="ko-KR" altLang="en-US" dirty="0" smtClean="0"/>
              <a:t> </a:t>
            </a:r>
            <a:r>
              <a:rPr lang="en-US" altLang="ko-KR" dirty="0" smtClean="0"/>
              <a:t>2.0 – YARN</a:t>
            </a:r>
            <a:r>
              <a:rPr lang="ko-KR" altLang="en-US" smtClean="0"/>
              <a:t>을 이용한 목표 시스템 구성 예시</a:t>
            </a:r>
            <a:endParaRPr lang="ko-KR" altLang="en-US" sz="2200" dirty="0"/>
          </a:p>
        </p:txBody>
      </p:sp>
      <p:sp>
        <p:nvSpPr>
          <p:cNvPr id="174" name="Rounded Rectangle 16"/>
          <p:cNvSpPr/>
          <p:nvPr/>
        </p:nvSpPr>
        <p:spPr>
          <a:xfrm>
            <a:off x="546027" y="2407883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75" name="Rounded Rectangle 17"/>
          <p:cNvSpPr/>
          <p:nvPr/>
        </p:nvSpPr>
        <p:spPr>
          <a:xfrm>
            <a:off x="546028" y="2611094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72" name="Rounded Rectangle 14"/>
          <p:cNvSpPr/>
          <p:nvPr/>
        </p:nvSpPr>
        <p:spPr>
          <a:xfrm>
            <a:off x="2771386" y="2407883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73" name="Rounded Rectangle 15"/>
          <p:cNvSpPr/>
          <p:nvPr/>
        </p:nvSpPr>
        <p:spPr>
          <a:xfrm>
            <a:off x="2771387" y="2611094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70" name="Rounded Rectangle 12"/>
          <p:cNvSpPr/>
          <p:nvPr/>
        </p:nvSpPr>
        <p:spPr>
          <a:xfrm>
            <a:off x="4996745" y="2407884"/>
            <a:ext cx="2051373" cy="954828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71" name="Rounded Rectangle 13"/>
          <p:cNvSpPr/>
          <p:nvPr/>
        </p:nvSpPr>
        <p:spPr>
          <a:xfrm>
            <a:off x="4996746" y="2611094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68" name="Rounded Rectangle 10"/>
          <p:cNvSpPr/>
          <p:nvPr/>
        </p:nvSpPr>
        <p:spPr>
          <a:xfrm>
            <a:off x="7222105" y="2407883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69" name="Rounded Rectangle 11"/>
          <p:cNvSpPr/>
          <p:nvPr/>
        </p:nvSpPr>
        <p:spPr>
          <a:xfrm>
            <a:off x="7222106" y="2611094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79" name="Rounded Rectangle 21"/>
          <p:cNvSpPr/>
          <p:nvPr/>
        </p:nvSpPr>
        <p:spPr>
          <a:xfrm>
            <a:off x="546027" y="3654836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80" name="Rounded Rectangle 22"/>
          <p:cNvSpPr/>
          <p:nvPr/>
        </p:nvSpPr>
        <p:spPr>
          <a:xfrm>
            <a:off x="546028" y="3858047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82" name="Rounded Rectangle 24"/>
          <p:cNvSpPr/>
          <p:nvPr/>
        </p:nvSpPr>
        <p:spPr>
          <a:xfrm>
            <a:off x="2771386" y="3654836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83" name="Rounded Rectangle 25"/>
          <p:cNvSpPr/>
          <p:nvPr/>
        </p:nvSpPr>
        <p:spPr>
          <a:xfrm>
            <a:off x="2771387" y="3858047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85" name="Rounded Rectangle 27"/>
          <p:cNvSpPr/>
          <p:nvPr/>
        </p:nvSpPr>
        <p:spPr>
          <a:xfrm>
            <a:off x="4996745" y="3654836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86" name="Rounded Rectangle 28"/>
          <p:cNvSpPr/>
          <p:nvPr/>
        </p:nvSpPr>
        <p:spPr>
          <a:xfrm>
            <a:off x="4996746" y="3858047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88" name="Rounded Rectangle 30"/>
          <p:cNvSpPr/>
          <p:nvPr/>
        </p:nvSpPr>
        <p:spPr>
          <a:xfrm>
            <a:off x="7222105" y="3654836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89" name="Rounded Rectangle 31"/>
          <p:cNvSpPr/>
          <p:nvPr/>
        </p:nvSpPr>
        <p:spPr>
          <a:xfrm>
            <a:off x="7222106" y="3858047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201" name="Rounded Rectangle 43"/>
          <p:cNvSpPr/>
          <p:nvPr/>
        </p:nvSpPr>
        <p:spPr>
          <a:xfrm>
            <a:off x="546027" y="4901790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202" name="Rounded Rectangle 44"/>
          <p:cNvSpPr/>
          <p:nvPr/>
        </p:nvSpPr>
        <p:spPr>
          <a:xfrm>
            <a:off x="546028" y="5105001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99" name="Rounded Rectangle 41"/>
          <p:cNvSpPr/>
          <p:nvPr/>
        </p:nvSpPr>
        <p:spPr>
          <a:xfrm>
            <a:off x="2771386" y="4901790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200" name="Rounded Rectangle 42"/>
          <p:cNvSpPr/>
          <p:nvPr/>
        </p:nvSpPr>
        <p:spPr>
          <a:xfrm>
            <a:off x="2771387" y="5105001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97" name="Rounded Rectangle 39"/>
          <p:cNvSpPr/>
          <p:nvPr/>
        </p:nvSpPr>
        <p:spPr>
          <a:xfrm>
            <a:off x="4996745" y="4901790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98" name="Rounded Rectangle 40"/>
          <p:cNvSpPr/>
          <p:nvPr/>
        </p:nvSpPr>
        <p:spPr>
          <a:xfrm>
            <a:off x="4996746" y="5105001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95" name="Rounded Rectangle 37"/>
          <p:cNvSpPr/>
          <p:nvPr/>
        </p:nvSpPr>
        <p:spPr>
          <a:xfrm>
            <a:off x="7222105" y="4901790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NodeManager</a:t>
            </a:r>
            <a:endParaRPr kumimoji="0" lang="en-US" sz="1000" b="1" kern="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196" name="Rounded Rectangle 38"/>
          <p:cNvSpPr/>
          <p:nvPr/>
        </p:nvSpPr>
        <p:spPr>
          <a:xfrm>
            <a:off x="7222106" y="5105001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205" name="Rounded Rectangle 47"/>
          <p:cNvSpPr/>
          <p:nvPr/>
        </p:nvSpPr>
        <p:spPr>
          <a:xfrm>
            <a:off x="989035" y="4145650"/>
            <a:ext cx="1171954" cy="279654"/>
          </a:xfrm>
          <a:prstGeom prst="roundRect">
            <a:avLst>
              <a:gd name="adj" fmla="val 6525"/>
            </a:avLst>
          </a:prstGeom>
          <a:solidFill>
            <a:srgbClr val="69BE28"/>
          </a:solidFill>
          <a:ln w="19050" cap="flat" cmpd="sng" algn="ctr">
            <a:solidFill>
              <a:srgbClr val="44697D"/>
            </a:solidFill>
            <a:prstDash val="solid"/>
          </a:ln>
          <a:effectLst/>
        </p:spPr>
        <p:txBody>
          <a:bodyPr lIns="83154" tIns="41577" rIns="83154" bIns="41577"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355F14"/>
                </a:solidFill>
                <a:latin typeface="Calibri"/>
                <a:cs typeface="Calibri"/>
              </a:rPr>
              <a:t>Batch</a:t>
            </a:r>
            <a:endParaRPr lang="en-US" sz="1000" kern="0" baseline="-21000" dirty="0">
              <a:solidFill>
                <a:srgbClr val="355F14"/>
              </a:solidFill>
              <a:latin typeface="Calibri"/>
              <a:cs typeface="Calibri"/>
            </a:endParaRPr>
          </a:p>
        </p:txBody>
      </p:sp>
      <p:sp>
        <p:nvSpPr>
          <p:cNvPr id="209" name="Rounded Rectangle 51"/>
          <p:cNvSpPr/>
          <p:nvPr/>
        </p:nvSpPr>
        <p:spPr>
          <a:xfrm>
            <a:off x="5462190" y="4145650"/>
            <a:ext cx="1171954" cy="279654"/>
          </a:xfrm>
          <a:prstGeom prst="roundRect">
            <a:avLst>
              <a:gd name="adj" fmla="val 6525"/>
            </a:avLst>
          </a:prstGeom>
          <a:solidFill>
            <a:srgbClr val="E17000"/>
          </a:solidFill>
          <a:ln w="19050" cap="flat" cmpd="sng" algn="ctr">
            <a:solidFill>
              <a:srgbClr val="E17000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83154" tIns="41577" rIns="83154" bIns="41577"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E17000">
                    <a:lumMod val="20000"/>
                    <a:lumOff val="80000"/>
                  </a:srgbClr>
                </a:solidFill>
                <a:latin typeface="Calibri"/>
                <a:cs typeface="Calibri"/>
              </a:rPr>
              <a:t>SQL on Hadoop</a:t>
            </a:r>
            <a:endParaRPr lang="en-US" sz="1100" kern="0" baseline="-21000" dirty="0">
              <a:solidFill>
                <a:srgbClr val="E17000">
                  <a:lumMod val="20000"/>
                  <a:lumOff val="80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207" name="Rounded Rectangle 49"/>
          <p:cNvSpPr/>
          <p:nvPr/>
        </p:nvSpPr>
        <p:spPr>
          <a:xfrm>
            <a:off x="7694721" y="4145650"/>
            <a:ext cx="1171953" cy="279654"/>
          </a:xfrm>
          <a:prstGeom prst="roundRect">
            <a:avLst>
              <a:gd name="adj" fmla="val 6525"/>
            </a:avLst>
          </a:prstGeom>
          <a:solidFill>
            <a:srgbClr val="E17000">
              <a:lumMod val="40000"/>
              <a:lumOff val="60000"/>
            </a:srgbClr>
          </a:solidFill>
          <a:ln w="19050" cap="flat" cmpd="sng" algn="ctr">
            <a:solidFill>
              <a:srgbClr val="E17000"/>
            </a:solidFill>
            <a:prstDash val="solid"/>
          </a:ln>
          <a:effectLst/>
        </p:spPr>
        <p:txBody>
          <a:bodyPr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E17000"/>
                </a:solidFill>
                <a:latin typeface="Calibri"/>
                <a:cs typeface="Calibri"/>
              </a:rPr>
              <a:t>TajoWorker</a:t>
            </a:r>
            <a:r>
              <a:rPr lang="en-US" sz="1000" kern="0" baseline="-21000" dirty="0">
                <a:solidFill>
                  <a:srgbClr val="E17000"/>
                </a:solidFill>
                <a:latin typeface="Calibri"/>
                <a:cs typeface="Calibri"/>
              </a:rPr>
              <a:t>1.1.2</a:t>
            </a:r>
          </a:p>
        </p:txBody>
      </p:sp>
      <p:cxnSp>
        <p:nvCxnSpPr>
          <p:cNvPr id="210" name="Straight Arrow Connector 52"/>
          <p:cNvCxnSpPr>
            <a:stCxn id="209" idx="3"/>
            <a:endCxn id="207" idx="1"/>
          </p:cNvCxnSpPr>
          <p:nvPr/>
        </p:nvCxnSpPr>
        <p:spPr>
          <a:xfrm>
            <a:off x="6691666" y="4285477"/>
            <a:ext cx="1003054" cy="0"/>
          </a:xfrm>
          <a:prstGeom prst="straightConnector1">
            <a:avLst/>
          </a:prstGeom>
          <a:noFill/>
          <a:ln w="19050" cap="flat" cmpd="sng" algn="ctr">
            <a:solidFill>
              <a:srgbClr val="E17000"/>
            </a:solidFill>
            <a:prstDash val="sysDash"/>
            <a:headEnd type="none"/>
            <a:tailEnd type="arrow"/>
          </a:ln>
          <a:effectLst/>
        </p:spPr>
      </p:cxnSp>
      <p:sp>
        <p:nvSpPr>
          <p:cNvPr id="208" name="Rounded Rectangle 50"/>
          <p:cNvSpPr/>
          <p:nvPr/>
        </p:nvSpPr>
        <p:spPr>
          <a:xfrm>
            <a:off x="7694721" y="5399852"/>
            <a:ext cx="1171953" cy="279654"/>
          </a:xfrm>
          <a:prstGeom prst="roundRect">
            <a:avLst>
              <a:gd name="adj" fmla="val 6525"/>
            </a:avLst>
          </a:prstGeom>
          <a:solidFill>
            <a:srgbClr val="E17000">
              <a:lumMod val="40000"/>
              <a:lumOff val="60000"/>
            </a:srgbClr>
          </a:solidFill>
          <a:ln w="19050" cap="flat" cmpd="sng" algn="ctr">
            <a:solidFill>
              <a:srgbClr val="E17000"/>
            </a:solidFill>
            <a:prstDash val="solid"/>
          </a:ln>
          <a:effectLst/>
        </p:spPr>
        <p:txBody>
          <a:bodyPr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E17000"/>
                </a:solidFill>
                <a:latin typeface="Calibri"/>
                <a:cs typeface="Calibri"/>
              </a:rPr>
              <a:t>TajoWorker</a:t>
            </a:r>
            <a:r>
              <a:rPr lang="en-US" sz="1000" kern="0" baseline="-21000" dirty="0">
                <a:solidFill>
                  <a:srgbClr val="E17000"/>
                </a:solidFill>
                <a:latin typeface="Calibri"/>
                <a:cs typeface="Calibri"/>
              </a:rPr>
              <a:t>1.2.1</a:t>
            </a:r>
          </a:p>
        </p:txBody>
      </p:sp>
      <p:cxnSp>
        <p:nvCxnSpPr>
          <p:cNvPr id="211" name="Straight Arrow Connector 114"/>
          <p:cNvCxnSpPr>
            <a:stCxn id="209" idx="3"/>
            <a:endCxn id="208" idx="1"/>
          </p:cNvCxnSpPr>
          <p:nvPr/>
        </p:nvCxnSpPr>
        <p:spPr>
          <a:xfrm>
            <a:off x="6691666" y="4285479"/>
            <a:ext cx="1003054" cy="125420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17000"/>
            </a:solidFill>
            <a:prstDash val="sysDash"/>
            <a:headEnd type="none"/>
            <a:tailEnd type="arrow"/>
          </a:ln>
          <a:effectLst/>
        </p:spPr>
      </p:cxnSp>
      <p:sp>
        <p:nvSpPr>
          <p:cNvPr id="206" name="Rounded Rectangle 48"/>
          <p:cNvSpPr/>
          <p:nvPr/>
        </p:nvSpPr>
        <p:spPr>
          <a:xfrm>
            <a:off x="7694721" y="2899632"/>
            <a:ext cx="1171953" cy="279653"/>
          </a:xfrm>
          <a:prstGeom prst="roundRect">
            <a:avLst>
              <a:gd name="adj" fmla="val 6525"/>
            </a:avLst>
          </a:prstGeom>
          <a:solidFill>
            <a:srgbClr val="E17000">
              <a:lumMod val="40000"/>
              <a:lumOff val="60000"/>
            </a:srgbClr>
          </a:solidFill>
          <a:ln w="19050" cap="flat" cmpd="sng" algn="ctr">
            <a:solidFill>
              <a:srgbClr val="E17000"/>
            </a:solidFill>
            <a:prstDash val="solid"/>
          </a:ln>
          <a:effectLst/>
        </p:spPr>
        <p:txBody>
          <a:bodyPr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E17000"/>
                </a:solidFill>
                <a:latin typeface="Calibri"/>
                <a:cs typeface="Calibri"/>
              </a:rPr>
              <a:t>TajoWorker</a:t>
            </a:r>
            <a:r>
              <a:rPr lang="en-US" sz="1000" kern="0" baseline="-21000" dirty="0">
                <a:solidFill>
                  <a:srgbClr val="E17000"/>
                </a:solidFill>
                <a:latin typeface="Calibri"/>
                <a:cs typeface="Calibri"/>
              </a:rPr>
              <a:t>1.1.1</a:t>
            </a:r>
          </a:p>
        </p:txBody>
      </p:sp>
      <p:cxnSp>
        <p:nvCxnSpPr>
          <p:cNvPr id="212" name="Straight Arrow Connector 114"/>
          <p:cNvCxnSpPr>
            <a:stCxn id="209" idx="3"/>
            <a:endCxn id="206" idx="1"/>
          </p:cNvCxnSpPr>
          <p:nvPr/>
        </p:nvCxnSpPr>
        <p:spPr>
          <a:xfrm flipV="1">
            <a:off x="6691666" y="3039459"/>
            <a:ext cx="1003054" cy="124601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17000"/>
            </a:solidFill>
            <a:prstDash val="sysDash"/>
            <a:headEnd type="none"/>
            <a:tailEnd type="arrow"/>
          </a:ln>
          <a:effectLst/>
        </p:spPr>
      </p:cxnSp>
      <p:sp>
        <p:nvSpPr>
          <p:cNvPr id="177" name="Rounded Rectangle 19"/>
          <p:cNvSpPr/>
          <p:nvPr/>
        </p:nvSpPr>
        <p:spPr>
          <a:xfrm>
            <a:off x="3230376" y="3083059"/>
            <a:ext cx="1171953" cy="279654"/>
          </a:xfrm>
          <a:prstGeom prst="roundRect">
            <a:avLst>
              <a:gd name="adj" fmla="val 6525"/>
            </a:avLst>
          </a:prstGeom>
          <a:solidFill>
            <a:srgbClr val="E17000">
              <a:lumMod val="40000"/>
              <a:lumOff val="60000"/>
            </a:srgbClr>
          </a:solidFill>
          <a:ln w="19050" cap="flat" cmpd="sng" algn="ctr">
            <a:solidFill>
              <a:srgbClr val="E17000"/>
            </a:solidFill>
            <a:prstDash val="solid"/>
          </a:ln>
          <a:effectLst/>
        </p:spPr>
        <p:txBody>
          <a:bodyPr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E17000"/>
                </a:solidFill>
                <a:latin typeface="Calibri"/>
                <a:cs typeface="Calibri"/>
              </a:rPr>
              <a:t>TajoWorker</a:t>
            </a:r>
            <a:r>
              <a:rPr lang="en-US" sz="1000" kern="0" baseline="-21000" dirty="0">
                <a:solidFill>
                  <a:srgbClr val="E17000"/>
                </a:solidFill>
                <a:latin typeface="Calibri"/>
                <a:cs typeface="Calibri"/>
              </a:rPr>
              <a:t>1.2.2</a:t>
            </a:r>
          </a:p>
        </p:txBody>
      </p:sp>
      <p:cxnSp>
        <p:nvCxnSpPr>
          <p:cNvPr id="213" name="Straight Arrow Connector 114"/>
          <p:cNvCxnSpPr>
            <a:stCxn id="209" idx="1"/>
            <a:endCxn id="177" idx="3"/>
          </p:cNvCxnSpPr>
          <p:nvPr/>
        </p:nvCxnSpPr>
        <p:spPr>
          <a:xfrm rot="10800000">
            <a:off x="4402329" y="3222887"/>
            <a:ext cx="1117384" cy="106259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17000"/>
            </a:solidFill>
            <a:prstDash val="sysDash"/>
            <a:headEnd type="none"/>
            <a:tailEnd type="arrow"/>
          </a:ln>
          <a:effectLst/>
        </p:spPr>
      </p:cxnSp>
      <p:sp>
        <p:nvSpPr>
          <p:cNvPr id="176" name="Rounded Rectangle 18"/>
          <p:cNvSpPr/>
          <p:nvPr/>
        </p:nvSpPr>
        <p:spPr>
          <a:xfrm>
            <a:off x="3230378" y="2709300"/>
            <a:ext cx="1171954" cy="279653"/>
          </a:xfrm>
          <a:prstGeom prst="roundRect">
            <a:avLst>
              <a:gd name="adj" fmla="val 6525"/>
            </a:avLst>
          </a:prstGeom>
          <a:solidFill>
            <a:srgbClr val="69BE28">
              <a:lumMod val="40000"/>
              <a:lumOff val="60000"/>
            </a:srgbClr>
          </a:solidFill>
          <a:ln w="19050" cap="flat" cmpd="sng" algn="ctr">
            <a:solidFill>
              <a:srgbClr val="69BE28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69BE28">
                    <a:lumMod val="50000"/>
                  </a:srgbClr>
                </a:solidFill>
                <a:latin typeface="Calibri"/>
                <a:cs typeface="Calibri"/>
              </a:rPr>
              <a:t>map </a:t>
            </a:r>
            <a:r>
              <a:rPr lang="en-US" sz="1100" kern="0" baseline="-21000" dirty="0">
                <a:solidFill>
                  <a:srgbClr val="44697D"/>
                </a:solidFill>
                <a:latin typeface="Calibri"/>
                <a:cs typeface="Calibri"/>
              </a:rPr>
              <a:t>1.1</a:t>
            </a:r>
          </a:p>
        </p:txBody>
      </p:sp>
      <p:cxnSp>
        <p:nvCxnSpPr>
          <p:cNvPr id="214" name="Straight Arrow Connector 114"/>
          <p:cNvCxnSpPr>
            <a:stCxn id="205" idx="3"/>
            <a:endCxn id="176" idx="1"/>
          </p:cNvCxnSpPr>
          <p:nvPr/>
        </p:nvCxnSpPr>
        <p:spPr>
          <a:xfrm flipV="1">
            <a:off x="2218511" y="2849127"/>
            <a:ext cx="1011866" cy="143634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69BE28">
                <a:lumMod val="50000"/>
              </a:srgbClr>
            </a:solidFill>
            <a:prstDash val="sysDash"/>
            <a:headEnd type="none"/>
            <a:tailEnd type="arrow"/>
          </a:ln>
          <a:effectLst/>
        </p:spPr>
      </p:cxnSp>
      <p:sp>
        <p:nvSpPr>
          <p:cNvPr id="204" name="Rounded Rectangle 46"/>
          <p:cNvSpPr/>
          <p:nvPr/>
        </p:nvSpPr>
        <p:spPr>
          <a:xfrm>
            <a:off x="3230378" y="5594478"/>
            <a:ext cx="1171954" cy="279654"/>
          </a:xfrm>
          <a:prstGeom prst="roundRect">
            <a:avLst>
              <a:gd name="adj" fmla="val 6525"/>
            </a:avLst>
          </a:prstGeom>
          <a:solidFill>
            <a:srgbClr val="69BE28">
              <a:lumMod val="40000"/>
              <a:lumOff val="60000"/>
            </a:srgbClr>
          </a:solidFill>
          <a:ln w="19050" cap="flat" cmpd="sng" algn="ctr">
            <a:solidFill>
              <a:srgbClr val="4F8E1E"/>
            </a:solidFill>
            <a:prstDash val="solid"/>
          </a:ln>
          <a:effectLst/>
        </p:spPr>
        <p:txBody>
          <a:bodyPr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69BE28">
                    <a:lumMod val="50000"/>
                  </a:srgbClr>
                </a:solidFill>
                <a:latin typeface="Calibri"/>
                <a:cs typeface="Calibri"/>
              </a:rPr>
              <a:t>reduce</a:t>
            </a:r>
            <a:r>
              <a:rPr lang="en-US" sz="1100" kern="0" baseline="-21000" dirty="0">
                <a:solidFill>
                  <a:srgbClr val="44697D"/>
                </a:solidFill>
                <a:latin typeface="Calibri"/>
                <a:cs typeface="Calibri"/>
              </a:rPr>
              <a:t>1.1</a:t>
            </a:r>
          </a:p>
        </p:txBody>
      </p:sp>
      <p:cxnSp>
        <p:nvCxnSpPr>
          <p:cNvPr id="215" name="Straight Arrow Connector 114"/>
          <p:cNvCxnSpPr>
            <a:stCxn id="205" idx="3"/>
            <a:endCxn id="204" idx="1"/>
          </p:cNvCxnSpPr>
          <p:nvPr/>
        </p:nvCxnSpPr>
        <p:spPr>
          <a:xfrm>
            <a:off x="2218511" y="4285479"/>
            <a:ext cx="1011866" cy="144882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355F14"/>
            </a:solidFill>
            <a:prstDash val="sysDash"/>
            <a:headEnd type="none"/>
            <a:tailEnd type="arrow"/>
          </a:ln>
          <a:effectLst/>
        </p:spPr>
      </p:cxnSp>
      <p:sp>
        <p:nvSpPr>
          <p:cNvPr id="220" name="Rounded Rectangle 63"/>
          <p:cNvSpPr/>
          <p:nvPr/>
        </p:nvSpPr>
        <p:spPr>
          <a:xfrm>
            <a:off x="3971058" y="1052736"/>
            <a:ext cx="2051373" cy="1075879"/>
          </a:xfrm>
          <a:prstGeom prst="roundRect">
            <a:avLst>
              <a:gd name="adj" fmla="val 652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ResourceManager</a:t>
            </a:r>
          </a:p>
        </p:txBody>
      </p:sp>
      <p:sp>
        <p:nvSpPr>
          <p:cNvPr id="221" name="Rounded Rectangle 64"/>
          <p:cNvSpPr/>
          <p:nvPr/>
        </p:nvSpPr>
        <p:spPr>
          <a:xfrm>
            <a:off x="3971059" y="1255947"/>
            <a:ext cx="2051372" cy="872668"/>
          </a:xfrm>
          <a:prstGeom prst="roundRect">
            <a:avLst>
              <a:gd name="adj" fmla="val 6525"/>
            </a:avLst>
          </a:prstGeom>
          <a:solidFill>
            <a:schemeClr val="bg1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txBody>
          <a:bodyPr wrap="none" lIns="0" rIns="0" anchor="ctr"/>
          <a:lstStyle/>
          <a:p>
            <a:pPr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000" kern="0" dirty="0">
              <a:solidFill>
                <a:srgbClr val="1E1E1E"/>
              </a:solidFill>
              <a:latin typeface="Arial" pitchFamily="34" charset="0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218" name="Rounded Rectangle 61"/>
          <p:cNvSpPr/>
          <p:nvPr/>
        </p:nvSpPr>
        <p:spPr>
          <a:xfrm>
            <a:off x="4178036" y="1764763"/>
            <a:ext cx="1637420" cy="279654"/>
          </a:xfrm>
          <a:prstGeom prst="roundRect">
            <a:avLst>
              <a:gd name="adj" fmla="val 6525"/>
            </a:avLst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rgbClr val="8E8E8E"/>
            </a:solidFill>
            <a:prstDash val="solid"/>
          </a:ln>
          <a:effectLst/>
        </p:spPr>
        <p:txBody>
          <a:bodyPr wrap="none" lIns="0" rIns="0" anchor="t"/>
          <a:lstStyle/>
          <a:p>
            <a:pPr marL="53415" algn="ctr" defTabSz="41576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000" b="1" kern="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Calibri"/>
              </a:rPr>
              <a:t>Scheduler</a:t>
            </a:r>
          </a:p>
        </p:txBody>
      </p:sp>
      <p:pic>
        <p:nvPicPr>
          <p:cNvPr id="219" name="Picture 6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3572" y="1333882"/>
            <a:ext cx="375197" cy="358398"/>
          </a:xfrm>
          <a:prstGeom prst="rect">
            <a:avLst/>
          </a:prstGeom>
        </p:spPr>
      </p:pic>
      <p:pic>
        <p:nvPicPr>
          <p:cNvPr id="222" name="Picture 6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028" y="3192154"/>
            <a:ext cx="282779" cy="270117"/>
          </a:xfrm>
          <a:prstGeom prst="rect">
            <a:avLst/>
          </a:prstGeom>
        </p:spPr>
      </p:pic>
      <p:pic>
        <p:nvPicPr>
          <p:cNvPr id="223" name="Picture 6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027" y="4439525"/>
            <a:ext cx="282779" cy="270117"/>
          </a:xfrm>
          <a:prstGeom prst="rect">
            <a:avLst/>
          </a:prstGeom>
        </p:spPr>
      </p:pic>
      <p:pic>
        <p:nvPicPr>
          <p:cNvPr id="224" name="Picture 6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028" y="5683123"/>
            <a:ext cx="282779" cy="270117"/>
          </a:xfrm>
          <a:prstGeom prst="rect">
            <a:avLst/>
          </a:prstGeom>
        </p:spPr>
      </p:pic>
      <p:pic>
        <p:nvPicPr>
          <p:cNvPr id="225" name="Picture 6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384" y="3199421"/>
            <a:ext cx="282779" cy="270117"/>
          </a:xfrm>
          <a:prstGeom prst="rect">
            <a:avLst/>
          </a:prstGeom>
        </p:spPr>
      </p:pic>
      <p:pic>
        <p:nvPicPr>
          <p:cNvPr id="226" name="Picture 6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386" y="4439525"/>
            <a:ext cx="282779" cy="270117"/>
          </a:xfrm>
          <a:prstGeom prst="rect">
            <a:avLst/>
          </a:prstGeom>
        </p:spPr>
      </p:pic>
      <p:pic>
        <p:nvPicPr>
          <p:cNvPr id="227" name="Picture 7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386" y="5679504"/>
            <a:ext cx="282779" cy="270117"/>
          </a:xfrm>
          <a:prstGeom prst="rect">
            <a:avLst/>
          </a:prstGeom>
        </p:spPr>
      </p:pic>
      <p:pic>
        <p:nvPicPr>
          <p:cNvPr id="228" name="Picture 7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6746" y="3199421"/>
            <a:ext cx="282779" cy="270117"/>
          </a:xfrm>
          <a:prstGeom prst="rect">
            <a:avLst/>
          </a:prstGeom>
        </p:spPr>
      </p:pic>
      <p:pic>
        <p:nvPicPr>
          <p:cNvPr id="229" name="Picture 7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3384" y="4439525"/>
            <a:ext cx="282779" cy="270117"/>
          </a:xfrm>
          <a:prstGeom prst="rect">
            <a:avLst/>
          </a:prstGeom>
        </p:spPr>
      </p:pic>
      <p:pic>
        <p:nvPicPr>
          <p:cNvPr id="230" name="Picture 7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856" y="5693728"/>
            <a:ext cx="282779" cy="270117"/>
          </a:xfrm>
          <a:prstGeom prst="rect">
            <a:avLst/>
          </a:prstGeom>
        </p:spPr>
      </p:pic>
      <p:pic>
        <p:nvPicPr>
          <p:cNvPr id="231" name="Picture 7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2106" y="3199421"/>
            <a:ext cx="282779" cy="270117"/>
          </a:xfrm>
          <a:prstGeom prst="rect">
            <a:avLst/>
          </a:prstGeom>
        </p:spPr>
      </p:pic>
      <p:pic>
        <p:nvPicPr>
          <p:cNvPr id="232" name="Picture 7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2106" y="4439525"/>
            <a:ext cx="282779" cy="270117"/>
          </a:xfrm>
          <a:prstGeom prst="rect">
            <a:avLst/>
          </a:prstGeom>
        </p:spPr>
      </p:pic>
      <p:pic>
        <p:nvPicPr>
          <p:cNvPr id="233" name="Picture 7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2103" y="5679504"/>
            <a:ext cx="282779" cy="270117"/>
          </a:xfrm>
          <a:prstGeom prst="rect">
            <a:avLst/>
          </a:prstGeom>
        </p:spPr>
      </p:pic>
      <p:pic>
        <p:nvPicPr>
          <p:cNvPr id="234" name="Picture 7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7850" y="4425022"/>
            <a:ext cx="320021" cy="305692"/>
          </a:xfrm>
          <a:prstGeom prst="rect">
            <a:avLst/>
          </a:prstGeom>
        </p:spPr>
      </p:pic>
      <p:pic>
        <p:nvPicPr>
          <p:cNvPr id="235" name="Picture 7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3551" y="5637942"/>
            <a:ext cx="320021" cy="305692"/>
          </a:xfrm>
          <a:prstGeom prst="rect">
            <a:avLst/>
          </a:prstGeom>
        </p:spPr>
      </p:pic>
      <p:pic>
        <p:nvPicPr>
          <p:cNvPr id="236" name="Picture 7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73318" y="3178068"/>
            <a:ext cx="320021" cy="305692"/>
          </a:xfrm>
          <a:prstGeom prst="rect">
            <a:avLst/>
          </a:prstGeom>
        </p:spPr>
      </p:pic>
      <p:pic>
        <p:nvPicPr>
          <p:cNvPr id="237" name="Picture 8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3089" y="4431312"/>
            <a:ext cx="320021" cy="305692"/>
          </a:xfrm>
          <a:prstGeom prst="rect">
            <a:avLst/>
          </a:prstGeom>
        </p:spPr>
      </p:pic>
      <p:pic>
        <p:nvPicPr>
          <p:cNvPr id="238" name="Picture 8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3446" y="3179811"/>
            <a:ext cx="320021" cy="305692"/>
          </a:xfrm>
          <a:prstGeom prst="rect">
            <a:avLst/>
          </a:prstGeom>
        </p:spPr>
      </p:pic>
      <p:pic>
        <p:nvPicPr>
          <p:cNvPr id="239" name="Picture 8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7379" y="5625177"/>
            <a:ext cx="320021" cy="305692"/>
          </a:xfrm>
          <a:prstGeom prst="rect">
            <a:avLst/>
          </a:prstGeom>
        </p:spPr>
      </p:pic>
      <p:pic>
        <p:nvPicPr>
          <p:cNvPr id="240" name="Picture 8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4646" y="3178212"/>
            <a:ext cx="320021" cy="305692"/>
          </a:xfrm>
          <a:prstGeom prst="rect">
            <a:avLst/>
          </a:prstGeom>
        </p:spPr>
      </p:pic>
      <p:pic>
        <p:nvPicPr>
          <p:cNvPr id="241" name="Picture 8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4646" y="4445875"/>
            <a:ext cx="320021" cy="305692"/>
          </a:xfrm>
          <a:prstGeom prst="rect">
            <a:avLst/>
          </a:prstGeom>
        </p:spPr>
      </p:pic>
      <p:pic>
        <p:nvPicPr>
          <p:cNvPr id="242" name="Picture 8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8678" y="5671463"/>
            <a:ext cx="320021" cy="305692"/>
          </a:xfrm>
          <a:prstGeom prst="rect">
            <a:avLst/>
          </a:prstGeom>
        </p:spPr>
      </p:pic>
      <p:pic>
        <p:nvPicPr>
          <p:cNvPr id="243" name="Picture 8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3459" y="3194000"/>
            <a:ext cx="320021" cy="305692"/>
          </a:xfrm>
          <a:prstGeom prst="rect">
            <a:avLst/>
          </a:prstGeom>
        </p:spPr>
      </p:pic>
      <p:pic>
        <p:nvPicPr>
          <p:cNvPr id="244" name="Picture 8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3459" y="4443624"/>
            <a:ext cx="320021" cy="305692"/>
          </a:xfrm>
          <a:prstGeom prst="rect">
            <a:avLst/>
          </a:prstGeom>
        </p:spPr>
      </p:pic>
      <p:pic>
        <p:nvPicPr>
          <p:cNvPr id="245" name="Picture 8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3459" y="5675921"/>
            <a:ext cx="320021" cy="305692"/>
          </a:xfrm>
          <a:prstGeom prst="rect">
            <a:avLst/>
          </a:prstGeom>
        </p:spPr>
      </p:pic>
      <p:sp>
        <p:nvSpPr>
          <p:cNvPr id="246" name="Rounded Rectangle 89"/>
          <p:cNvSpPr/>
          <p:nvPr/>
        </p:nvSpPr>
        <p:spPr>
          <a:xfrm>
            <a:off x="5436454" y="5414074"/>
            <a:ext cx="1171954" cy="279654"/>
          </a:xfrm>
          <a:prstGeom prst="roundRect">
            <a:avLst>
              <a:gd name="adj" fmla="val 6525"/>
            </a:avLst>
          </a:prstGeom>
          <a:solidFill>
            <a:srgbClr val="3366FF"/>
          </a:solidFill>
          <a:ln w="19050" cap="flat" cmpd="sng" algn="ctr">
            <a:solidFill>
              <a:srgbClr val="000090"/>
            </a:solidFill>
            <a:prstDash val="solid"/>
          </a:ln>
          <a:effectLst/>
        </p:spPr>
        <p:txBody>
          <a:bodyPr lIns="83154" tIns="41577" rIns="83154" bIns="41577"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chemeClr val="bg1"/>
                </a:solidFill>
                <a:latin typeface="Calibri"/>
                <a:cs typeface="Calibri"/>
              </a:rPr>
              <a:t>Real-Time</a:t>
            </a:r>
            <a:endParaRPr lang="en-US" sz="1000" kern="0" baseline="-21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03" name="Rounded Rectangle 45"/>
          <p:cNvSpPr/>
          <p:nvPr/>
        </p:nvSpPr>
        <p:spPr>
          <a:xfrm>
            <a:off x="3230378" y="3951029"/>
            <a:ext cx="1171954" cy="279654"/>
          </a:xfrm>
          <a:prstGeom prst="roundRect">
            <a:avLst>
              <a:gd name="adj" fmla="val 6525"/>
            </a:avLst>
          </a:prstGeom>
          <a:solidFill>
            <a:srgbClr val="69BE28">
              <a:lumMod val="40000"/>
              <a:lumOff val="60000"/>
            </a:srgbClr>
          </a:solidFill>
          <a:ln w="19050" cap="flat" cmpd="sng" algn="ctr">
            <a:solidFill>
              <a:srgbClr val="4F8E1E"/>
            </a:solidFill>
            <a:prstDash val="solid"/>
          </a:ln>
          <a:effectLst/>
        </p:spPr>
        <p:txBody>
          <a:bodyPr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69BE28">
                    <a:lumMod val="50000"/>
                  </a:srgbClr>
                </a:solidFill>
                <a:latin typeface="Calibri"/>
                <a:cs typeface="Calibri"/>
              </a:rPr>
              <a:t>map</a:t>
            </a:r>
            <a:r>
              <a:rPr lang="en-US" sz="1100" kern="0" baseline="-21000" dirty="0">
                <a:solidFill>
                  <a:srgbClr val="69BE28">
                    <a:lumMod val="50000"/>
                  </a:srgbClr>
                </a:solidFill>
                <a:latin typeface="Calibri"/>
                <a:cs typeface="Calibri"/>
              </a:rPr>
              <a:t>1.2</a:t>
            </a:r>
          </a:p>
        </p:txBody>
      </p:sp>
      <p:cxnSp>
        <p:nvCxnSpPr>
          <p:cNvPr id="250" name="Straight Arrow Connector 114"/>
          <p:cNvCxnSpPr/>
          <p:nvPr/>
        </p:nvCxnSpPr>
        <p:spPr>
          <a:xfrm flipV="1">
            <a:off x="2160987" y="4067405"/>
            <a:ext cx="1056696" cy="21807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69BE28">
                <a:lumMod val="50000"/>
              </a:srgbClr>
            </a:solidFill>
            <a:prstDash val="sysDash"/>
            <a:headEnd type="none"/>
            <a:tailEnd type="arrow"/>
          </a:ln>
          <a:effectLst/>
        </p:spPr>
      </p:cxnSp>
      <p:sp>
        <p:nvSpPr>
          <p:cNvPr id="248" name="Rounded Rectangle 91"/>
          <p:cNvSpPr/>
          <p:nvPr/>
        </p:nvSpPr>
        <p:spPr>
          <a:xfrm>
            <a:off x="3217682" y="5235196"/>
            <a:ext cx="1171953" cy="279654"/>
          </a:xfrm>
          <a:prstGeom prst="roundRect">
            <a:avLst>
              <a:gd name="adj" fmla="val 6525"/>
            </a:avLst>
          </a:prstGeom>
          <a:solidFill>
            <a:srgbClr val="3366FF">
              <a:alpha val="46000"/>
            </a:srgbClr>
          </a:solidFill>
          <a:ln w="19050" cap="flat" cmpd="sng" algn="ctr">
            <a:solidFill>
              <a:srgbClr val="000090"/>
            </a:solidFill>
            <a:prstDash val="solid"/>
          </a:ln>
          <a:effectLst/>
        </p:spPr>
        <p:txBody>
          <a:bodyPr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000000"/>
                </a:solidFill>
                <a:latin typeface="Calibri"/>
                <a:cs typeface="Calibri"/>
              </a:rPr>
              <a:t>nimbus</a:t>
            </a:r>
            <a:r>
              <a:rPr lang="en-US" sz="1100" kern="0" baseline="-2100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cxnSp>
        <p:nvCxnSpPr>
          <p:cNvPr id="251" name="Straight Arrow Connector 114"/>
          <p:cNvCxnSpPr>
            <a:stCxn id="246" idx="1"/>
            <a:endCxn id="248" idx="3"/>
          </p:cNvCxnSpPr>
          <p:nvPr/>
        </p:nvCxnSpPr>
        <p:spPr>
          <a:xfrm rot="10800000">
            <a:off x="4389636" y="5375024"/>
            <a:ext cx="1104344" cy="17887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3366FF"/>
            </a:solidFill>
            <a:prstDash val="sysDash"/>
            <a:headEnd type="none"/>
            <a:tailEnd type="arrow"/>
          </a:ln>
          <a:effectLst/>
        </p:spPr>
      </p:cxnSp>
      <p:sp>
        <p:nvSpPr>
          <p:cNvPr id="249" name="Rounded Rectangle 92"/>
          <p:cNvSpPr/>
          <p:nvPr/>
        </p:nvSpPr>
        <p:spPr>
          <a:xfrm>
            <a:off x="3230376" y="4336742"/>
            <a:ext cx="1171953" cy="279654"/>
          </a:xfrm>
          <a:prstGeom prst="roundRect">
            <a:avLst>
              <a:gd name="adj" fmla="val 6525"/>
            </a:avLst>
          </a:prstGeom>
          <a:solidFill>
            <a:srgbClr val="3366FF">
              <a:alpha val="46000"/>
            </a:srgbClr>
          </a:solidFill>
          <a:ln w="19050" cap="flat" cmpd="sng" algn="ctr">
            <a:solidFill>
              <a:srgbClr val="000090"/>
            </a:solidFill>
            <a:prstDash val="solid"/>
          </a:ln>
          <a:effectLst/>
        </p:spPr>
        <p:txBody>
          <a:bodyPr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000000"/>
                </a:solidFill>
                <a:latin typeface="Calibri"/>
                <a:cs typeface="Calibri"/>
              </a:rPr>
              <a:t>nimbus</a:t>
            </a:r>
            <a:r>
              <a:rPr lang="en-US" sz="1100" kern="0" baseline="-2100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</p:txBody>
      </p:sp>
      <p:cxnSp>
        <p:nvCxnSpPr>
          <p:cNvPr id="252" name="Straight Arrow Connector 114"/>
          <p:cNvCxnSpPr>
            <a:stCxn id="246" idx="1"/>
            <a:endCxn id="249" idx="3"/>
          </p:cNvCxnSpPr>
          <p:nvPr/>
        </p:nvCxnSpPr>
        <p:spPr>
          <a:xfrm rot="10800000">
            <a:off x="4402330" y="4476569"/>
            <a:ext cx="1091650" cy="107732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3366FF"/>
            </a:solidFill>
            <a:prstDash val="sysDash"/>
            <a:headEnd type="none"/>
            <a:tailEnd type="arrow"/>
          </a:ln>
          <a:effectLst/>
        </p:spPr>
      </p:cxnSp>
      <p:sp>
        <p:nvSpPr>
          <p:cNvPr id="247" name="Rounded Rectangle 90"/>
          <p:cNvSpPr/>
          <p:nvPr/>
        </p:nvSpPr>
        <p:spPr>
          <a:xfrm>
            <a:off x="5478622" y="2878522"/>
            <a:ext cx="1171954" cy="279654"/>
          </a:xfrm>
          <a:prstGeom prst="roundRect">
            <a:avLst>
              <a:gd name="adj" fmla="val 6525"/>
            </a:avLst>
          </a:prstGeom>
          <a:solidFill>
            <a:srgbClr val="3366FF">
              <a:alpha val="46000"/>
            </a:srgbClr>
          </a:solidFill>
          <a:ln w="19050" cap="flat" cmpd="sng" algn="ctr">
            <a:solidFill>
              <a:srgbClr val="000090"/>
            </a:solidFill>
            <a:prstDash val="solid"/>
          </a:ln>
          <a:effectLst/>
        </p:spPr>
        <p:txBody>
          <a:bodyPr rtlCol="0" anchor="t"/>
          <a:lstStyle/>
          <a:p>
            <a:pPr marL="53415" algn="ctr" defTabSz="415768" latinLnBrk="0">
              <a:defRPr/>
            </a:pPr>
            <a:r>
              <a:rPr lang="en-US" sz="1000" kern="0" dirty="0">
                <a:solidFill>
                  <a:srgbClr val="000000"/>
                </a:solidFill>
                <a:latin typeface="Calibri"/>
                <a:cs typeface="Calibri"/>
              </a:rPr>
              <a:t>nimbus</a:t>
            </a:r>
            <a:r>
              <a:rPr lang="en-US" sz="1100" kern="0" baseline="-2100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cxnSp>
        <p:nvCxnSpPr>
          <p:cNvPr id="253" name="Straight Arrow Connector 36"/>
          <p:cNvCxnSpPr>
            <a:stCxn id="246" idx="1"/>
            <a:endCxn id="247" idx="1"/>
          </p:cNvCxnSpPr>
          <p:nvPr/>
        </p:nvCxnSpPr>
        <p:spPr>
          <a:xfrm rot="10800000">
            <a:off x="5478623" y="3018350"/>
            <a:ext cx="15357" cy="2535550"/>
          </a:xfrm>
          <a:prstGeom prst="bentConnector3">
            <a:avLst>
              <a:gd name="adj1" fmla="val 1588572"/>
            </a:avLst>
          </a:prstGeom>
          <a:noFill/>
          <a:ln w="12700" cap="flat" cmpd="sng" algn="ctr">
            <a:solidFill>
              <a:srgbClr val="3366FF"/>
            </a:solidFill>
            <a:prstDash val="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3113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9" grpId="0" animBg="1"/>
      <p:bldP spid="2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 latinLnBrk="0"/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1.0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2.0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upgrade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되면서 안정성 및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확장성을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높이고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멀티테넌시를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강화하면서 배치 뿐 아니라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Interactive Analytics,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스트리밍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처리 플랫폼으로 진화하고 있음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992188" y="2001838"/>
            <a:ext cx="3240087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endParaRPr lang="ko-KR" altLang="en-US" sz="1100" baseline="30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331788" y="5300663"/>
            <a:ext cx="3900487" cy="10080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179388" eaLnBrk="1" hangingPunct="1">
              <a:lnSpc>
                <a:spcPts val="1650"/>
              </a:lnSpc>
              <a:spcBef>
                <a:spcPts val="0"/>
              </a:spcBef>
              <a:buClr>
                <a:prstClr val="black"/>
              </a:buClr>
              <a:buSzPts val="1100"/>
              <a:buFont typeface="Wingdings" pitchFamily="2" charset="2"/>
              <a:buChar char="§"/>
              <a:defRPr/>
            </a:pPr>
            <a:r>
              <a:rPr lang="ko-KR" altLang="en-US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급증하는 </a:t>
            </a:r>
            <a:r>
              <a:rPr lang="ko-KR" altLang="en-US" sz="1200" kern="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 및 처리에 적합한                          </a:t>
            </a:r>
            <a:r>
              <a:rPr lang="en-US" altLang="ko-KR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Hadoop </a:t>
            </a:r>
            <a:r>
              <a:rPr lang="ko-KR" altLang="en-US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적용으로 고성능 확보 및</a:t>
            </a:r>
            <a:r>
              <a:rPr lang="en-US" altLang="ko-KR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선형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확장 용이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6700" indent="-179388" eaLnBrk="1" hangingPunct="1">
              <a:lnSpc>
                <a:spcPts val="1650"/>
              </a:lnSpc>
              <a:spcBef>
                <a:spcPts val="0"/>
              </a:spcBef>
              <a:buClr>
                <a:prstClr val="black"/>
              </a:buClr>
              <a:buSzPts val="1100"/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 고비용 투자 부담 없이 비용효율적으로 전수 데이터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보관 및 활용 가능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992188" y="3195638"/>
            <a:ext cx="3240087" cy="188912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endParaRPr lang="ko-KR" altLang="en-US" sz="1050" baseline="30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 Box 4"/>
          <p:cNvSpPr txBox="1">
            <a:spLocks noChangeArrowheads="1"/>
          </p:cNvSpPr>
          <p:nvPr/>
        </p:nvSpPr>
        <p:spPr bwMode="auto">
          <a:xfrm>
            <a:off x="228600" y="1471613"/>
            <a:ext cx="4003675" cy="301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algn="ctr" eaLnBrk="1" hangingPunct="1">
              <a:lnSpc>
                <a:spcPct val="110000"/>
              </a:lnSpc>
            </a:pPr>
            <a:r>
              <a:rPr lang="en-US" altLang="ko-KR" sz="15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  <a:r>
              <a:rPr lang="ko-KR" altLang="en-US" sz="15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도입에 따른 변화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/>
        </p:nvGraphicFramePr>
        <p:xfrm>
          <a:off x="5303838" y="2405063"/>
          <a:ext cx="4257999" cy="2699584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327164"/>
                <a:gridCol w="786167"/>
                <a:gridCol w="786167"/>
                <a:gridCol w="786167"/>
                <a:gridCol w="786167"/>
                <a:gridCol w="786167"/>
              </a:tblGrid>
              <a:tr h="1178718">
                <a:tc>
                  <a:txBody>
                    <a:bodyPr/>
                    <a:lstStyle/>
                    <a:p>
                      <a:pPr marL="0" indent="-93663" algn="ctr" defTabSz="914400" rtl="0" eaLnBrk="1" latinLnBrk="1" hangingPunct="1"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Font typeface="Arial" pitchFamily="34" charset="0"/>
                        <a:buNone/>
                      </a:pPr>
                      <a:r>
                        <a:rPr lang="en-US" altLang="ko-KR" sz="1200" b="1" kern="1200" spc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Hadoop 1.x</a:t>
                      </a:r>
                    </a:p>
                  </a:txBody>
                  <a:tcPr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/>
                      <a:r>
                        <a:rPr kumimoji="0" lang="en-US" altLang="ko-KR" sz="1100" kern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SPOF</a:t>
                      </a:r>
                    </a:p>
                    <a:p>
                      <a:pPr lvl="0" algn="ctr" latinLnBrk="0"/>
                      <a:r>
                        <a:rPr kumimoji="0" lang="en-US" altLang="ko-KR" sz="1000" b="0" kern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(Single</a:t>
                      </a:r>
                      <a:r>
                        <a:rPr kumimoji="0" lang="en-US" altLang="ko-KR" sz="1000" b="0" kern="0" baseline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point of Failure)</a:t>
                      </a:r>
                      <a:endParaRPr kumimoji="0" lang="en-US" altLang="ko-KR" sz="1000" b="0" kern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" marR="18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100" b="0" kern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MR </a:t>
                      </a:r>
                      <a:r>
                        <a:rPr kumimoji="0" lang="ko-KR" altLang="en-US" sz="1100" b="0" kern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위주 아키텍처</a:t>
                      </a:r>
                      <a:endParaRPr lang="ko-KR" altLang="en-US" sz="1100" b="1" kern="1200" spc="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8000" marR="18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1" kern="1200" spc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파일단위</a:t>
                      </a:r>
                      <a:endParaRPr lang="en-US" altLang="ko-KR" sz="1100" b="1" kern="1200" spc="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1" kern="1200" spc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권한</a:t>
                      </a:r>
                      <a:endParaRPr lang="en-US" altLang="ko-KR" sz="1100" b="1" kern="1200" spc="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8000" marR="18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ctr" defTabSz="914400" rtl="0" eaLnBrk="1" latinLnBrk="0" hangingPunct="1"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Font typeface="Arial" pitchFamily="34" charset="0"/>
                        <a:buNone/>
                      </a:pPr>
                      <a:r>
                        <a:rPr kumimoji="0" lang="en-US" altLang="ko-KR" sz="1100" b="0" kern="0" spc="0" baseline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4,000 </a:t>
                      </a:r>
                      <a:r>
                        <a:rPr kumimoji="0" lang="ko-KR" altLang="en-US" sz="1100" b="0" kern="0" spc="0" baseline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노드</a:t>
                      </a:r>
                      <a:endParaRPr kumimoji="0" lang="en-US" altLang="ko-KR" sz="1100" b="0" kern="0" spc="0" baseline="0" dirty="0" smtClean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Font typeface="Arial" pitchFamily="34" charset="0"/>
                        <a:buNone/>
                      </a:pPr>
                      <a:r>
                        <a:rPr kumimoji="0" lang="ko-KR" altLang="en-US" sz="1100" b="0" kern="0" spc="0" baseline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확장 제한</a:t>
                      </a:r>
                      <a:endParaRPr lang="ko-KR" altLang="en-US" sz="1100" b="1" kern="1200" spc="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100" b="0" kern="0" dirty="0" smtClean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" marR="18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ctr" defTabSz="914400" rtl="0" eaLnBrk="1" latinLnBrk="0" hangingPunct="1"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Font typeface="Arial" pitchFamily="34" charset="0"/>
                        <a:buNone/>
                      </a:pPr>
                      <a:r>
                        <a:rPr lang="en-US" altLang="ko-KR" sz="1100" b="1" kern="1200" spc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Batch</a:t>
                      </a:r>
                    </a:p>
                  </a:txBody>
                  <a:tcPr marL="18000" marR="18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520866">
                <a:tc>
                  <a:txBody>
                    <a:bodyPr/>
                    <a:lstStyle/>
                    <a:p>
                      <a:pPr marL="0" indent="-93663" algn="ctr" defTabSz="914400" rtl="0" eaLnBrk="1" latinLnBrk="1" hangingPunct="1"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Font typeface="Arial" pitchFamily="34" charset="0"/>
                        <a:buNone/>
                      </a:pPr>
                      <a:r>
                        <a:rPr lang="en-US" altLang="ko-KR" sz="1200" b="1" kern="1200" spc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Hadoop 2.x</a:t>
                      </a:r>
                      <a:endParaRPr lang="ko-KR" altLang="en-US" sz="1200" b="1" kern="1200" spc="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100" b="1" kern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가용성</a:t>
                      </a:r>
                      <a:endParaRPr kumimoji="0" lang="en-US" altLang="ko-KR" sz="1100" b="1" kern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0"/>
                      <a:r>
                        <a:rPr kumimoji="0" lang="en-US" altLang="ko-KR" sz="1000" b="0" kern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(High Availability),</a:t>
                      </a:r>
                    </a:p>
                    <a:p>
                      <a:pPr algn="ctr" latinLnBrk="0"/>
                      <a:r>
                        <a:rPr kumimoji="0" lang="en-US" altLang="ko-KR" sz="1100" b="0" kern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Snapshot</a:t>
                      </a:r>
                    </a:p>
                    <a:p>
                      <a:pPr algn="ctr" latinLnBrk="0"/>
                      <a:r>
                        <a:rPr kumimoji="0" lang="en-US" altLang="ko-KR" sz="1000" b="0" kern="0" spc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(Backup)</a:t>
                      </a:r>
                      <a:endParaRPr lang="en-US" altLang="ko-KR" sz="1000" b="1" kern="1200" spc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8000" marR="18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1" kern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효율적인 클러스터 자원관리</a:t>
                      </a:r>
                      <a:endParaRPr kumimoji="0" lang="en-US" altLang="ko-KR" sz="1100" b="0" kern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93663" indent="-93663" algn="ctr" defTabSz="914400" rtl="0" eaLnBrk="1" latinLnBrk="0" hangingPunct="1"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Font typeface="Arial" pitchFamily="34" charset="0"/>
                        <a:buNone/>
                      </a:pPr>
                      <a:r>
                        <a:rPr lang="en-US" altLang="ko-KR" sz="1100" b="1" kern="1200" spc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</a:t>
                      </a:r>
                    </a:p>
                    <a:p>
                      <a:pPr lvl="0" algn="ctr" latinLnBrk="0">
                        <a:spcBef>
                          <a:spcPts val="600"/>
                        </a:spcBef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다양한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Apps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수용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 latinLnBrk="0"/>
                      <a:r>
                        <a:rPr lang="en-US" altLang="ko-KR" sz="1000" b="0" kern="1200" spc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(Streaming </a:t>
                      </a:r>
                      <a:r>
                        <a:rPr lang="ko-KR" altLang="en-US" sz="1000" b="0" kern="1200" spc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</a:t>
                      </a:r>
                      <a:r>
                        <a:rPr lang="en-US" altLang="ko-KR" sz="1000" b="0" kern="1200" spc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1" kern="1200" spc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8000" marR="18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1" kern="1200" spc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파일단위</a:t>
                      </a:r>
                      <a:endParaRPr lang="en-US" altLang="ko-KR" sz="1100" b="1" kern="1200" spc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3663" indent="-93663" algn="ctr" defTabSz="914400" rtl="0" eaLnBrk="1" latinLnBrk="0" hangingPunct="1"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Font typeface="Arial" pitchFamily="34" charset="0"/>
                        <a:buNone/>
                      </a:pPr>
                      <a:r>
                        <a:rPr lang="en-US" altLang="ko-KR" sz="1100" b="1" kern="1200" spc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</a:t>
                      </a:r>
                    </a:p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컬럼레벨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권한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Audit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강화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암호화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" marR="18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100" b="1" kern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Federation</a:t>
                      </a:r>
                      <a:r>
                        <a:rPr kumimoji="0" lang="ko-KR" altLang="en-US" sz="1100" b="1" kern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지원으로 </a:t>
                      </a:r>
                      <a:r>
                        <a:rPr kumimoji="0" lang="en-US" altLang="ko-KR" sz="1100" b="1" kern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0" lang="en-US" altLang="ko-KR" sz="1100" b="1" kern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kumimoji="0" lang="ko-KR" altLang="en-US" sz="1100" b="1" kern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노드 </a:t>
                      </a:r>
                      <a:r>
                        <a:rPr kumimoji="0" lang="ko-KR" altLang="en-US" sz="1100" b="0" kern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확장 가능</a:t>
                      </a:r>
                      <a:endParaRPr kumimoji="0" lang="en-US" altLang="ko-KR" sz="1100" b="0" kern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100" b="0" kern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" marR="18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100" b="1" kern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Batch</a:t>
                      </a:r>
                    </a:p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100" b="1" kern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</a:t>
                      </a:r>
                    </a:p>
                    <a:p>
                      <a:pPr marL="93663" marR="0" indent="-93663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100" b="1" kern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Interactive</a:t>
                      </a:r>
                    </a:p>
                  </a:txBody>
                  <a:tcPr marL="18000" marR="18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81" name="그룹 192"/>
          <p:cNvGrpSpPr>
            <a:grpSpLocks/>
          </p:cNvGrpSpPr>
          <p:nvPr/>
        </p:nvGrpSpPr>
        <p:grpSpPr bwMode="auto">
          <a:xfrm>
            <a:off x="5618163" y="2014538"/>
            <a:ext cx="3943350" cy="371475"/>
            <a:chOff x="5617716" y="2014240"/>
            <a:chExt cx="3943796" cy="372119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7972942" y="2014240"/>
              <a:ext cx="788488" cy="372119"/>
            </a:xfrm>
            <a:prstGeom prst="roundRect">
              <a:avLst/>
            </a:prstGeom>
            <a:gradFill>
              <a:gsLst>
                <a:gs pos="0">
                  <a:sysClr val="windowText" lastClr="000000">
                    <a:lumMod val="65000"/>
                    <a:lumOff val="35000"/>
                  </a:sysClr>
                </a:gs>
                <a:gs pos="45000">
                  <a:sysClr val="window" lastClr="FFFFFF">
                    <a:lumMod val="95000"/>
                  </a:sysClr>
                </a:gs>
                <a:gs pos="50000">
                  <a:sysClr val="window" lastClr="FFFFFF">
                    <a:lumMod val="85000"/>
                  </a:sysClr>
                </a:gs>
                <a:gs pos="60000">
                  <a:sysClr val="window" lastClr="FFFFFF">
                    <a:lumMod val="50000"/>
                  </a:sysClr>
                </a:gs>
                <a:gs pos="100000">
                  <a:sysClr val="windowText" lastClr="000000">
                    <a:lumMod val="65000"/>
                    <a:lumOff val="35000"/>
                  </a:sysClr>
                </a:gs>
              </a:gsLst>
              <a:lin ang="5400000" scaled="0"/>
            </a:gra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 contourW="25400">
                <a:bevelT w="1270" h="38100"/>
                <a:contourClr>
                  <a:schemeClr val="bg1"/>
                </a:contourClr>
              </a:sp3d>
            </a:bodyPr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확장</a:t>
              </a: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7191317" y="2014240"/>
              <a:ext cx="788488" cy="372119"/>
            </a:xfrm>
            <a:prstGeom prst="roundRect">
              <a:avLst/>
            </a:prstGeom>
            <a:gradFill>
              <a:gsLst>
                <a:gs pos="0">
                  <a:sysClr val="windowText" lastClr="000000">
                    <a:lumMod val="65000"/>
                    <a:lumOff val="35000"/>
                  </a:sysClr>
                </a:gs>
                <a:gs pos="45000">
                  <a:sysClr val="window" lastClr="FFFFFF">
                    <a:lumMod val="95000"/>
                  </a:sysClr>
                </a:gs>
                <a:gs pos="50000">
                  <a:sysClr val="window" lastClr="FFFFFF">
                    <a:lumMod val="85000"/>
                  </a:sysClr>
                </a:gs>
                <a:gs pos="60000">
                  <a:sysClr val="window" lastClr="FFFFFF">
                    <a:lumMod val="50000"/>
                  </a:sysClr>
                </a:gs>
                <a:gs pos="100000">
                  <a:sysClr val="windowText" lastClr="000000">
                    <a:lumMod val="65000"/>
                    <a:lumOff val="35000"/>
                  </a:sysClr>
                </a:gs>
              </a:gsLst>
              <a:lin ang="5400000" scaled="0"/>
            </a:gra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 contourW="25400">
                <a:bevelT w="1270" h="38100"/>
                <a:contourClr>
                  <a:schemeClr val="bg1"/>
                </a:contourClr>
              </a:sp3d>
            </a:bodyPr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</a:t>
              </a: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6406204" y="2014240"/>
              <a:ext cx="788488" cy="372119"/>
            </a:xfrm>
            <a:prstGeom prst="roundRect">
              <a:avLst/>
            </a:prstGeom>
            <a:gradFill>
              <a:gsLst>
                <a:gs pos="0">
                  <a:sysClr val="windowText" lastClr="000000">
                    <a:lumMod val="65000"/>
                    <a:lumOff val="35000"/>
                  </a:sysClr>
                </a:gs>
                <a:gs pos="45000">
                  <a:sysClr val="window" lastClr="FFFFFF">
                    <a:lumMod val="95000"/>
                  </a:sysClr>
                </a:gs>
                <a:gs pos="50000">
                  <a:sysClr val="window" lastClr="FFFFFF">
                    <a:lumMod val="85000"/>
                  </a:sysClr>
                </a:gs>
                <a:gs pos="60000">
                  <a:sysClr val="window" lastClr="FFFFFF">
                    <a:lumMod val="50000"/>
                  </a:sysClr>
                </a:gs>
                <a:gs pos="100000">
                  <a:sysClr val="windowText" lastClr="000000">
                    <a:lumMod val="65000"/>
                    <a:lumOff val="35000"/>
                  </a:sysClr>
                </a:gs>
              </a:gsLst>
              <a:lin ang="5400000" scaled="0"/>
            </a:gra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 contourW="25400">
                <a:bevelT w="1270" h="38100"/>
                <a:contourClr>
                  <a:schemeClr val="bg1"/>
                </a:contourClr>
              </a:sp3d>
            </a:bodyPr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유연성</a:t>
              </a: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5617716" y="2014240"/>
              <a:ext cx="788488" cy="372119"/>
            </a:xfrm>
            <a:prstGeom prst="roundRect">
              <a:avLst/>
            </a:prstGeom>
            <a:gradFill>
              <a:gsLst>
                <a:gs pos="0">
                  <a:sysClr val="windowText" lastClr="000000">
                    <a:lumMod val="65000"/>
                    <a:lumOff val="35000"/>
                  </a:sysClr>
                </a:gs>
                <a:gs pos="45000">
                  <a:sysClr val="window" lastClr="FFFFFF">
                    <a:lumMod val="95000"/>
                  </a:sysClr>
                </a:gs>
                <a:gs pos="50000">
                  <a:sysClr val="window" lastClr="FFFFFF">
                    <a:lumMod val="85000"/>
                  </a:sysClr>
                </a:gs>
                <a:gs pos="60000">
                  <a:sysClr val="window" lastClr="FFFFFF">
                    <a:lumMod val="50000"/>
                  </a:sysClr>
                </a:gs>
                <a:gs pos="100000">
                  <a:sysClr val="windowText" lastClr="000000">
                    <a:lumMod val="65000"/>
                    <a:lumOff val="35000"/>
                  </a:sysClr>
                </a:gs>
              </a:gsLst>
              <a:lin ang="5400000" scaled="0"/>
            </a:gra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 contourW="25400">
                <a:bevelT w="1270" h="38100"/>
                <a:contourClr>
                  <a:schemeClr val="bg1"/>
                </a:contourClr>
              </a:sp3d>
            </a:bodyPr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안정성</a:t>
              </a: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8773024" y="2014240"/>
              <a:ext cx="788488" cy="372119"/>
            </a:xfrm>
            <a:prstGeom prst="roundRect">
              <a:avLst/>
            </a:prstGeom>
            <a:gradFill>
              <a:gsLst>
                <a:gs pos="0">
                  <a:sysClr val="windowText" lastClr="000000">
                    <a:lumMod val="65000"/>
                    <a:lumOff val="35000"/>
                  </a:sysClr>
                </a:gs>
                <a:gs pos="45000">
                  <a:sysClr val="window" lastClr="FFFFFF">
                    <a:lumMod val="95000"/>
                  </a:sysClr>
                </a:gs>
                <a:gs pos="50000">
                  <a:sysClr val="window" lastClr="FFFFFF">
                    <a:lumMod val="85000"/>
                  </a:sysClr>
                </a:gs>
                <a:gs pos="60000">
                  <a:sysClr val="window" lastClr="FFFFFF">
                    <a:lumMod val="50000"/>
                  </a:sysClr>
                </a:gs>
                <a:gs pos="100000">
                  <a:sysClr val="windowText" lastClr="000000">
                    <a:lumMod val="65000"/>
                    <a:lumOff val="35000"/>
                  </a:sysClr>
                </a:gs>
              </a:gsLst>
              <a:lin ang="5400000" scaled="0"/>
            </a:gra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 contourW="25400">
                <a:bevelT w="1270" h="38100"/>
                <a:contourClr>
                  <a:schemeClr val="bg1"/>
                </a:contourClr>
              </a:sp3d>
            </a:bodyPr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SQL on Hadoop</a:t>
              </a:r>
              <a:endParaRPr lang="ko-KR" altLang="en-US" sz="10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1" name="직사각형 90"/>
          <p:cNvSpPr/>
          <p:nvPr/>
        </p:nvSpPr>
        <p:spPr>
          <a:xfrm>
            <a:off x="5313363" y="3598863"/>
            <a:ext cx="4248150" cy="1493837"/>
          </a:xfrm>
          <a:prstGeom prst="rect">
            <a:avLst/>
          </a:prstGeom>
          <a:noFill/>
          <a:ln cap="sq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187"/>
          <p:cNvGrpSpPr>
            <a:grpSpLocks/>
          </p:cNvGrpSpPr>
          <p:nvPr/>
        </p:nvGrpSpPr>
        <p:grpSpPr bwMode="auto">
          <a:xfrm>
            <a:off x="5845175" y="2847975"/>
            <a:ext cx="3460750" cy="720725"/>
            <a:chOff x="5845671" y="2848621"/>
            <a:chExt cx="3460849" cy="720080"/>
          </a:xfrm>
        </p:grpSpPr>
        <p:sp>
          <p:nvSpPr>
            <p:cNvPr id="93" name="아래쪽 화살표 92"/>
            <p:cNvSpPr/>
            <p:nvPr/>
          </p:nvSpPr>
          <p:spPr>
            <a:xfrm>
              <a:off x="5845671" y="3105566"/>
              <a:ext cx="300047" cy="463135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아래쪽 화살표 93"/>
            <p:cNvSpPr/>
            <p:nvPr/>
          </p:nvSpPr>
          <p:spPr>
            <a:xfrm>
              <a:off x="6658494" y="3105566"/>
              <a:ext cx="300047" cy="463135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5" name="아래쪽 화살표 94"/>
            <p:cNvSpPr/>
            <p:nvPr/>
          </p:nvSpPr>
          <p:spPr>
            <a:xfrm>
              <a:off x="7422104" y="3002471"/>
              <a:ext cx="298459" cy="56623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6" name="아래쪽 화살표 95"/>
            <p:cNvSpPr/>
            <p:nvPr/>
          </p:nvSpPr>
          <p:spPr>
            <a:xfrm>
              <a:off x="8231752" y="3002471"/>
              <a:ext cx="300046" cy="56623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아래쪽 화살표 96"/>
            <p:cNvSpPr/>
            <p:nvPr/>
          </p:nvSpPr>
          <p:spPr>
            <a:xfrm>
              <a:off x="9006474" y="2848621"/>
              <a:ext cx="300046" cy="72008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8" name="Text Box 4"/>
          <p:cNvSpPr txBox="1">
            <a:spLocks noChangeArrowheads="1"/>
          </p:cNvSpPr>
          <p:nvPr/>
        </p:nvSpPr>
        <p:spPr bwMode="auto">
          <a:xfrm>
            <a:off x="5289550" y="1471613"/>
            <a:ext cx="4199954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algn="ctr" eaLnBrk="1" hangingPunct="1">
              <a:lnSpc>
                <a:spcPct val="110000"/>
              </a:lnSpc>
            </a:pPr>
            <a:r>
              <a:rPr lang="ko-KR" altLang="en-US" sz="15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</a:t>
            </a:r>
            <a:r>
              <a:rPr lang="ko-KR" altLang="en-US" sz="15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방향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162050" y="2133600"/>
            <a:ext cx="1198563" cy="838200"/>
          </a:xfrm>
          <a:prstGeom prst="roundRect">
            <a:avLst>
              <a:gd name="adj" fmla="val 10329"/>
            </a:avLst>
          </a:prstGeom>
          <a:solidFill>
            <a:schemeClr val="bg1">
              <a:lumMod val="8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RDBMS</a:t>
            </a:r>
          </a:p>
        </p:txBody>
      </p:sp>
      <p:sp>
        <p:nvSpPr>
          <p:cNvPr id="103" name="순서도: 자기 디스크 102"/>
          <p:cNvSpPr/>
          <p:nvPr/>
        </p:nvSpPr>
        <p:spPr bwMode="auto">
          <a:xfrm>
            <a:off x="1398588" y="2251075"/>
            <a:ext cx="750887" cy="369888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FQA,FDC</a:t>
            </a:r>
          </a:p>
        </p:txBody>
      </p:sp>
      <p:sp>
        <p:nvSpPr>
          <p:cNvPr id="104" name="모서리가 둥근 직사각형 157"/>
          <p:cNvSpPr>
            <a:spLocks noChangeArrowheads="1"/>
          </p:cNvSpPr>
          <p:nvPr/>
        </p:nvSpPr>
        <p:spPr bwMode="auto">
          <a:xfrm>
            <a:off x="1221284" y="4233788"/>
            <a:ext cx="881484" cy="626864"/>
          </a:xfrm>
          <a:prstGeom prst="roundRect">
            <a:avLst>
              <a:gd name="adj" fmla="val 9157"/>
            </a:avLst>
          </a:prstGeom>
          <a:solidFill>
            <a:srgbClr val="2D2D8A">
              <a:lumMod val="40000"/>
              <a:lumOff val="60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rIns="3600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ko-KR" altLang="en-US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지속 </a:t>
            </a:r>
            <a:r>
              <a:rPr kumimoji="0" lang="ko-KR" altLang="en-US" sz="10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확장성</a:t>
            </a:r>
          </a:p>
        </p:txBody>
      </p:sp>
      <p:sp>
        <p:nvSpPr>
          <p:cNvPr id="106" name="줄무늬가 있는 오른쪽 화살표 105"/>
          <p:cNvSpPr/>
          <p:nvPr/>
        </p:nvSpPr>
        <p:spPr>
          <a:xfrm>
            <a:off x="2406650" y="2230438"/>
            <a:ext cx="504825" cy="647700"/>
          </a:xfrm>
          <a:prstGeom prst="stripedRightArrow">
            <a:avLst>
              <a:gd name="adj1" fmla="val 44573"/>
              <a:gd name="adj2" fmla="val 296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2970213" y="2133600"/>
            <a:ext cx="1198562" cy="838200"/>
          </a:xfrm>
          <a:prstGeom prst="roundRect">
            <a:avLst>
              <a:gd name="adj" fmla="val 10329"/>
            </a:avLst>
          </a:prstGeom>
          <a:solidFill>
            <a:schemeClr val="bg1">
              <a:lumMod val="8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</a:p>
        </p:txBody>
      </p:sp>
      <p:sp>
        <p:nvSpPr>
          <p:cNvPr id="108" name="모서리가 둥근 직사각형 107"/>
          <p:cNvSpPr>
            <a:spLocks noChangeArrowheads="1"/>
          </p:cNvSpPr>
          <p:nvPr/>
        </p:nvSpPr>
        <p:spPr bwMode="auto">
          <a:xfrm>
            <a:off x="315913" y="3213100"/>
            <a:ext cx="576262" cy="1871663"/>
          </a:xfrm>
          <a:prstGeom prst="roundRect">
            <a:avLst>
              <a:gd name="adj" fmla="val 10329"/>
            </a:avLst>
          </a:prstGeom>
          <a:solidFill>
            <a:srgbClr val="EAEAEA"/>
          </a:solidFill>
          <a:ln w="3175" algn="ctr">
            <a:solidFill>
              <a:srgbClr val="7F7F7F"/>
            </a:solidFill>
            <a:round/>
            <a:headEnd/>
            <a:tailEnd/>
          </a:ln>
        </p:spPr>
        <p:txBody>
          <a:bodyPr lIns="36000" rIns="36000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endParaRPr lang="ko-KR" altLang="en-US" sz="1200" b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모서리가 둥근 직사각형 108"/>
          <p:cNvSpPr>
            <a:spLocks noChangeArrowheads="1"/>
          </p:cNvSpPr>
          <p:nvPr/>
        </p:nvSpPr>
        <p:spPr bwMode="auto">
          <a:xfrm>
            <a:off x="315913" y="1992313"/>
            <a:ext cx="576262" cy="1081087"/>
          </a:xfrm>
          <a:prstGeom prst="roundRect">
            <a:avLst>
              <a:gd name="adj" fmla="val 10329"/>
            </a:avLst>
          </a:prstGeom>
          <a:solidFill>
            <a:srgbClr val="EAEAEA"/>
          </a:solidFill>
          <a:ln w="3175" algn="ctr">
            <a:solidFill>
              <a:srgbClr val="7F7F7F"/>
            </a:solidFill>
            <a:round/>
            <a:headEnd/>
            <a:tailEnd/>
          </a:ln>
        </p:spPr>
        <p:txBody>
          <a:bodyPr lIns="36000" rIns="36000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</a:p>
        </p:txBody>
      </p:sp>
      <p:grpSp>
        <p:nvGrpSpPr>
          <p:cNvPr id="110" name="그룹 115"/>
          <p:cNvGrpSpPr>
            <a:grpSpLocks/>
          </p:cNvGrpSpPr>
          <p:nvPr/>
        </p:nvGrpSpPr>
        <p:grpSpPr bwMode="auto">
          <a:xfrm>
            <a:off x="3144838" y="2222500"/>
            <a:ext cx="819150" cy="447675"/>
            <a:chOff x="9906000" y="2420888"/>
            <a:chExt cx="819590" cy="447675"/>
          </a:xfrm>
        </p:grpSpPr>
        <p:sp>
          <p:nvSpPr>
            <p:cNvPr id="111" name="타원 131"/>
            <p:cNvSpPr>
              <a:spLocks noChangeArrowheads="1"/>
            </p:cNvSpPr>
            <p:nvPr/>
          </p:nvSpPr>
          <p:spPr bwMode="auto">
            <a:xfrm rot="20847230">
              <a:off x="9933001" y="2508201"/>
              <a:ext cx="749702" cy="293687"/>
            </a:xfrm>
            <a:prstGeom prst="ellips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>
                <a:defRPr/>
              </a:pP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2" name="Picture 73" descr="server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206631" y="2447610"/>
              <a:ext cx="127531" cy="158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" name="Picture 73" descr="server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008345" y="2500188"/>
              <a:ext cx="127531" cy="158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" name="Picture 73" descr="server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906000" y="2658787"/>
              <a:ext cx="127531" cy="158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73" descr="server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088710" y="2706817"/>
              <a:ext cx="127531" cy="158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73" descr="server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271420" y="2709964"/>
              <a:ext cx="127531" cy="158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7" name="Picture 73" descr="server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470527" y="2630664"/>
              <a:ext cx="127531" cy="158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8" name="Picture 73" descr="server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398174" y="2420888"/>
              <a:ext cx="127531" cy="158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73" descr="server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598059" y="2500188"/>
              <a:ext cx="127531" cy="158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모서리가 둥근 직사각형 157"/>
          <p:cNvSpPr>
            <a:spLocks noChangeArrowheads="1"/>
          </p:cNvSpPr>
          <p:nvPr/>
        </p:nvSpPr>
        <p:spPr bwMode="auto">
          <a:xfrm>
            <a:off x="1214016" y="3433192"/>
            <a:ext cx="881484" cy="626864"/>
          </a:xfrm>
          <a:prstGeom prst="roundRect">
            <a:avLst>
              <a:gd name="adj" fmla="val 9157"/>
            </a:avLst>
          </a:prstGeom>
          <a:gradFill flip="none" rotWithShape="1">
            <a:gsLst>
              <a:gs pos="0">
                <a:srgbClr val="2D2D8A">
                  <a:lumMod val="40000"/>
                  <a:lumOff val="60000"/>
                  <a:tint val="66000"/>
                  <a:satMod val="160000"/>
                </a:srgbClr>
              </a:gs>
              <a:gs pos="50000">
                <a:srgbClr val="2D2D8A">
                  <a:lumMod val="40000"/>
                  <a:lumOff val="60000"/>
                  <a:tint val="44500"/>
                  <a:satMod val="160000"/>
                </a:srgbClr>
              </a:gs>
              <a:gs pos="100000">
                <a:srgbClr val="2D2D8A">
                  <a:lumMod val="40000"/>
                  <a:lumOff val="60000"/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rIns="3600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ko-KR" altLang="en-US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대량 </a:t>
            </a:r>
            <a:r>
              <a:rPr kumimoji="0" lang="en-US" altLang="ko-KR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Transaction</a:t>
            </a:r>
            <a:endParaRPr kumimoji="0" lang="ko-KR" altLang="en-US" sz="1050" dirty="0">
              <a:solidFill>
                <a:srgbClr val="16164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모서리가 둥근 직사각형 157"/>
          <p:cNvSpPr>
            <a:spLocks noChangeArrowheads="1"/>
          </p:cNvSpPr>
          <p:nvPr/>
        </p:nvSpPr>
        <p:spPr bwMode="auto">
          <a:xfrm>
            <a:off x="2182788" y="3433192"/>
            <a:ext cx="881484" cy="626864"/>
          </a:xfrm>
          <a:prstGeom prst="roundRect">
            <a:avLst>
              <a:gd name="adj" fmla="val 9157"/>
            </a:avLst>
          </a:prstGeom>
          <a:gradFill flip="none" rotWithShape="1">
            <a:gsLst>
              <a:gs pos="0">
                <a:srgbClr val="2D2D8A">
                  <a:lumMod val="40000"/>
                  <a:lumOff val="60000"/>
                  <a:tint val="66000"/>
                  <a:satMod val="160000"/>
                </a:srgbClr>
              </a:gs>
              <a:gs pos="50000">
                <a:srgbClr val="2D2D8A">
                  <a:lumMod val="40000"/>
                  <a:lumOff val="60000"/>
                  <a:tint val="44500"/>
                  <a:satMod val="160000"/>
                </a:srgbClr>
              </a:gs>
              <a:gs pos="100000">
                <a:srgbClr val="2D2D8A">
                  <a:lumMod val="40000"/>
                  <a:lumOff val="60000"/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rIns="3600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ko-KR" altLang="en-US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대량 데이터  </a:t>
            </a:r>
            <a:r>
              <a:rPr kumimoji="0" lang="en-US" altLang="ko-KR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OLAP </a:t>
            </a:r>
            <a:r>
              <a:rPr kumimoji="0" lang="ko-KR" altLang="en-US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</a:p>
        </p:txBody>
      </p:sp>
      <p:sp>
        <p:nvSpPr>
          <p:cNvPr id="122" name="모서리가 둥근 직사각형 157"/>
          <p:cNvSpPr>
            <a:spLocks noChangeArrowheads="1"/>
          </p:cNvSpPr>
          <p:nvPr/>
        </p:nvSpPr>
        <p:spPr bwMode="auto">
          <a:xfrm>
            <a:off x="3140100" y="3433192"/>
            <a:ext cx="881484" cy="626864"/>
          </a:xfrm>
          <a:prstGeom prst="roundRect">
            <a:avLst>
              <a:gd name="adj" fmla="val 9157"/>
            </a:avLst>
          </a:prstGeom>
          <a:gradFill flip="none" rotWithShape="1">
            <a:gsLst>
              <a:gs pos="0">
                <a:srgbClr val="2D2D8A">
                  <a:lumMod val="40000"/>
                  <a:lumOff val="60000"/>
                  <a:tint val="66000"/>
                  <a:satMod val="160000"/>
                </a:srgbClr>
              </a:gs>
              <a:gs pos="50000">
                <a:srgbClr val="2D2D8A">
                  <a:lumMod val="40000"/>
                  <a:lumOff val="60000"/>
                  <a:tint val="44500"/>
                  <a:satMod val="160000"/>
                </a:srgbClr>
              </a:gs>
              <a:gs pos="100000">
                <a:srgbClr val="2D2D8A">
                  <a:lumMod val="40000"/>
                  <a:lumOff val="60000"/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rIns="3600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ko-KR" altLang="en-US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대량 데이터  </a:t>
            </a:r>
            <a:r>
              <a:rPr kumimoji="0" lang="en-US" altLang="ko-KR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kumimoji="0" lang="ko-KR" altLang="en-US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</a:p>
        </p:txBody>
      </p:sp>
      <p:sp>
        <p:nvSpPr>
          <p:cNvPr id="123" name="모서리가 둥근 직사각형 157"/>
          <p:cNvSpPr>
            <a:spLocks noChangeArrowheads="1"/>
          </p:cNvSpPr>
          <p:nvPr/>
        </p:nvSpPr>
        <p:spPr bwMode="auto">
          <a:xfrm>
            <a:off x="2182788" y="4233788"/>
            <a:ext cx="881484" cy="626864"/>
          </a:xfrm>
          <a:prstGeom prst="roundRect">
            <a:avLst>
              <a:gd name="adj" fmla="val 9157"/>
            </a:avLst>
          </a:prstGeom>
          <a:solidFill>
            <a:srgbClr val="2D2D8A">
              <a:lumMod val="40000"/>
              <a:lumOff val="60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ko-KR" altLang="en-US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비정형 데이터 </a:t>
            </a:r>
            <a:endParaRPr kumimoji="0" lang="en-US" altLang="ko-KR" sz="1050" dirty="0">
              <a:solidFill>
                <a:srgbClr val="16164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  <a:defRPr/>
            </a:pPr>
            <a:r>
              <a:rPr kumimoji="0" lang="ko-KR" altLang="en-US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 및 처리</a:t>
            </a:r>
          </a:p>
        </p:txBody>
      </p:sp>
      <p:sp>
        <p:nvSpPr>
          <p:cNvPr id="124" name="모서리가 둥근 직사각형 157"/>
          <p:cNvSpPr>
            <a:spLocks noChangeArrowheads="1"/>
          </p:cNvSpPr>
          <p:nvPr/>
        </p:nvSpPr>
        <p:spPr bwMode="auto">
          <a:xfrm>
            <a:off x="3127400" y="4233788"/>
            <a:ext cx="881484" cy="626864"/>
          </a:xfrm>
          <a:prstGeom prst="roundRect">
            <a:avLst>
              <a:gd name="adj" fmla="val 9157"/>
            </a:avLst>
          </a:prstGeom>
          <a:solidFill>
            <a:srgbClr val="2D2D8A">
              <a:lumMod val="40000"/>
              <a:lumOff val="60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rIns="3600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ko-KR" altLang="en-US" sz="1050" dirty="0">
                <a:solidFill>
                  <a:srgbClr val="161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 효율성</a:t>
            </a:r>
          </a:p>
        </p:txBody>
      </p:sp>
      <p:sp>
        <p:nvSpPr>
          <p:cNvPr id="125" name="직사각형 124"/>
          <p:cNvSpPr/>
          <p:nvPr/>
        </p:nvSpPr>
        <p:spPr bwMode="auto">
          <a:xfrm>
            <a:off x="5313363" y="5300663"/>
            <a:ext cx="4248150" cy="10080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179388" eaLnBrk="1" hangingPunct="1">
              <a:lnSpc>
                <a:spcPts val="1650"/>
              </a:lnSpc>
              <a:spcBef>
                <a:spcPts val="0"/>
              </a:spcBef>
              <a:buClr>
                <a:prstClr val="black"/>
              </a:buClr>
              <a:buSzPts val="1100"/>
              <a:buFont typeface="Wingdings" pitchFamily="2" charset="2"/>
              <a:buChar char="§"/>
              <a:defRPr/>
            </a:pPr>
            <a:r>
              <a:rPr lang="ko-KR" altLang="en-US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배치처리 뿐만 아니라 </a:t>
            </a:r>
            <a:r>
              <a:rPr lang="en-US" altLang="ko-KR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Interactive SQL, </a:t>
            </a:r>
            <a:r>
              <a:rPr lang="ko-KR" altLang="en-US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스트림</a:t>
            </a:r>
            <a:r>
              <a:rPr lang="en-US" altLang="ko-KR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등 기업의 다양한 비즈니스 수용이 가능한 </a:t>
            </a:r>
            <a:r>
              <a:rPr lang="en-US" altLang="ko-KR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Enterprise Data Hub </a:t>
            </a:r>
            <a:r>
              <a:rPr lang="ko-KR" altLang="en-US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진화하고 있음</a:t>
            </a:r>
          </a:p>
        </p:txBody>
      </p:sp>
      <p:grpSp>
        <p:nvGrpSpPr>
          <p:cNvPr id="126" name="그룹 180"/>
          <p:cNvGrpSpPr>
            <a:grpSpLocks/>
          </p:cNvGrpSpPr>
          <p:nvPr/>
        </p:nvGrpSpPr>
        <p:grpSpPr bwMode="auto">
          <a:xfrm>
            <a:off x="331788" y="5300663"/>
            <a:ext cx="3900487" cy="1062037"/>
            <a:chOff x="-3111896" y="2847628"/>
            <a:chExt cx="4058022" cy="1060894"/>
          </a:xfrm>
        </p:grpSpPr>
        <p:sp>
          <p:nvSpPr>
            <p:cNvPr id="127" name="모서리가 둥근 직사각형 126"/>
            <p:cNvSpPr>
              <a:spLocks noChangeArrowheads="1"/>
            </p:cNvSpPr>
            <p:nvPr/>
          </p:nvSpPr>
          <p:spPr bwMode="auto">
            <a:xfrm>
              <a:off x="-3111896" y="2847628"/>
              <a:ext cx="979408" cy="1019663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rgbClr val="7F7F7F"/>
              </a:solidFill>
              <a:round/>
              <a:headEnd/>
              <a:tailEnd/>
            </a:ln>
          </p:spPr>
          <p:txBody>
            <a:bodyPr lIns="36000" rIns="36000" anchor="ctr"/>
            <a:lstStyle/>
            <a:p>
              <a:pPr algn="ctr">
                <a:defRPr/>
              </a:pP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Innovation</a:t>
              </a:r>
            </a:p>
            <a:p>
              <a:pPr algn="ctr">
                <a:defRPr/>
              </a:pP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Expectation</a:t>
              </a:r>
            </a:p>
          </p:txBody>
        </p:sp>
        <p:sp>
          <p:nvSpPr>
            <p:cNvPr id="128" name="직사각형 127"/>
            <p:cNvSpPr/>
            <p:nvPr/>
          </p:nvSpPr>
          <p:spPr bwMode="auto">
            <a:xfrm>
              <a:off x="-2132488" y="2847628"/>
              <a:ext cx="3078614" cy="1014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lang="ko-KR" altLang="en-US" sz="1100" baseline="30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 bwMode="auto">
            <a:xfrm>
              <a:off x="-1305182" y="2990349"/>
              <a:ext cx="1352984" cy="367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 algn="ctr" eaLnBrk="1" hangingPunct="1">
                <a:spcBef>
                  <a:spcPts val="300"/>
                </a:spcBef>
                <a:buFont typeface="Wingdings" pitchFamily="2" charset="2"/>
                <a:buNone/>
                <a:defRPr/>
              </a:pP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charset="0"/>
                </a:rPr>
                <a:t>SQL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charset="0"/>
                </a:rPr>
                <a:t>지원 확대</a:t>
              </a:r>
            </a:p>
          </p:txBody>
        </p:sp>
        <p:sp>
          <p:nvSpPr>
            <p:cNvPr id="135" name="타원 134"/>
            <p:cNvSpPr/>
            <p:nvPr/>
          </p:nvSpPr>
          <p:spPr>
            <a:xfrm>
              <a:off x="-2041648" y="3297993"/>
              <a:ext cx="647434" cy="293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HA</a:t>
              </a:r>
              <a:endParaRPr lang="ko-KR" altLang="en-US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-1537906" y="3443886"/>
              <a:ext cx="647434" cy="2949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8" name="타원 137"/>
            <p:cNvSpPr/>
            <p:nvPr/>
          </p:nvSpPr>
          <p:spPr>
            <a:xfrm>
              <a:off x="-961491" y="3435956"/>
              <a:ext cx="647434" cy="2933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-457748" y="3443886"/>
              <a:ext cx="647434" cy="2949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0" name="직사각형 175"/>
            <p:cNvSpPr>
              <a:spLocks noChangeArrowheads="1"/>
            </p:cNvSpPr>
            <p:nvPr/>
          </p:nvSpPr>
          <p:spPr bwMode="auto">
            <a:xfrm>
              <a:off x="-1559429" y="3431468"/>
              <a:ext cx="690666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26267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Multi-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26267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purpose</a:t>
              </a:r>
            </a:p>
            <a:p>
              <a:pPr algn="ctr">
                <a:lnSpc>
                  <a:spcPts val="1000"/>
                </a:lnSpc>
              </a:pPr>
              <a:endParaRPr lang="ko-KR" altLang="en-US" sz="1000">
                <a:solidFill>
                  <a:srgbClr val="26267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118666" y="3370939"/>
              <a:ext cx="647434" cy="293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2" name="직사각형 177"/>
            <p:cNvSpPr>
              <a:spLocks noChangeArrowheads="1"/>
            </p:cNvSpPr>
            <p:nvPr/>
          </p:nvSpPr>
          <p:spPr bwMode="auto">
            <a:xfrm>
              <a:off x="-972200" y="3482929"/>
              <a:ext cx="673992" cy="22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26267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Security</a:t>
              </a:r>
              <a:endParaRPr lang="ko-KR" altLang="en-US" sz="1000">
                <a:solidFill>
                  <a:srgbClr val="26267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3" name="직사각형 178"/>
            <p:cNvSpPr>
              <a:spLocks noChangeArrowheads="1"/>
            </p:cNvSpPr>
            <p:nvPr/>
          </p:nvSpPr>
          <p:spPr bwMode="auto">
            <a:xfrm>
              <a:off x="-506652" y="3479016"/>
              <a:ext cx="787395" cy="225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26267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Scalability</a:t>
              </a:r>
              <a:endParaRPr lang="ko-KR" altLang="en-US" sz="1000">
                <a:solidFill>
                  <a:srgbClr val="26267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4" name="직사각형 179"/>
            <p:cNvSpPr>
              <a:spLocks noChangeArrowheads="1"/>
            </p:cNvSpPr>
            <p:nvPr/>
          </p:nvSpPr>
          <p:spPr bwMode="auto">
            <a:xfrm>
              <a:off x="107132" y="3418511"/>
              <a:ext cx="737355" cy="22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26267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Analytics</a:t>
              </a:r>
              <a:endParaRPr lang="ko-KR" altLang="en-US" sz="1000">
                <a:solidFill>
                  <a:srgbClr val="26267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5" name="자유형 144"/>
          <p:cNvSpPr/>
          <p:nvPr/>
        </p:nvSpPr>
        <p:spPr>
          <a:xfrm>
            <a:off x="4232275" y="2047875"/>
            <a:ext cx="1076325" cy="4289425"/>
          </a:xfrm>
          <a:custGeom>
            <a:avLst/>
            <a:gdLst>
              <a:gd name="connsiteX0" fmla="*/ 889000 w 914400"/>
              <a:gd name="connsiteY0" fmla="*/ 0 h 4318000"/>
              <a:gd name="connsiteX1" fmla="*/ 12700 w 914400"/>
              <a:gd name="connsiteY1" fmla="*/ 3263900 h 4318000"/>
              <a:gd name="connsiteX2" fmla="*/ 0 w 914400"/>
              <a:gd name="connsiteY2" fmla="*/ 4305300 h 4318000"/>
              <a:gd name="connsiteX3" fmla="*/ 889000 w 914400"/>
              <a:gd name="connsiteY3" fmla="*/ 4318000 h 4318000"/>
              <a:gd name="connsiteX4" fmla="*/ 914400 w 914400"/>
              <a:gd name="connsiteY4" fmla="*/ 508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318000">
                <a:moveTo>
                  <a:pt x="889000" y="0"/>
                </a:moveTo>
                <a:lnTo>
                  <a:pt x="12700" y="3263900"/>
                </a:lnTo>
                <a:lnTo>
                  <a:pt x="0" y="4305300"/>
                </a:lnTo>
                <a:lnTo>
                  <a:pt x="889000" y="4318000"/>
                </a:lnTo>
                <a:lnTo>
                  <a:pt x="914400" y="50800"/>
                </a:lnTo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28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제목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</a:t>
            </a:r>
            <a:r>
              <a:rPr lang="ko-KR" altLang="en-US" dirty="0" smtClean="0"/>
              <a:t>기술 발전 방향</a:t>
            </a:r>
            <a:endParaRPr lang="ko-KR" altLang="en-US" dirty="0"/>
          </a:p>
        </p:txBody>
      </p:sp>
      <p:cxnSp>
        <p:nvCxnSpPr>
          <p:cNvPr id="68" name="직선 연결선 14"/>
          <p:cNvCxnSpPr>
            <a:cxnSpLocks noChangeShapeType="1"/>
          </p:cNvCxnSpPr>
          <p:nvPr/>
        </p:nvCxnSpPr>
        <p:spPr bwMode="auto">
          <a:xfrm>
            <a:off x="344488" y="1772816"/>
            <a:ext cx="3870371" cy="1588"/>
          </a:xfrm>
          <a:prstGeom prst="line">
            <a:avLst/>
          </a:prstGeom>
          <a:noFill/>
          <a:ln w="12700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69" name="직선 연결선 14"/>
          <p:cNvCxnSpPr>
            <a:cxnSpLocks noChangeShapeType="1"/>
          </p:cNvCxnSpPr>
          <p:nvPr/>
        </p:nvCxnSpPr>
        <p:spPr bwMode="auto">
          <a:xfrm>
            <a:off x="5313039" y="1783207"/>
            <a:ext cx="4176000" cy="1588"/>
          </a:xfrm>
          <a:prstGeom prst="line">
            <a:avLst/>
          </a:prstGeom>
          <a:noFill/>
          <a:ln w="12700" algn="ctr">
            <a:solidFill>
              <a:sysClr val="windowText" lastClr="000000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8" grpId="0"/>
      <p:bldP spid="1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기술 </a:t>
            </a:r>
            <a:r>
              <a:rPr lang="ko-KR" altLang="en-US" dirty="0" err="1" smtClean="0"/>
              <a:t>트렌드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 bwMode="auto">
          <a:xfrm>
            <a:off x="207195" y="1139972"/>
            <a:ext cx="790947" cy="5389015"/>
          </a:xfrm>
          <a:prstGeom prst="downArrow">
            <a:avLst>
              <a:gd name="adj1" fmla="val 50000"/>
              <a:gd name="adj2" fmla="val 41742"/>
            </a:avLst>
          </a:prstGeom>
          <a:solidFill>
            <a:schemeClr val="bg1">
              <a:lumMod val="7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다이아몬드 4"/>
          <p:cNvSpPr/>
          <p:nvPr/>
        </p:nvSpPr>
        <p:spPr bwMode="auto">
          <a:xfrm>
            <a:off x="128464" y="5470403"/>
            <a:ext cx="936104" cy="638121"/>
          </a:xfrm>
          <a:prstGeom prst="diamond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dirty="0" err="1" smtClean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NewSQL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다이아몬드 5"/>
          <p:cNvSpPr/>
          <p:nvPr/>
        </p:nvSpPr>
        <p:spPr bwMode="auto">
          <a:xfrm>
            <a:off x="128464" y="2268620"/>
            <a:ext cx="936104" cy="638121"/>
          </a:xfrm>
          <a:prstGeom prst="diamond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Hadoop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다이아몬드 6"/>
          <p:cNvSpPr/>
          <p:nvPr/>
        </p:nvSpPr>
        <p:spPr bwMode="auto">
          <a:xfrm>
            <a:off x="128464" y="3084188"/>
            <a:ext cx="936104" cy="638121"/>
          </a:xfrm>
          <a:prstGeom prst="diamond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dirty="0" err="1" smtClean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NoSQL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다이아몬드 7"/>
          <p:cNvSpPr/>
          <p:nvPr/>
        </p:nvSpPr>
        <p:spPr bwMode="auto">
          <a:xfrm>
            <a:off x="128464" y="4390283"/>
            <a:ext cx="936104" cy="638121"/>
          </a:xfrm>
          <a:prstGeom prst="diamond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dirty="0" smtClean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SQL on</a:t>
            </a:r>
            <a:br>
              <a:rPr kumimoji="1" lang="en-US" altLang="ko-KR" sz="1200" b="1" dirty="0" smtClean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dirty="0" err="1" smtClean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Hadoop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6646" y="476585"/>
            <a:ext cx="89303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§"/>
            </a:pPr>
            <a:r>
              <a:rPr lang="en-US" altLang="ko-KR" sz="14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Hadoop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→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NoSQL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→ 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SQL on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Hadoop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NewSQL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이어지는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기술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트렌드</a:t>
            </a:r>
            <a:endParaRPr lang="en-US" altLang="ko-KR" sz="14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先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Google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플랫폼 기술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後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OSS</a:t>
            </a:r>
            <a:r>
              <a:rPr lang="en-US" altLang="ko-KR" sz="1400" baseline="30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 </a:t>
            </a:r>
            <a:r>
              <a:rPr lang="ko-KR" altLang="en-US" sz="1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2~3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시간차</a:t>
            </a:r>
            <a:endParaRPr lang="en-US" altLang="ko-KR" sz="14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742784"/>
              </p:ext>
            </p:extLst>
          </p:nvPr>
        </p:nvGraphicFramePr>
        <p:xfrm>
          <a:off x="1159559" y="1124744"/>
          <a:ext cx="8257938" cy="4920576"/>
        </p:xfrm>
        <a:graphic>
          <a:graphicData uri="http://schemas.openxmlformats.org/drawingml/2006/table">
            <a:tbl>
              <a:tblPr/>
              <a:tblGrid>
                <a:gridCol w="2425289"/>
                <a:gridCol w="1872208"/>
                <a:gridCol w="1152128"/>
                <a:gridCol w="1787669"/>
                <a:gridCol w="1020644"/>
              </a:tblGrid>
              <a:tr h="2962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기술분류</a:t>
                      </a:r>
                      <a:endParaRPr lang="ko-KR" altLang="en-US" sz="1200" b="1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Google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smtClean="0"/>
                        <a:t>플랫폼</a:t>
                      </a:r>
                      <a:endParaRPr lang="ko-KR" altLang="en-US" sz="1200" b="1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Hadoop &amp; Ecosystems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63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/>
                        <a:t>기술명</a:t>
                      </a:r>
                      <a:endParaRPr lang="ko-KR" altLang="en-US" sz="1200" b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/>
                        <a:t>발표년도</a:t>
                      </a:r>
                      <a:endParaRPr lang="ko-KR" altLang="en-US" sz="1200" b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/>
                        <a:t>OSS </a:t>
                      </a:r>
                      <a:r>
                        <a:rPr lang="ko-KR" altLang="en-US" sz="1200" b="0" smtClean="0"/>
                        <a:t>명칭</a:t>
                      </a:r>
                      <a:endParaRPr lang="ko-KR" altLang="en-US" sz="1200" b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/>
                        <a:t>시작년도</a:t>
                      </a:r>
                      <a:endParaRPr lang="ko-KR" altLang="en-US" sz="1200" b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9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분산파일시스템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GFS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‘03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HDFS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’06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9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분산병렬처리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MapReduce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’04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MapReduce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’06</a:t>
                      </a:r>
                      <a:endParaRPr lang="ko-KR" altLang="en-US" sz="1200" smtClean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9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배치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</a:rPr>
                        <a:t>쿼리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Sawzall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’05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Pig, Hive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‘08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9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분산 </a:t>
                      </a:r>
                      <a:r>
                        <a:rPr lang="ko-KR" altLang="en-US" sz="1200" dirty="0" err="1" smtClean="0"/>
                        <a:t>락</a:t>
                      </a:r>
                      <a:r>
                        <a:rPr lang="en-US" altLang="ko-KR" sz="1200" dirty="0" smtClean="0"/>
                        <a:t>(Lock)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smtClean="0"/>
                        <a:t>서비스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Chubby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’06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ZooKeeper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‘08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9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NoSQL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BigTable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’06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HBase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’08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9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대규모 그래프 데이터 처리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Pregel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’09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Giraph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’12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992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Interactive</a:t>
                      </a:r>
                      <a:r>
                        <a:rPr lang="en-US" altLang="ko-KR" sz="1200" baseline="0" dirty="0" smtClean="0"/>
                        <a:t> Query</a:t>
                      </a:r>
                    </a:p>
                    <a:p>
                      <a:pPr algn="ctr"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="1" baseline="0" dirty="0" smtClean="0">
                          <a:solidFill>
                            <a:srgbClr val="C00000"/>
                          </a:solidFill>
                        </a:rPr>
                        <a:t>SQL on Hadoop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Dremel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’10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Impala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9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Hive Stinger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9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Drill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9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Tajo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9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분산 </a:t>
                      </a:r>
                      <a:r>
                        <a:rPr lang="ko-KR" altLang="en-US" sz="1200" dirty="0" err="1" smtClean="0"/>
                        <a:t>관계형</a:t>
                      </a:r>
                      <a:r>
                        <a:rPr lang="ko-KR" altLang="en-US" sz="1200" dirty="0" smtClean="0"/>
                        <a:t> 데이터베이스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(New SQL)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Spanner</a:t>
                      </a:r>
                      <a:r>
                        <a:rPr lang="en-US" altLang="ko-KR" sz="1200" baseline="30000" dirty="0" smtClean="0"/>
                        <a:t>2)</a:t>
                      </a:r>
                    </a:p>
                    <a:p>
                      <a:pPr algn="ctr"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BigTable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smtClean="0"/>
                        <a:t>기반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aseline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’12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baseline="0" dirty="0" smtClean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  <a:p>
                      <a:pPr algn="ctr" latinLnBrk="1"/>
                      <a:r>
                        <a:rPr lang="en-US" altLang="ko-KR" sz="1200" b="1" i="1" baseline="0" dirty="0" smtClean="0">
                          <a:solidFill>
                            <a:srgbClr val="C00000"/>
                          </a:solidFill>
                        </a:rPr>
                        <a:t>(HBase </a:t>
                      </a:r>
                      <a:r>
                        <a:rPr lang="ko-KR" altLang="en-US" sz="1200" b="1" i="1" baseline="0" smtClean="0">
                          <a:solidFill>
                            <a:srgbClr val="C00000"/>
                          </a:solidFill>
                        </a:rPr>
                        <a:t>기반 예상</a:t>
                      </a:r>
                      <a:r>
                        <a:rPr lang="en-US" altLang="ko-KR" sz="1200" b="1" i="1" baseline="0" dirty="0" smtClean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1200" b="1" i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accent6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 smtClean="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ko-KR" altLang="en-US" sz="1200" b="1" i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accent6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64568" y="6269250"/>
            <a:ext cx="7992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OSS : Open Source Software</a:t>
            </a:r>
          </a:p>
          <a:p>
            <a:r>
              <a:rPr lang="en-US" altLang="ko-KR" sz="1000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Spanner : </a:t>
            </a:r>
            <a:r>
              <a:rPr lang="ko-KR" altLang="en-US" sz="100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</a:t>
            </a:r>
            <a:r>
              <a:rPr lang="ko-KR" altLang="en-US" sz="10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데이터센터에 데이터를 분산 저장할 수 있는 </a:t>
            </a:r>
            <a:r>
              <a:rPr lang="ko-KR" altLang="en-US" sz="1000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관계형</a:t>
            </a:r>
            <a:r>
              <a:rPr lang="ko-KR" altLang="en-US" sz="10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데이터베이스</a:t>
            </a:r>
            <a:r>
              <a:rPr lang="en-US" altLang="ko-KR" sz="10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(Relational Database)</a:t>
            </a:r>
            <a:r>
              <a:rPr lang="ko-KR" altLang="en-US" sz="100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며 저장 시스템으로 </a:t>
            </a:r>
            <a:r>
              <a:rPr lang="en-US" altLang="ko-KR" sz="1000" dirty="0" err="1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BigTable</a:t>
            </a:r>
            <a:r>
              <a:rPr lang="en-US" altLang="ko-KR" sz="1000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ko-KR" altLang="en-US" sz="1000"/>
          </a:p>
        </p:txBody>
      </p:sp>
      <p:cxnSp>
        <p:nvCxnSpPr>
          <p:cNvPr id="15" name="직선 연결선 14"/>
          <p:cNvCxnSpPr/>
          <p:nvPr/>
        </p:nvCxnSpPr>
        <p:spPr>
          <a:xfrm>
            <a:off x="1136576" y="6269250"/>
            <a:ext cx="25202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800872" y="3403248"/>
            <a:ext cx="288032" cy="2258000"/>
            <a:chOff x="3800872" y="3403248"/>
            <a:chExt cx="288032" cy="2258000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3800872" y="3403248"/>
              <a:ext cx="28803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800872" y="5661248"/>
              <a:ext cx="288032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800872" y="3403248"/>
              <a:ext cx="0" cy="225799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6465168" y="3442205"/>
            <a:ext cx="288032" cy="2258000"/>
            <a:chOff x="3800872" y="3403248"/>
            <a:chExt cx="288032" cy="2258000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800872" y="3403248"/>
              <a:ext cx="28803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3800872" y="5661248"/>
              <a:ext cx="288032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800872" y="3403248"/>
              <a:ext cx="0" cy="225799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실행 단추: 앞으로 또는 다음 33">
            <a:hlinkClick r:id="rId2" action="ppaction://hlinksldjump" highlightClick="1"/>
          </p:cNvPr>
          <p:cNvSpPr/>
          <p:nvPr/>
        </p:nvSpPr>
        <p:spPr bwMode="auto">
          <a:xfrm>
            <a:off x="2792760" y="5795923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Arial" pitchFamily="34" charset="0"/>
              <a:ea typeface="나눔고딕" panose="020D0604000000000000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8194" name="Rectangle 40"/>
          <p:cNvSpPr>
            <a:spLocks noChangeArrowheads="1"/>
          </p:cNvSpPr>
          <p:nvPr/>
        </p:nvSpPr>
        <p:spPr bwMode="auto">
          <a:xfrm>
            <a:off x="2845747" y="1722105"/>
            <a:ext cx="4362198" cy="353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4661" tIns="44661" rIns="44661" bIns="44661">
            <a:spAutoFit/>
          </a:bodyPr>
          <a:lstStyle/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1. Hadoop 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Ecosystem 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소개</a:t>
            </a:r>
            <a:endParaRPr lang="en-US" altLang="ko-KR" sz="2400" b="1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998538" lvl="1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1.1 Background</a:t>
            </a:r>
          </a:p>
          <a:p>
            <a:pPr marL="998538" lvl="1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1.2 Hadoop 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Core</a:t>
            </a:r>
          </a:p>
          <a:p>
            <a:pPr marL="998538" lvl="1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>1.3 Hadoop Ecosystems</a:t>
            </a:r>
            <a:endParaRPr lang="en-US" altLang="ko-KR" sz="2200" b="1" dirty="0">
              <a:latin typeface="Arial" pitchFamily="34" charset="0"/>
              <a:ea typeface="나눔고딕" panose="020D0604000000000000" pitchFamily="50" charset="-127"/>
            </a:endParaRPr>
          </a:p>
          <a:p>
            <a:pPr marL="998538" lvl="1" indent="-541338" defTabSz="727075">
              <a:lnSpc>
                <a:spcPct val="13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1.4 Hadoop </a:t>
            </a:r>
            <a:r>
              <a:rPr lang="ko-KR" altLang="en-US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적용 영역</a:t>
            </a:r>
            <a:endParaRPr lang="en-US" altLang="ko-KR" sz="220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dirty="0" smtClean="0">
                <a:ea typeface="나눔고딕" panose="020D0604000000000000" pitchFamily="50" charset="-127"/>
              </a:rPr>
              <a:t>Hadoop and Ecosystems</a:t>
            </a:r>
            <a:endParaRPr dirty="0" smtClean="0">
              <a:ea typeface="나눔고딕" panose="020D0604000000000000" pitchFamily="50" charset="-127"/>
            </a:endParaRPr>
          </a:p>
        </p:txBody>
      </p:sp>
      <p:sp>
        <p:nvSpPr>
          <p:cNvPr id="118786" name="AutoShape 2" descr="nutch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18788" name="AutoShape 4" descr="nutch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18790" name="AutoShape 6" descr="nutch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7" name="Text Box 2120"/>
          <p:cNvSpPr txBox="1">
            <a:spLocks noChangeArrowheads="1"/>
          </p:cNvSpPr>
          <p:nvPr/>
        </p:nvSpPr>
        <p:spPr bwMode="auto">
          <a:xfrm>
            <a:off x="158873" y="692696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Hadoop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만으로 시스템을 구축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운용하기에는 기능성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안정성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관리용이성 등이 부족하여 이를 보완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강화하기 위해 다양한 관련 도구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솔루션과 연계하여 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Hadoop Ecosystem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을 구성함</a:t>
            </a:r>
            <a:endParaRPr lang="ko-KR" altLang="en-US" sz="1600" b="1" dirty="0" err="1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pic>
        <p:nvPicPr>
          <p:cNvPr id="99" name="Picture 24" descr="20070504163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7614" y="3249768"/>
            <a:ext cx="1057996" cy="150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" name="Text Box 25"/>
          <p:cNvSpPr txBox="1">
            <a:spLocks noChangeArrowheads="1"/>
          </p:cNvSpPr>
          <p:nvPr/>
        </p:nvSpPr>
        <p:spPr bwMode="auto">
          <a:xfrm>
            <a:off x="1537279" y="4438218"/>
            <a:ext cx="51809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dirty="0"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Pig</a:t>
            </a:r>
          </a:p>
        </p:txBody>
      </p:sp>
      <p:pic>
        <p:nvPicPr>
          <p:cNvPr id="106" name="Picture 21" descr="Chukw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0384" y="3495386"/>
            <a:ext cx="1127125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8288" y="4999038"/>
            <a:ext cx="2727325" cy="528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0" name="Picture 23" descr="107983037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724" t="7265" r="6343" b="38248"/>
          <a:stretch>
            <a:fillRect/>
          </a:stretch>
        </p:blipFill>
        <p:spPr bwMode="auto">
          <a:xfrm>
            <a:off x="6762750" y="1993322"/>
            <a:ext cx="1123950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Picture 12" descr="hdfs-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98750" y="3225800"/>
            <a:ext cx="2124075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13" descr="MapReduc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3650" y="3254375"/>
            <a:ext cx="2052638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14" descr="Commo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86200" y="4054475"/>
            <a:ext cx="2160588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" name="Oval 15"/>
          <p:cNvSpPr>
            <a:spLocks noChangeArrowheads="1"/>
          </p:cNvSpPr>
          <p:nvPr/>
        </p:nvSpPr>
        <p:spPr bwMode="auto">
          <a:xfrm>
            <a:off x="2244725" y="2576513"/>
            <a:ext cx="5386388" cy="2427287"/>
          </a:xfrm>
          <a:prstGeom prst="ellipse">
            <a:avLst/>
          </a:prstGeom>
          <a:noFill/>
          <a:ln w="38100" algn="ctr">
            <a:solidFill>
              <a:srgbClr val="B2B2B2"/>
            </a:solidFill>
            <a:prstDash val="dash"/>
            <a:round/>
            <a:headEnd/>
            <a:tailEnd/>
          </a:ln>
        </p:spPr>
        <p:txBody>
          <a:bodyPr anchor="ctr"/>
          <a:lstStyle/>
          <a:p>
            <a:endParaRPr lang="ko-KR" altLang="en-US" sz="110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pic>
        <p:nvPicPr>
          <p:cNvPr id="124" name="Picture 16" descr="Avro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65850" y="4975225"/>
            <a:ext cx="1905000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18"/>
          <p:cNvSpPr txBox="1">
            <a:spLocks noChangeArrowheads="1"/>
          </p:cNvSpPr>
          <p:nvPr/>
        </p:nvSpPr>
        <p:spPr bwMode="auto">
          <a:xfrm>
            <a:off x="3881438" y="2774950"/>
            <a:ext cx="195438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  <a:defRPr/>
            </a:pPr>
            <a:r>
              <a:rPr lang="en-US" altLang="ko-KR" sz="1800" u="sng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&lt; Hadoop Core &gt;</a:t>
            </a:r>
          </a:p>
        </p:txBody>
      </p:sp>
      <p:sp>
        <p:nvSpPr>
          <p:cNvPr id="126" name="Text Box 22"/>
          <p:cNvSpPr txBox="1">
            <a:spLocks noChangeArrowheads="1"/>
          </p:cNvSpPr>
          <p:nvPr/>
        </p:nvSpPr>
        <p:spPr bwMode="auto">
          <a:xfrm>
            <a:off x="6586538" y="5870575"/>
            <a:ext cx="258275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  <a:defRPr/>
            </a:pPr>
            <a:r>
              <a:rPr lang="en-US" altLang="ko-KR" sz="18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&lt; Hadoop Ecosystem &gt;</a:t>
            </a:r>
          </a:p>
        </p:txBody>
      </p:sp>
      <p:pic>
        <p:nvPicPr>
          <p:cNvPr id="128" name="Picture 26" descr="zookeeper_small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19275" y="4799013"/>
            <a:ext cx="8191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" name="Text Box 27"/>
          <p:cNvSpPr txBox="1">
            <a:spLocks noChangeArrowheads="1"/>
          </p:cNvSpPr>
          <p:nvPr/>
        </p:nvSpPr>
        <p:spPr bwMode="auto">
          <a:xfrm>
            <a:off x="1673225" y="5943600"/>
            <a:ext cx="132600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ZooKeeper</a:t>
            </a:r>
          </a:p>
        </p:txBody>
      </p:sp>
      <p:pic>
        <p:nvPicPr>
          <p:cNvPr id="131" name="Picture 28" descr="Oozie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33854" y="2974975"/>
            <a:ext cx="20653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11" descr="Apache-Thrift-thumb"/>
          <p:cNvPicPr>
            <a:picLocks noChangeAspect="1" noChangeArrowheads="1"/>
          </p:cNvPicPr>
          <p:nvPr/>
        </p:nvPicPr>
        <p:blipFill>
          <a:blip r:embed="rId12" cstate="print"/>
          <a:srcRect b="34608"/>
          <a:stretch>
            <a:fillRect/>
          </a:stretch>
        </p:blipFill>
        <p:spPr bwMode="auto">
          <a:xfrm>
            <a:off x="4956897" y="1710747"/>
            <a:ext cx="1550987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30" descr="sqoop-logo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956175" y="5735638"/>
            <a:ext cx="14065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31" descr="Apache Mahout"/>
          <p:cNvPicPr>
            <a:picLocks noChangeAspect="1" noChangeArrowheads="1"/>
          </p:cNvPicPr>
          <p:nvPr/>
        </p:nvPicPr>
        <p:blipFill>
          <a:blip r:embed="rId14" cstate="print"/>
          <a:srcRect l="16570" t="-82" r="19331" b="19554"/>
          <a:stretch>
            <a:fillRect/>
          </a:stretch>
        </p:blipFill>
        <p:spPr bwMode="auto">
          <a:xfrm>
            <a:off x="276947" y="2255983"/>
            <a:ext cx="212407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32" descr="whirr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535554" y="4922116"/>
            <a:ext cx="987425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33" descr="hama_paint_logo_reasonably_small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2778" y="4776934"/>
            <a:ext cx="1185863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" name="Text Box 34"/>
          <p:cNvSpPr txBox="1">
            <a:spLocks noChangeArrowheads="1"/>
          </p:cNvSpPr>
          <p:nvPr/>
        </p:nvSpPr>
        <p:spPr bwMode="auto">
          <a:xfrm>
            <a:off x="574241" y="5835797"/>
            <a:ext cx="85151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HAMA</a:t>
            </a:r>
          </a:p>
        </p:txBody>
      </p:sp>
      <p:pic>
        <p:nvPicPr>
          <p:cNvPr id="143" name="Picture 35" descr="HBas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54264" y="1806431"/>
            <a:ext cx="221932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37" descr="Bigtop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9354" y="1808307"/>
            <a:ext cx="1238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Text Box 38"/>
          <p:cNvSpPr txBox="1">
            <a:spLocks noChangeArrowheads="1"/>
          </p:cNvSpPr>
          <p:nvPr/>
        </p:nvSpPr>
        <p:spPr bwMode="auto">
          <a:xfrm>
            <a:off x="8497022" y="2556020"/>
            <a:ext cx="83869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5725" indent="-85725">
              <a:buFont typeface="Wingdings" pitchFamily="2" charset="2"/>
              <a:buNone/>
            </a:pPr>
            <a:r>
              <a:rPr lang="en-US" altLang="ko-KR" dirty="0" err="1"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Bigtop</a:t>
            </a:r>
            <a:endParaRPr lang="en-US" altLang="ko-KR" dirty="0">
              <a:latin typeface="Arial" panose="020B0604020202020204" pitchFamily="34" charset="0"/>
              <a:ea typeface="나눔고딕" panose="020D0604000000000000" pitchFamily="50" charset="-127"/>
              <a:sym typeface="Wingdings" pitchFamily="2" charset="2"/>
            </a:endParaRPr>
          </a:p>
        </p:txBody>
      </p:sp>
      <p:pic>
        <p:nvPicPr>
          <p:cNvPr id="161" name="Picture 41" descr="windowslivewriteraggregatinglogdatafrommultipleserversusi-8e16image-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106161" y="5602866"/>
            <a:ext cx="1379537" cy="65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Picture 2" descr="https://encrypted-tbn2.google.com/images?q=tbn:ANd9GcQtcw8UQsNwKfqpWFT6ErXaT7TI_UgATw9eTQkkUkVbHYAYZg5j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38992" y="3628233"/>
            <a:ext cx="1170880" cy="642431"/>
          </a:xfrm>
          <a:prstGeom prst="rect">
            <a:avLst/>
          </a:prstGeom>
          <a:noFill/>
        </p:spPr>
      </p:pic>
      <p:pic>
        <p:nvPicPr>
          <p:cNvPr id="163" name="Picture 4" descr="https://encrypted-tbn1.google.com/images?q=tbn:ANd9GcQ2vqEm4_mh8hQ1VfMqAf7YiXwymp9jWl4ngMLhr-FRU3PDn8K2iA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917" t="12461" r="12665" b="62616"/>
          <a:stretch>
            <a:fillRect/>
          </a:stretch>
        </p:blipFill>
        <p:spPr bwMode="auto">
          <a:xfrm>
            <a:off x="6759936" y="1543669"/>
            <a:ext cx="2016224" cy="432048"/>
          </a:xfrm>
          <a:prstGeom prst="rect">
            <a:avLst/>
          </a:prstGeom>
          <a:noFill/>
        </p:spPr>
      </p:pic>
      <p:pic>
        <p:nvPicPr>
          <p:cNvPr id="164" name="Picture 13" descr="C:\Users\68075\Desktop\다운로드.jp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26123" y="3542024"/>
            <a:ext cx="864096" cy="864096"/>
          </a:xfrm>
          <a:prstGeom prst="rect">
            <a:avLst/>
          </a:prstGeom>
          <a:noFill/>
        </p:spPr>
      </p:pic>
      <p:pic>
        <p:nvPicPr>
          <p:cNvPr id="165" name="Picture 15" descr="https://encrypted-tbn0.google.com/images?q=tbn:ANd9GcR4DeJljlII4Jt6VN4qCzfZSgsGjdYbw_hhdPWZdSULy1ppv_KH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6466" y="1739639"/>
            <a:ext cx="1543179" cy="576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03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dirty="0" smtClean="0"/>
              <a:t>Hadoop </a:t>
            </a:r>
            <a:r>
              <a:rPr lang="en-US" altLang="ko-KR" smtClean="0"/>
              <a:t>and Ecosystems </a:t>
            </a:r>
            <a:r>
              <a:rPr lang="ko-KR" altLang="en-US" smtClean="0"/>
              <a:t>분류</a:t>
            </a:r>
            <a:endParaRPr dirty="0" smtClean="0"/>
          </a:p>
        </p:txBody>
      </p:sp>
      <p:sp>
        <p:nvSpPr>
          <p:cNvPr id="118786" name="AutoShape 2" descr="nutch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18788" name="AutoShape 4" descr="nutch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18790" name="AutoShape 6" descr="nutch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9" name="직사각형 1"/>
          <p:cNvSpPr>
            <a:spLocks noChangeArrowheads="1"/>
          </p:cNvSpPr>
          <p:nvPr/>
        </p:nvSpPr>
        <p:spPr bwMode="auto">
          <a:xfrm>
            <a:off x="233130" y="1638386"/>
            <a:ext cx="412490" cy="3167790"/>
          </a:xfrm>
          <a:prstGeom prst="rect">
            <a:avLst/>
          </a:prstGeom>
          <a:solidFill>
            <a:srgbClr val="5F5F5F"/>
          </a:solidFill>
          <a:ln w="12700" algn="ctr">
            <a:noFill/>
            <a:miter lim="800000"/>
            <a:headEnd/>
            <a:tailEnd/>
          </a:ln>
        </p:spPr>
        <p:txBody>
          <a:bodyPr vert="vert270" wrap="none" lIns="0" tIns="0" rIns="0" bIns="0" anchor="ctr"/>
          <a:lstStyle/>
          <a:p>
            <a:pPr algn="ctr" latinLnBrk="0">
              <a:lnSpc>
                <a:spcPct val="130000"/>
              </a:lnSpc>
            </a:pPr>
            <a:r>
              <a:rPr kumimoji="0" lang="en-US" altLang="ko-KR" sz="1300" b="1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Processing  &amp;  Analytics</a:t>
            </a:r>
            <a:endParaRPr kumimoji="0" lang="ko-KR" altLang="en-US" sz="1300" b="1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9" name="직사각형 29"/>
          <p:cNvSpPr>
            <a:spLocks noChangeArrowheads="1"/>
          </p:cNvSpPr>
          <p:nvPr/>
        </p:nvSpPr>
        <p:spPr bwMode="auto">
          <a:xfrm>
            <a:off x="233130" y="4850780"/>
            <a:ext cx="412490" cy="1674564"/>
          </a:xfrm>
          <a:prstGeom prst="rect">
            <a:avLst/>
          </a:prstGeom>
          <a:solidFill>
            <a:srgbClr val="5F5F5F"/>
          </a:solidFill>
          <a:ln w="12700" algn="ctr">
            <a:noFill/>
            <a:miter lim="800000"/>
            <a:headEnd/>
            <a:tailEnd/>
          </a:ln>
        </p:spPr>
        <p:txBody>
          <a:bodyPr vert="vert270" wrap="none" lIns="72000" tIns="0" bIns="0" anchor="ctr"/>
          <a:lstStyle/>
          <a:p>
            <a:pPr algn="ctr" latinLnBrk="0">
              <a:lnSpc>
                <a:spcPct val="130000"/>
              </a:lnSpc>
            </a:pPr>
            <a:r>
              <a:rPr kumimoji="0" lang="en-US" altLang="ko-KR" sz="1300" b="1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Management</a:t>
            </a:r>
            <a:endParaRPr kumimoji="0" lang="ko-KR" altLang="en-US" sz="1300" b="1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7" name="직사각형 45"/>
          <p:cNvSpPr>
            <a:spLocks noChangeArrowheads="1"/>
          </p:cNvSpPr>
          <p:nvPr/>
        </p:nvSpPr>
        <p:spPr bwMode="auto">
          <a:xfrm>
            <a:off x="740190" y="6076974"/>
            <a:ext cx="7389612" cy="447568"/>
          </a:xfrm>
          <a:prstGeom prst="rect">
            <a:avLst/>
          </a:prstGeom>
          <a:solidFill>
            <a:srgbClr val="DDDDDD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latinLnBrk="0"/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Security </a:t>
            </a:r>
            <a:endParaRPr lang="en-US" altLang="ko-KR" sz="1100" dirty="0" smtClean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l" latinLnBrk="0"/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Management</a:t>
            </a:r>
            <a:endParaRPr lang="ko-KR" altLang="en-US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9" name="직사각형 46"/>
          <p:cNvSpPr>
            <a:spLocks noChangeArrowheads="1"/>
          </p:cNvSpPr>
          <p:nvPr/>
        </p:nvSpPr>
        <p:spPr bwMode="auto">
          <a:xfrm>
            <a:off x="2023212" y="6130958"/>
            <a:ext cx="1701295" cy="331556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Authentication</a:t>
            </a:r>
            <a:endParaRPr lang="ko-KR" altLang="en-US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0" name="직사각형 49"/>
          <p:cNvSpPr>
            <a:spLocks noChangeArrowheads="1"/>
          </p:cNvSpPr>
          <p:nvPr/>
        </p:nvSpPr>
        <p:spPr bwMode="auto">
          <a:xfrm>
            <a:off x="3813739" y="6130959"/>
            <a:ext cx="2000209" cy="33449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Authorization &amp; 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Audit</a:t>
            </a:r>
            <a:endParaRPr lang="ko-KR" altLang="en-US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1" name="직사각형 52"/>
          <p:cNvSpPr>
            <a:spLocks noChangeArrowheads="1"/>
          </p:cNvSpPr>
          <p:nvPr/>
        </p:nvSpPr>
        <p:spPr bwMode="auto">
          <a:xfrm>
            <a:off x="5898629" y="6129092"/>
            <a:ext cx="2099676" cy="33449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Encrypt/Decrypt</a:t>
            </a:r>
            <a:endParaRPr lang="ko-KR" altLang="en-US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4" name="직사각형 8"/>
          <p:cNvSpPr>
            <a:spLocks noChangeArrowheads="1"/>
          </p:cNvSpPr>
          <p:nvPr/>
        </p:nvSpPr>
        <p:spPr bwMode="auto">
          <a:xfrm>
            <a:off x="2656910" y="1638386"/>
            <a:ext cx="1599515" cy="2955141"/>
          </a:xfrm>
          <a:prstGeom prst="rect">
            <a:avLst/>
          </a:prstGeom>
          <a:solidFill>
            <a:srgbClr val="DDDDFF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altLang="ko-KR" sz="13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2" name="직사각형 12"/>
          <p:cNvSpPr>
            <a:spLocks noChangeArrowheads="1"/>
          </p:cNvSpPr>
          <p:nvPr/>
        </p:nvSpPr>
        <p:spPr bwMode="auto">
          <a:xfrm>
            <a:off x="2687444" y="1795118"/>
            <a:ext cx="1516565" cy="793389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 err="1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NoSQL</a:t>
            </a:r>
            <a:endParaRPr kumimoji="0" lang="en-US" altLang="ko-KR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3" name="직사각형 13"/>
          <p:cNvSpPr>
            <a:spLocks noChangeArrowheads="1"/>
          </p:cNvSpPr>
          <p:nvPr/>
        </p:nvSpPr>
        <p:spPr bwMode="auto">
          <a:xfrm>
            <a:off x="2687444" y="2780928"/>
            <a:ext cx="1516565" cy="748586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Search</a:t>
            </a:r>
            <a:endParaRPr kumimoji="0" lang="en-US" altLang="ko-KR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159" name="그룹 158"/>
          <p:cNvGrpSpPr/>
          <p:nvPr/>
        </p:nvGrpSpPr>
        <p:grpSpPr>
          <a:xfrm>
            <a:off x="6923425" y="1638387"/>
            <a:ext cx="1667332" cy="2942370"/>
            <a:chOff x="6923425" y="1638387"/>
            <a:chExt cx="1667332" cy="2942370"/>
          </a:xfrm>
        </p:grpSpPr>
        <p:sp>
          <p:nvSpPr>
            <p:cNvPr id="65" name="직사각형 26"/>
            <p:cNvSpPr>
              <a:spLocks noChangeArrowheads="1"/>
            </p:cNvSpPr>
            <p:nvPr/>
          </p:nvSpPr>
          <p:spPr bwMode="auto">
            <a:xfrm>
              <a:off x="6923425" y="1638387"/>
              <a:ext cx="1667332" cy="2942370"/>
            </a:xfrm>
            <a:prstGeom prst="rect">
              <a:avLst/>
            </a:prstGeom>
            <a:solidFill>
              <a:srgbClr val="F7D4B7"/>
            </a:solidFill>
            <a:ln w="6350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300" b="1" kern="0" dirty="0">
                <a:solidFill>
                  <a:sysClr val="windowText" lastClr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6" name="직사각형 12"/>
            <p:cNvSpPr>
              <a:spLocks noChangeArrowheads="1"/>
            </p:cNvSpPr>
            <p:nvPr/>
          </p:nvSpPr>
          <p:spPr bwMode="auto">
            <a:xfrm>
              <a:off x="7006074" y="2351906"/>
              <a:ext cx="1508026" cy="11049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Machine</a:t>
              </a:r>
            </a:p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Learning</a:t>
              </a:r>
            </a:p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</a:rPr>
                <a:t>     &amp;</a:t>
              </a:r>
            </a:p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Graph</a:t>
              </a:r>
            </a:p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</a:rPr>
                <a:t>Analytics</a:t>
              </a:r>
              <a:endParaRPr kumimoji="0"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7" name="직사각형 13"/>
            <p:cNvSpPr>
              <a:spLocks noChangeArrowheads="1"/>
            </p:cNvSpPr>
            <p:nvPr/>
          </p:nvSpPr>
          <p:spPr bwMode="auto">
            <a:xfrm>
              <a:off x="7006074" y="3594348"/>
              <a:ext cx="1508026" cy="8400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Text &amp; Multimedia</a:t>
              </a:r>
            </a:p>
            <a:p>
              <a:pPr latinLnBrk="0">
                <a:lnSpc>
                  <a:spcPct val="80000"/>
                </a:lnSpc>
              </a:pPr>
              <a:r>
                <a:rPr kumimoji="0" lang="en-US" altLang="ko-KR" sz="1100" dirty="0" smtClean="0">
                  <a:solidFill>
                    <a:srgbClr val="000000"/>
                  </a:solidFill>
                  <a:latin typeface="Arial" pitchFamily="34" charset="0"/>
                </a:rPr>
                <a:t>Analytics</a:t>
              </a:r>
              <a:endParaRPr kumimoji="0"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8" name="직사각형 67"/>
            <p:cNvSpPr>
              <a:spLocks noChangeArrowheads="1"/>
            </p:cNvSpPr>
            <p:nvPr/>
          </p:nvSpPr>
          <p:spPr bwMode="auto">
            <a:xfrm>
              <a:off x="7006074" y="1726655"/>
              <a:ext cx="1508026" cy="49954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lang="en-US" altLang="en-US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Statistics</a:t>
              </a:r>
              <a:endParaRPr lang="en-US" altLang="en-US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latinLnBrk="0">
                <a:lnSpc>
                  <a:spcPct val="80000"/>
                </a:lnSpc>
              </a:pPr>
              <a:r>
                <a:rPr lang="en-US" altLang="en-US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     &amp; </a:t>
              </a:r>
              <a:br>
                <a:rPr lang="en-US" altLang="en-US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</a:br>
              <a:r>
                <a:rPr lang="en-US" altLang="en-US" sz="11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Mining</a:t>
              </a:r>
              <a:endParaRPr lang="en-US" altLang="en-US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69" name="직사각형 6"/>
          <p:cNvSpPr>
            <a:spLocks noChangeArrowheads="1"/>
          </p:cNvSpPr>
          <p:nvPr/>
        </p:nvSpPr>
        <p:spPr bwMode="auto">
          <a:xfrm>
            <a:off x="4322729" y="1638386"/>
            <a:ext cx="2530770" cy="2955385"/>
          </a:xfrm>
          <a:prstGeom prst="rect">
            <a:avLst/>
          </a:prstGeom>
          <a:solidFill>
            <a:srgbClr val="F3DDEB"/>
          </a:solidFill>
          <a:ln w="6350" algn="ctr">
            <a:noFill/>
            <a:miter lim="800000"/>
            <a:headEnd/>
            <a:tailEnd/>
          </a:ln>
        </p:spPr>
        <p:txBody>
          <a:bodyPr wrap="none" tIns="54000"/>
          <a:lstStyle/>
          <a:p>
            <a:pPr latinLnBrk="0"/>
            <a:endParaRPr lang="en-US" altLang="ko-KR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4" name="직사각형 23"/>
          <p:cNvSpPr>
            <a:spLocks noChangeArrowheads="1"/>
          </p:cNvSpPr>
          <p:nvPr/>
        </p:nvSpPr>
        <p:spPr bwMode="auto">
          <a:xfrm>
            <a:off x="4423311" y="3887053"/>
            <a:ext cx="2336744" cy="570012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General</a:t>
            </a:r>
          </a:p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Batch</a:t>
            </a:r>
          </a:p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Framework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5" name="직사각형 24"/>
          <p:cNvSpPr>
            <a:spLocks noChangeArrowheads="1"/>
          </p:cNvSpPr>
          <p:nvPr/>
        </p:nvSpPr>
        <p:spPr bwMode="auto">
          <a:xfrm>
            <a:off x="4431901" y="3212975"/>
            <a:ext cx="2340814" cy="57525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High Level</a:t>
            </a:r>
          </a:p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Batch Interface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9" name="직사각형 69"/>
          <p:cNvSpPr>
            <a:spLocks noChangeArrowheads="1"/>
          </p:cNvSpPr>
          <p:nvPr/>
        </p:nvSpPr>
        <p:spPr bwMode="auto">
          <a:xfrm>
            <a:off x="4433293" y="1796144"/>
            <a:ext cx="2352266" cy="522514"/>
          </a:xfrm>
          <a:prstGeom prst="rect">
            <a:avLst/>
          </a:prstGeom>
          <a:solidFill>
            <a:srgbClr val="FFFFFF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ts val="12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Streaming</a:t>
            </a:r>
          </a:p>
          <a:p>
            <a:pPr latinLnBrk="0">
              <a:lnSpc>
                <a:spcPts val="12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Processing</a:t>
            </a:r>
            <a:endParaRPr lang="ko-KR" alt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3" name="직사각형 69"/>
          <p:cNvSpPr>
            <a:spLocks noChangeArrowheads="1"/>
          </p:cNvSpPr>
          <p:nvPr/>
        </p:nvSpPr>
        <p:spPr bwMode="auto">
          <a:xfrm>
            <a:off x="4422519" y="2416627"/>
            <a:ext cx="2352266" cy="689113"/>
          </a:xfrm>
          <a:prstGeom prst="rect">
            <a:avLst/>
          </a:prstGeom>
          <a:solidFill>
            <a:srgbClr val="FFFFFF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SQL</a:t>
            </a:r>
          </a:p>
          <a:p>
            <a:pPr latinLnBrk="0"/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Interface</a:t>
            </a:r>
          </a:p>
        </p:txBody>
      </p:sp>
      <p:sp>
        <p:nvSpPr>
          <p:cNvPr id="31" name="직사각형 30"/>
          <p:cNvSpPr>
            <a:spLocks noChangeArrowheads="1"/>
          </p:cNvSpPr>
          <p:nvPr/>
        </p:nvSpPr>
        <p:spPr bwMode="auto">
          <a:xfrm>
            <a:off x="8186952" y="4627756"/>
            <a:ext cx="1456878" cy="1897588"/>
          </a:xfrm>
          <a:prstGeom prst="rect">
            <a:avLst/>
          </a:prstGeom>
          <a:solidFill>
            <a:srgbClr val="DDDDDD"/>
          </a:solidFill>
          <a:ln w="6350">
            <a:noFill/>
            <a:miter lim="800000"/>
            <a:headEnd/>
            <a:tailEnd/>
          </a:ln>
        </p:spPr>
        <p:txBody>
          <a:bodyPr wrap="none" anchor="t"/>
          <a:lstStyle/>
          <a:p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Development &amp;</a:t>
            </a:r>
            <a:b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Facility Tools</a:t>
            </a:r>
            <a:endParaRPr lang="ko-KR" alt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4" name="직사각형 31"/>
          <p:cNvSpPr>
            <a:spLocks noChangeArrowheads="1"/>
          </p:cNvSpPr>
          <p:nvPr/>
        </p:nvSpPr>
        <p:spPr bwMode="auto">
          <a:xfrm>
            <a:off x="8291948" y="5481885"/>
            <a:ext cx="1245966" cy="340965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SQL/Script </a:t>
            </a:r>
          </a:p>
          <a:p>
            <a:pPr latinLnBrk="0">
              <a:lnSpc>
                <a:spcPct val="800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Development Tool</a:t>
            </a:r>
            <a:endParaRPr lang="ko-KR" altLang="en-US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6" name="직사각형 33"/>
          <p:cNvSpPr>
            <a:spLocks noChangeArrowheads="1"/>
          </p:cNvSpPr>
          <p:nvPr/>
        </p:nvSpPr>
        <p:spPr bwMode="auto">
          <a:xfrm>
            <a:off x="8301473" y="6174978"/>
            <a:ext cx="1245966" cy="262036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Data 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Viewer</a:t>
            </a:r>
            <a:endParaRPr lang="en-US" altLang="ko-KR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32" name="직사각형 31"/>
          <p:cNvSpPr>
            <a:spLocks noChangeArrowheads="1"/>
          </p:cNvSpPr>
          <p:nvPr/>
        </p:nvSpPr>
        <p:spPr bwMode="auto">
          <a:xfrm>
            <a:off x="8304253" y="5873104"/>
            <a:ext cx="1245966" cy="244615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Workflow Designer</a:t>
            </a:r>
            <a:endParaRPr lang="ko-KR" altLang="en-US" sz="10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7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16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처리 및 분석에 필요한 각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별로 </a:t>
            </a: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Core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ecosystems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3" name="그룹 152"/>
          <p:cNvGrpSpPr/>
          <p:nvPr/>
        </p:nvGrpSpPr>
        <p:grpSpPr>
          <a:xfrm>
            <a:off x="5076280" y="4968279"/>
            <a:ext cx="3051954" cy="1053103"/>
            <a:chOff x="5076280" y="4630834"/>
            <a:chExt cx="3051954" cy="1053103"/>
          </a:xfrm>
        </p:grpSpPr>
        <p:grpSp>
          <p:nvGrpSpPr>
            <p:cNvPr id="152" name="그룹 151"/>
            <p:cNvGrpSpPr/>
            <p:nvPr/>
          </p:nvGrpSpPr>
          <p:grpSpPr>
            <a:xfrm>
              <a:off x="5076280" y="4630834"/>
              <a:ext cx="3051954" cy="1053103"/>
              <a:chOff x="5076280" y="4630834"/>
              <a:chExt cx="3051954" cy="1053103"/>
            </a:xfrm>
          </p:grpSpPr>
          <p:sp>
            <p:nvSpPr>
              <p:cNvPr id="33" name="직사각형 37"/>
              <p:cNvSpPr>
                <a:spLocks noChangeArrowheads="1"/>
              </p:cNvSpPr>
              <p:nvPr/>
            </p:nvSpPr>
            <p:spPr bwMode="auto">
              <a:xfrm>
                <a:off x="5076280" y="4649658"/>
                <a:ext cx="3051954" cy="1034279"/>
              </a:xfrm>
              <a:prstGeom prst="rect">
                <a:avLst/>
              </a:prstGeom>
              <a:solidFill>
                <a:srgbClr val="DDDDDD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r>
                  <a:rPr lang="en-US" altLang="ko-KR" sz="1100" dirty="0">
                    <a:solidFill>
                      <a:srgbClr val="000000"/>
                    </a:solidFill>
                    <a:latin typeface="Arial" pitchFamily="34" charset="0"/>
                  </a:rPr>
                  <a:t>Job Management</a:t>
                </a:r>
                <a:endParaRPr lang="ko-KR" altLang="en-US" sz="1100" dirty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51" name="직사각형 38"/>
              <p:cNvSpPr>
                <a:spLocks noChangeArrowheads="1"/>
              </p:cNvSpPr>
              <p:nvPr/>
            </p:nvSpPr>
            <p:spPr bwMode="auto">
              <a:xfrm>
                <a:off x="6616413" y="4919216"/>
                <a:ext cx="1388140" cy="210948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Workflow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직사각형 39"/>
              <p:cNvSpPr>
                <a:spLocks noChangeArrowheads="1"/>
              </p:cNvSpPr>
              <p:nvPr/>
            </p:nvSpPr>
            <p:spPr bwMode="auto">
              <a:xfrm>
                <a:off x="5159113" y="5406450"/>
                <a:ext cx="1388140" cy="212815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Monitoring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직사각형 40"/>
              <p:cNvSpPr>
                <a:spLocks noChangeArrowheads="1"/>
              </p:cNvSpPr>
              <p:nvPr/>
            </p:nvSpPr>
            <p:spPr bwMode="auto">
              <a:xfrm>
                <a:off x="6616413" y="5161900"/>
                <a:ext cx="1388140" cy="210948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Impact Analysis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직사각형 41"/>
              <p:cNvSpPr>
                <a:spLocks noChangeArrowheads="1"/>
              </p:cNvSpPr>
              <p:nvPr/>
            </p:nvSpPr>
            <p:spPr bwMode="auto">
              <a:xfrm>
                <a:off x="6616413" y="5406450"/>
                <a:ext cx="1388140" cy="212815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Repository 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Mgnt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" name="직사각형 47"/>
              <p:cNvSpPr>
                <a:spLocks noChangeArrowheads="1"/>
              </p:cNvSpPr>
              <p:nvPr/>
            </p:nvSpPr>
            <p:spPr bwMode="auto">
              <a:xfrm>
                <a:off x="5159113" y="4919216"/>
                <a:ext cx="1388140" cy="210948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Metadata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" name="직사각형 48"/>
              <p:cNvSpPr>
                <a:spLocks noChangeArrowheads="1"/>
              </p:cNvSpPr>
              <p:nvPr/>
            </p:nvSpPr>
            <p:spPr bwMode="auto">
              <a:xfrm>
                <a:off x="5159113" y="5161900"/>
                <a:ext cx="1385670" cy="210948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lnSpc>
                    <a:spcPct val="8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Arial" pitchFamily="34" charset="0"/>
                    <a:ea typeface="나눔고딕" panose="020D0604000000000000" pitchFamily="50" charset="-127"/>
                  </a:rPr>
                  <a:t>Scheduling</a:t>
                </a:r>
                <a:endParaRPr lang="ko-KR" altLang="en-US" sz="100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7455785" y="4630834"/>
                <a:ext cx="6655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altLang="ko-KR" sz="1100" b="1" dirty="0" smtClean="0">
                    <a:solidFill>
                      <a:srgbClr val="C00000"/>
                    </a:solidFill>
                    <a:latin typeface="나눔고딕" panose="020D0604000000000000" pitchFamily="50" charset="-127"/>
                  </a:rPr>
                  <a:t> </a:t>
                </a:r>
                <a:r>
                  <a:rPr lang="en-US" altLang="ko-KR" sz="1100" b="1" dirty="0" err="1" smtClean="0">
                    <a:solidFill>
                      <a:srgbClr val="C00000"/>
                    </a:solidFill>
                    <a:latin typeface="나눔고딕" panose="020D0604000000000000" pitchFamily="50" charset="-127"/>
                  </a:rPr>
                  <a:t>Oozie</a:t>
                </a:r>
                <a:endPara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5735177" y="4883053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HCatalog</a:t>
              </a:r>
              <a:endPara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endParaRPr>
            </a:p>
          </p:txBody>
        </p:sp>
      </p:grpSp>
      <p:sp>
        <p:nvSpPr>
          <p:cNvPr id="21" name="직사각형 3"/>
          <p:cNvSpPr>
            <a:spLocks noChangeArrowheads="1"/>
          </p:cNvSpPr>
          <p:nvPr/>
        </p:nvSpPr>
        <p:spPr bwMode="auto">
          <a:xfrm>
            <a:off x="740190" y="1638386"/>
            <a:ext cx="1847560" cy="2955141"/>
          </a:xfrm>
          <a:prstGeom prst="rect">
            <a:avLst/>
          </a:prstGeom>
          <a:solidFill>
            <a:srgbClr val="D5E7F3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300" b="1" kern="0" dirty="0">
              <a:solidFill>
                <a:sysClr val="windowText" lastClr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9" name="직사각형 9"/>
          <p:cNvSpPr>
            <a:spLocks noChangeArrowheads="1"/>
          </p:cNvSpPr>
          <p:nvPr/>
        </p:nvSpPr>
        <p:spPr bwMode="auto">
          <a:xfrm>
            <a:off x="849853" y="1795197"/>
            <a:ext cx="1625718" cy="580574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Event</a:t>
            </a:r>
          </a:p>
          <a:p>
            <a:pPr latinLnBrk="0">
              <a:lnSpc>
                <a:spcPct val="80000"/>
              </a:lnSpc>
            </a:pP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Streaming</a:t>
            </a:r>
            <a:endParaRPr lang="ko-KR" altLang="en-US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0" name="직사각형 10"/>
          <p:cNvSpPr>
            <a:spLocks noChangeArrowheads="1"/>
          </p:cNvSpPr>
          <p:nvPr/>
        </p:nvSpPr>
        <p:spPr bwMode="auto">
          <a:xfrm>
            <a:off x="844912" y="2472844"/>
            <a:ext cx="1631219" cy="580574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RDBMS</a:t>
            </a:r>
            <a:br>
              <a:rPr kumimoji="0"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Interface</a:t>
            </a:r>
          </a:p>
        </p:txBody>
      </p:sp>
      <p:sp>
        <p:nvSpPr>
          <p:cNvPr id="41" name="직사각형 11"/>
          <p:cNvSpPr>
            <a:spLocks noChangeArrowheads="1"/>
          </p:cNvSpPr>
          <p:nvPr/>
        </p:nvSpPr>
        <p:spPr bwMode="auto">
          <a:xfrm>
            <a:off x="849853" y="3150492"/>
            <a:ext cx="1625718" cy="582441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File </a:t>
            </a: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</a:p>
          <a:p>
            <a:pPr latinLnBrk="0">
              <a:lnSpc>
                <a:spcPct val="80000"/>
              </a:lnSpc>
            </a:pP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Interface</a:t>
            </a:r>
          </a:p>
        </p:txBody>
      </p:sp>
      <p:sp>
        <p:nvSpPr>
          <p:cNvPr id="46" name="직사각형 34"/>
          <p:cNvSpPr>
            <a:spLocks noChangeArrowheads="1"/>
          </p:cNvSpPr>
          <p:nvPr/>
        </p:nvSpPr>
        <p:spPr bwMode="auto">
          <a:xfrm>
            <a:off x="849853" y="3831873"/>
            <a:ext cx="1625718" cy="580574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lIns="72000" rIns="72000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rPr>
              <a:t>Crawling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22181" y="1958203"/>
            <a:ext cx="8258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 Kafka &amp;</a:t>
            </a:r>
            <a:b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</a:b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  Flume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622181" y="2628980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Sqoop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622181" y="3241551"/>
            <a:ext cx="9348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Flume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>
                <a:solidFill>
                  <a:srgbClr val="C00000"/>
                </a:solidFill>
                <a:latin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C00000"/>
                </a:solidFill>
                <a:latin typeface="나눔고딕" panose="020D0604000000000000" pitchFamily="50" charset="-127"/>
              </a:rPr>
              <a:t>WebHDFS</a:t>
            </a:r>
            <a:endParaRPr lang="en-US" altLang="ko-KR" sz="1100" b="1" dirty="0" smtClean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622181" y="3997132"/>
            <a:ext cx="691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rPr>
              <a:t>Nutch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317657" y="1958094"/>
            <a:ext cx="950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HBase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C00000"/>
                </a:solidFill>
                <a:latin typeface="나눔고딕" panose="020D0604000000000000" pitchFamily="50" charset="-127"/>
              </a:rPr>
              <a:t>Accumulo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317657" y="2911719"/>
            <a:ext cx="7280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C00000"/>
                </a:solidFill>
                <a:latin typeface="나눔고딕" panose="020D0604000000000000" pitchFamily="50" charset="-127"/>
              </a:rPr>
              <a:t>Solr</a:t>
            </a:r>
            <a:endParaRPr lang="en-US" altLang="ko-KR" sz="1100" b="1" dirty="0" smtClean="0">
              <a:solidFill>
                <a:srgbClr val="C00000"/>
              </a:solidFill>
              <a:latin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Elastic</a:t>
            </a:r>
            <a:b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</a:b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 Search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343588" y="1834742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Storm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Spark Streaming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529064" y="3889512"/>
            <a:ext cx="10759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Spark</a:t>
            </a:r>
            <a:endParaRPr lang="ko-KR" altLang="en-US" sz="1100" b="1" dirty="0" smtClean="0">
              <a:solidFill>
                <a:srgbClr val="C00000"/>
              </a:solidFill>
              <a:latin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C00000"/>
                </a:solidFill>
                <a:latin typeface="나눔고딕" panose="020D0604000000000000" pitchFamily="50" charset="-127"/>
              </a:rPr>
              <a:t>Tez</a:t>
            </a:r>
            <a:endParaRPr lang="en-US" altLang="ko-KR" sz="1100" b="1" dirty="0" smtClean="0">
              <a:solidFill>
                <a:srgbClr val="C00000"/>
              </a:solidFill>
              <a:latin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MapReduce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50147" y="3316922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Pig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Cascading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21982" y="2496315"/>
            <a:ext cx="7920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Hive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Impala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Drill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865690" y="2494645"/>
            <a:ext cx="9963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Phoenix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Spark SQL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Tajo</a:t>
            </a:r>
          </a:p>
        </p:txBody>
      </p:sp>
      <p:grpSp>
        <p:nvGrpSpPr>
          <p:cNvPr id="145" name="그룹 144"/>
          <p:cNvGrpSpPr/>
          <p:nvPr/>
        </p:nvGrpSpPr>
        <p:grpSpPr>
          <a:xfrm>
            <a:off x="740190" y="4975651"/>
            <a:ext cx="3001885" cy="1045731"/>
            <a:chOff x="740190" y="5013305"/>
            <a:chExt cx="3001885" cy="1045731"/>
          </a:xfrm>
        </p:grpSpPr>
        <p:sp>
          <p:nvSpPr>
            <p:cNvPr id="36" name="직사각형 42"/>
            <p:cNvSpPr>
              <a:spLocks noChangeArrowheads="1"/>
            </p:cNvSpPr>
            <p:nvPr/>
          </p:nvSpPr>
          <p:spPr bwMode="auto">
            <a:xfrm>
              <a:off x="740190" y="5024757"/>
              <a:ext cx="3001885" cy="1034279"/>
            </a:xfrm>
            <a:prstGeom prst="rect">
              <a:avLst/>
            </a:prstGeom>
            <a:solidFill>
              <a:srgbClr val="DDDDDD"/>
            </a:solidFill>
            <a:ln w="6350">
              <a:noFill/>
              <a:miter lim="800000"/>
              <a:headEnd/>
              <a:tailEnd/>
            </a:ln>
          </p:spPr>
          <p:txBody>
            <a:bodyPr wrap="none" anchor="t"/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Arial" pitchFamily="34" charset="0"/>
                </a:rPr>
                <a:t>System Management</a:t>
              </a:r>
              <a:endParaRPr lang="ko-KR" altLang="en-US" sz="110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9" name="직사각형 43"/>
            <p:cNvSpPr>
              <a:spLocks noChangeArrowheads="1"/>
            </p:cNvSpPr>
            <p:nvPr/>
          </p:nvSpPr>
          <p:spPr bwMode="auto">
            <a:xfrm>
              <a:off x="849580" y="5294315"/>
              <a:ext cx="1427660" cy="324823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Provisioning/</a:t>
              </a:r>
              <a:br>
                <a:rPr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</a:br>
              <a:r>
                <a:rPr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Installation</a:t>
              </a:r>
              <a:endParaRPr lang="ko-KR" altLang="en-US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50" name="직사각형 44"/>
            <p:cNvSpPr>
              <a:spLocks noChangeArrowheads="1"/>
            </p:cNvSpPr>
            <p:nvPr/>
          </p:nvSpPr>
          <p:spPr bwMode="auto">
            <a:xfrm>
              <a:off x="2338357" y="5669541"/>
              <a:ext cx="1314696" cy="324823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Monitoring</a:t>
              </a:r>
              <a:endParaRPr lang="ko-KR" altLang="en-US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57" name="직사각형 50"/>
            <p:cNvSpPr>
              <a:spLocks noChangeArrowheads="1"/>
            </p:cNvSpPr>
            <p:nvPr/>
          </p:nvSpPr>
          <p:spPr bwMode="auto">
            <a:xfrm>
              <a:off x="2341460" y="5294315"/>
              <a:ext cx="1314890" cy="324823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Configuration</a:t>
              </a:r>
              <a:endParaRPr lang="ko-KR" altLang="en-US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37" name="직사각형 43"/>
            <p:cNvSpPr>
              <a:spLocks noChangeArrowheads="1"/>
            </p:cNvSpPr>
            <p:nvPr/>
          </p:nvSpPr>
          <p:spPr bwMode="auto">
            <a:xfrm>
              <a:off x="858854" y="5663530"/>
              <a:ext cx="1427660" cy="324823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lang="en-US" altLang="ko-KR" sz="10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Service</a:t>
              </a:r>
            </a:p>
            <a:p>
              <a:pPr latinLnBrk="0">
                <a:lnSpc>
                  <a:spcPct val="80000"/>
                </a:lnSpc>
              </a:pPr>
              <a:r>
                <a:rPr lang="en-US" altLang="ko-KR" sz="1000" dirty="0" smtClean="0">
                  <a:solidFill>
                    <a:srgbClr val="000000"/>
                  </a:solidFill>
                  <a:latin typeface="Arial" pitchFamily="34" charset="0"/>
                </a:rPr>
                <a:t>Management</a:t>
              </a:r>
              <a:endParaRPr lang="ko-KR" altLang="en-US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209598" y="5013305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0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Ambari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&amp;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ZooKeeper</a:t>
              </a:r>
              <a:endParaRPr lang="en-US" altLang="ko-KR" sz="1000" b="1" dirty="0" smtClean="0">
                <a:solidFill>
                  <a:srgbClr val="C00000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004390" y="5694618"/>
              <a:ext cx="7344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0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Ganglia</a:t>
              </a: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9087477" y="5233027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Hue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7676937" y="1832248"/>
            <a:ext cx="915636" cy="2584965"/>
            <a:chOff x="7676937" y="1832248"/>
            <a:chExt cx="915636" cy="2584965"/>
          </a:xfrm>
        </p:grpSpPr>
        <p:sp>
          <p:nvSpPr>
            <p:cNvPr id="120" name="TextBox 119"/>
            <p:cNvSpPr txBox="1"/>
            <p:nvPr/>
          </p:nvSpPr>
          <p:spPr>
            <a:xfrm>
              <a:off x="7676938" y="1832248"/>
              <a:ext cx="63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R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676937" y="2538016"/>
              <a:ext cx="887199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Mahout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MLLib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GraphX</a:t>
              </a:r>
              <a:endPara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Giraph</a:t>
              </a:r>
              <a:endPara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Hama</a:t>
              </a:r>
              <a:endParaRPr lang="ko-KR" altLang="en-US" sz="1100" b="1" dirty="0">
                <a:solidFill>
                  <a:srgbClr val="C00000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676938" y="3986326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OpenNLP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 </a:t>
              </a:r>
              <a:r>
                <a:rPr lang="en-US" altLang="ko-KR" sz="1100" b="1" dirty="0" err="1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OpenCV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740190" y="1268760"/>
            <a:ext cx="8903640" cy="287487"/>
            <a:chOff x="740190" y="1268760"/>
            <a:chExt cx="8903640" cy="287487"/>
          </a:xfrm>
        </p:grpSpPr>
        <p:sp>
          <p:nvSpPr>
            <p:cNvPr id="23" name="직사각형 7"/>
            <p:cNvSpPr>
              <a:spLocks noChangeArrowheads="1"/>
            </p:cNvSpPr>
            <p:nvPr/>
          </p:nvSpPr>
          <p:spPr bwMode="auto">
            <a:xfrm>
              <a:off x="2656911" y="1268760"/>
              <a:ext cx="1618564" cy="287487"/>
            </a:xfrm>
            <a:prstGeom prst="rect">
              <a:avLst/>
            </a:prstGeom>
            <a:solidFill>
              <a:srgbClr val="5F5F5F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72000" anchor="ctr"/>
            <a:lstStyle/>
            <a:p>
              <a:pPr algn="ctr" latinLnBrk="0">
                <a:lnSpc>
                  <a:spcPct val="130000"/>
                </a:lnSpc>
              </a:pPr>
              <a:r>
                <a:rPr kumimoji="0" lang="en-US" altLang="ko-KR" sz="1300" b="1" dirty="0">
                  <a:solidFill>
                    <a:srgbClr val="F8F8F8"/>
                  </a:solidFill>
                  <a:latin typeface="Arial" pitchFamily="34" charset="0"/>
                  <a:ea typeface="나눔고딕" panose="020D0604000000000000" pitchFamily="50" charset="-127"/>
                </a:rPr>
                <a:t>Store</a:t>
              </a:r>
              <a:endParaRPr kumimoji="0" lang="ko-KR" altLang="en-US" sz="1300" b="1">
                <a:solidFill>
                  <a:srgbClr val="F8F8F8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2"/>
            <p:cNvSpPr>
              <a:spLocks noChangeArrowheads="1"/>
            </p:cNvSpPr>
            <p:nvPr/>
          </p:nvSpPr>
          <p:spPr bwMode="auto">
            <a:xfrm>
              <a:off x="6917811" y="1268760"/>
              <a:ext cx="1653439" cy="287487"/>
            </a:xfrm>
            <a:prstGeom prst="rect">
              <a:avLst/>
            </a:prstGeom>
            <a:solidFill>
              <a:srgbClr val="5F5F5F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72000" anchor="ctr"/>
            <a:lstStyle/>
            <a:p>
              <a:pPr algn="ctr" latinLnBrk="0">
                <a:lnSpc>
                  <a:spcPct val="130000"/>
                </a:lnSpc>
              </a:pPr>
              <a:r>
                <a:rPr kumimoji="0" lang="en-US" altLang="ko-KR" sz="1300" b="1" dirty="0">
                  <a:solidFill>
                    <a:srgbClr val="F8F8F8"/>
                  </a:solidFill>
                  <a:latin typeface="Arial" pitchFamily="34" charset="0"/>
                  <a:ea typeface="나눔고딕" panose="020D0604000000000000" pitchFamily="50" charset="-127"/>
                </a:rPr>
                <a:t>Analytics</a:t>
              </a:r>
              <a:endParaRPr kumimoji="0" lang="ko-KR" altLang="en-US" sz="1300" b="1" dirty="0">
                <a:solidFill>
                  <a:srgbClr val="F8F8F8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14"/>
            <p:cNvSpPr>
              <a:spLocks noChangeArrowheads="1"/>
            </p:cNvSpPr>
            <p:nvPr/>
          </p:nvSpPr>
          <p:spPr bwMode="auto">
            <a:xfrm>
              <a:off x="4322728" y="1268760"/>
              <a:ext cx="2521246" cy="287487"/>
            </a:xfrm>
            <a:prstGeom prst="rect">
              <a:avLst/>
            </a:prstGeom>
            <a:solidFill>
              <a:srgbClr val="5F5F5F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72000" anchor="ctr"/>
            <a:lstStyle/>
            <a:p>
              <a:pPr algn="ctr" latinLnBrk="0">
                <a:lnSpc>
                  <a:spcPct val="130000"/>
                </a:lnSpc>
              </a:pPr>
              <a:r>
                <a:rPr kumimoji="0" lang="en-US" altLang="ko-KR" sz="1300" b="1" dirty="0">
                  <a:solidFill>
                    <a:srgbClr val="F8F8F8"/>
                  </a:solidFill>
                  <a:latin typeface="Arial" pitchFamily="34" charset="0"/>
                  <a:ea typeface="나눔고딕" panose="020D0604000000000000" pitchFamily="50" charset="-127"/>
                </a:rPr>
                <a:t>Processing</a:t>
              </a:r>
              <a:endParaRPr kumimoji="0" lang="ko-KR" altLang="en-US" sz="1300" b="1">
                <a:solidFill>
                  <a:srgbClr val="F8F8F8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4"/>
            <p:cNvSpPr>
              <a:spLocks noChangeArrowheads="1"/>
            </p:cNvSpPr>
            <p:nvPr/>
          </p:nvSpPr>
          <p:spPr bwMode="auto">
            <a:xfrm>
              <a:off x="740190" y="1268760"/>
              <a:ext cx="1847560" cy="287487"/>
            </a:xfrm>
            <a:prstGeom prst="rect">
              <a:avLst/>
            </a:prstGeom>
            <a:solidFill>
              <a:srgbClr val="5F5F5F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72000" anchor="ctr"/>
            <a:lstStyle/>
            <a:p>
              <a:pPr algn="ctr" latinLnBrk="0">
                <a:lnSpc>
                  <a:spcPct val="130000"/>
                </a:lnSpc>
              </a:pPr>
              <a:r>
                <a:rPr kumimoji="0" lang="en-US" altLang="ko-KR" sz="1300" b="1" dirty="0">
                  <a:solidFill>
                    <a:srgbClr val="F8F8F8"/>
                  </a:solidFill>
                  <a:latin typeface="Arial" pitchFamily="34" charset="0"/>
                  <a:ea typeface="나눔고딕" panose="020D0604000000000000" pitchFamily="50" charset="-127"/>
                </a:rPr>
                <a:t>Collection</a:t>
              </a:r>
              <a:endParaRPr kumimoji="0" lang="ko-KR" altLang="en-US" sz="1300" b="1" dirty="0">
                <a:solidFill>
                  <a:srgbClr val="F8F8F8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5"/>
            <p:cNvSpPr>
              <a:spLocks noChangeArrowheads="1"/>
            </p:cNvSpPr>
            <p:nvPr/>
          </p:nvSpPr>
          <p:spPr bwMode="auto">
            <a:xfrm>
              <a:off x="8647263" y="1268760"/>
              <a:ext cx="996567" cy="287487"/>
            </a:xfrm>
            <a:prstGeom prst="rect">
              <a:avLst/>
            </a:prstGeom>
            <a:solidFill>
              <a:srgbClr val="5F5F5F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72000" anchor="ctr"/>
            <a:lstStyle/>
            <a:p>
              <a:pPr algn="ctr" latinLnBrk="0">
                <a:lnSpc>
                  <a:spcPct val="130000"/>
                </a:lnSpc>
              </a:pPr>
              <a:r>
                <a:rPr kumimoji="0" lang="en-US" altLang="ko-KR" sz="1300" b="1" dirty="0">
                  <a:solidFill>
                    <a:srgbClr val="F8F8F8"/>
                  </a:solidFill>
                  <a:latin typeface="Arial" pitchFamily="34" charset="0"/>
                  <a:ea typeface="나눔고딕" panose="020D0604000000000000" pitchFamily="50" charset="-127"/>
                </a:rPr>
                <a:t>Usage</a:t>
              </a:r>
              <a:endParaRPr kumimoji="0" lang="ko-KR" altLang="en-US" sz="1300" b="1">
                <a:solidFill>
                  <a:srgbClr val="F8F8F8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8647450" y="1630766"/>
            <a:ext cx="986855" cy="2952386"/>
            <a:chOff x="8647450" y="1630766"/>
            <a:chExt cx="986855" cy="2952386"/>
          </a:xfrm>
        </p:grpSpPr>
        <p:sp>
          <p:nvSpPr>
            <p:cNvPr id="28" name="직사각형 26"/>
            <p:cNvSpPr>
              <a:spLocks noChangeArrowheads="1"/>
            </p:cNvSpPr>
            <p:nvPr/>
          </p:nvSpPr>
          <p:spPr bwMode="auto">
            <a:xfrm>
              <a:off x="8647450" y="1630766"/>
              <a:ext cx="986855" cy="2952386"/>
            </a:xfrm>
            <a:prstGeom prst="rect">
              <a:avLst/>
            </a:prstGeom>
            <a:solidFill>
              <a:srgbClr val="DDDDDD"/>
            </a:solidFill>
            <a:ln w="6350">
              <a:noFill/>
              <a:miter lim="800000"/>
              <a:headEnd/>
              <a:tailEnd/>
            </a:ln>
          </p:spPr>
          <p:txBody>
            <a:bodyPr wrap="none" anchor="t"/>
            <a:lstStyle/>
            <a:p>
              <a:pPr latinLnBrk="0">
                <a:defRPr/>
              </a:pPr>
              <a:endParaRPr lang="en-US" altLang="ko-KR" sz="100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4" name="직사각형 27"/>
            <p:cNvSpPr>
              <a:spLocks noChangeArrowheads="1"/>
            </p:cNvSpPr>
            <p:nvPr/>
          </p:nvSpPr>
          <p:spPr bwMode="auto">
            <a:xfrm>
              <a:off x="8703463" y="1734261"/>
              <a:ext cx="860189" cy="61417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1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Notification</a:t>
              </a:r>
            </a:p>
          </p:txBody>
        </p:sp>
        <p:sp>
          <p:nvSpPr>
            <p:cNvPr id="45" name="직사각형 28"/>
            <p:cNvSpPr>
              <a:spLocks noChangeArrowheads="1"/>
            </p:cNvSpPr>
            <p:nvPr/>
          </p:nvSpPr>
          <p:spPr bwMode="auto">
            <a:xfrm>
              <a:off x="8703463" y="3102856"/>
              <a:ext cx="844036" cy="61417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1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Report</a:t>
              </a:r>
              <a:br>
                <a:rPr kumimoji="0" lang="en-US" altLang="ko-KR" sz="11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</a:br>
              <a:r>
                <a:rPr kumimoji="0" lang="en-US" altLang="ko-KR" sz="11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/OLAP</a:t>
              </a:r>
            </a:p>
          </p:txBody>
        </p:sp>
        <p:sp>
          <p:nvSpPr>
            <p:cNvPr id="48" name="직사각형 36"/>
            <p:cNvSpPr>
              <a:spLocks noChangeArrowheads="1"/>
            </p:cNvSpPr>
            <p:nvPr/>
          </p:nvSpPr>
          <p:spPr bwMode="auto">
            <a:xfrm>
              <a:off x="8703463" y="2420888"/>
              <a:ext cx="860189" cy="61231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1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Dashboard</a:t>
              </a:r>
            </a:p>
          </p:txBody>
        </p:sp>
        <p:sp>
          <p:nvSpPr>
            <p:cNvPr id="62" name="직사각형 53"/>
            <p:cNvSpPr>
              <a:spLocks noChangeArrowheads="1"/>
            </p:cNvSpPr>
            <p:nvPr/>
          </p:nvSpPr>
          <p:spPr bwMode="auto">
            <a:xfrm>
              <a:off x="8703463" y="3800191"/>
              <a:ext cx="856151" cy="61231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t"/>
            <a:lstStyle/>
            <a:p>
              <a:pPr latinLnBrk="0">
                <a:lnSpc>
                  <a:spcPct val="80000"/>
                </a:lnSpc>
              </a:pPr>
              <a:r>
                <a:rPr kumimoji="0" lang="en-US" altLang="ko-KR" sz="1000" dirty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Visualization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711953" y="3980255"/>
              <a:ext cx="753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 ggplot2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 D3</a:t>
              </a: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2841299" y="6089550"/>
            <a:ext cx="9947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Kerberos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Knox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113654" y="6088262"/>
            <a:ext cx="836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Ranger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Sentry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3803562" y="4981614"/>
            <a:ext cx="1216942" cy="1047388"/>
            <a:chOff x="3803562" y="4644169"/>
            <a:chExt cx="1216942" cy="1047388"/>
          </a:xfrm>
        </p:grpSpPr>
        <p:sp>
          <p:nvSpPr>
            <p:cNvPr id="134" name="직사각형 133"/>
            <p:cNvSpPr>
              <a:spLocks noChangeArrowheads="1"/>
            </p:cNvSpPr>
            <p:nvPr/>
          </p:nvSpPr>
          <p:spPr bwMode="auto">
            <a:xfrm>
              <a:off x="3803562" y="4644169"/>
              <a:ext cx="1216942" cy="1047388"/>
            </a:xfrm>
            <a:prstGeom prst="rect">
              <a:avLst/>
            </a:prstGeom>
            <a:solidFill>
              <a:srgbClr val="DDDDDD"/>
            </a:solidFill>
            <a:ln w="6350">
              <a:noFill/>
              <a:miter lim="800000"/>
              <a:headEnd/>
              <a:tailEnd/>
            </a:ln>
          </p:spPr>
          <p:txBody>
            <a:bodyPr wrap="none" anchor="t"/>
            <a:lstStyle/>
            <a:p>
              <a:pPr algn="ctr"/>
              <a:r>
                <a:rPr lang="en-US" altLang="ko-KR" sz="1100" dirty="0" smtClean="0">
                  <a:solidFill>
                    <a:srgbClr val="000000"/>
                  </a:solidFill>
                  <a:latin typeface="Arial" pitchFamily="34" charset="0"/>
                </a:rPr>
                <a:t>Data Governance</a:t>
              </a:r>
              <a:endParaRPr lang="ko-KR" altLang="en-US" sz="110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35" name="직사각형 38"/>
            <p:cNvSpPr>
              <a:spLocks noChangeArrowheads="1"/>
            </p:cNvSpPr>
            <p:nvPr/>
          </p:nvSpPr>
          <p:spPr bwMode="auto">
            <a:xfrm>
              <a:off x="3868331" y="5034688"/>
              <a:ext cx="1080120" cy="429792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t"/>
            <a:lstStyle/>
            <a:p>
              <a:pPr latinLnBrk="0">
                <a:lnSpc>
                  <a:spcPct val="80000"/>
                </a:lnSpc>
              </a:pPr>
              <a:r>
                <a:rPr lang="en-US" altLang="ko-KR" sz="1000" dirty="0" smtClean="0">
                  <a:solidFill>
                    <a:srgbClr val="000000"/>
                  </a:solidFill>
                  <a:latin typeface="Arial" pitchFamily="34" charset="0"/>
                  <a:ea typeface="나눔고딕" panose="020D0604000000000000" pitchFamily="50" charset="-127"/>
                </a:rPr>
                <a:t>Data Lifecycle</a:t>
              </a:r>
              <a:endParaRPr lang="ko-KR" altLang="en-US" sz="1000" dirty="0">
                <a:solidFill>
                  <a:srgbClr val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306238" y="5220516"/>
              <a:ext cx="7142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나눔고딕" panose="020D0604000000000000" pitchFamily="50" charset="-127"/>
                </a:rPr>
                <a:t> Falcon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6900623" y="6073976"/>
            <a:ext cx="1016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Hadoop </a:t>
            </a:r>
            <a:b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</a:b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 Core</a:t>
            </a:r>
          </a:p>
        </p:txBody>
      </p:sp>
      <p:sp>
        <p:nvSpPr>
          <p:cNvPr id="149" name="직사각형 13"/>
          <p:cNvSpPr>
            <a:spLocks noChangeArrowheads="1"/>
          </p:cNvSpPr>
          <p:nvPr/>
        </p:nvSpPr>
        <p:spPr bwMode="auto">
          <a:xfrm>
            <a:off x="2698450" y="3688526"/>
            <a:ext cx="1516565" cy="748586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lnSpc>
                <a:spcPct val="80000"/>
              </a:lnSpc>
            </a:pPr>
            <a:r>
              <a:rPr kumimoji="0"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DFS</a:t>
            </a:r>
            <a:endParaRPr kumimoji="0" lang="en-US" altLang="ko-KR" sz="1100" dirty="0">
              <a:solidFill>
                <a:srgbClr val="00000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328663" y="390765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rgbClr val="C00000"/>
                </a:solidFill>
                <a:latin typeface="나눔고딕" panose="020D0604000000000000" pitchFamily="50" charset="-127"/>
              </a:rPr>
              <a:t> HDFS</a:t>
            </a:r>
            <a:endParaRPr lang="ko-KR" altLang="en-US" sz="1100" b="1" dirty="0">
              <a:solidFill>
                <a:srgbClr val="C00000"/>
              </a:solidFill>
              <a:latin typeface="나눔고딕" panose="020D0604000000000000" pitchFamily="50" charset="-127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704528" y="4581128"/>
            <a:ext cx="7416824" cy="400110"/>
            <a:chOff x="704528" y="4581128"/>
            <a:chExt cx="8952428" cy="400110"/>
          </a:xfrm>
        </p:grpSpPr>
        <p:grpSp>
          <p:nvGrpSpPr>
            <p:cNvPr id="157" name="그룹 156"/>
            <p:cNvGrpSpPr/>
            <p:nvPr/>
          </p:nvGrpSpPr>
          <p:grpSpPr>
            <a:xfrm>
              <a:off x="751136" y="4630834"/>
              <a:ext cx="8905820" cy="298005"/>
              <a:chOff x="751136" y="4630834"/>
              <a:chExt cx="8905820" cy="2980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751136" y="4631928"/>
                <a:ext cx="8905820" cy="29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err="1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4953000" y="4630834"/>
                <a:ext cx="8478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altLang="ko-KR" sz="1100" b="1" dirty="0" smtClean="0">
                    <a:solidFill>
                      <a:srgbClr val="C00000"/>
                    </a:solidFill>
                    <a:latin typeface="나눔고딕" panose="020D0604000000000000" pitchFamily="50" charset="-127"/>
                  </a:rPr>
                  <a:t>  YARN</a:t>
                </a:r>
                <a:endParaRPr lang="ko-KR" altLang="en-US" sz="1000" b="1" dirty="0">
                  <a:latin typeface="나눔고딕" panose="020D0604000000000000" pitchFamily="50" charset="-127"/>
                </a:endParaRPr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704528" y="4581128"/>
              <a:ext cx="2709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atin typeface="+mj-lt"/>
                  <a:ea typeface="나눔고딕" panose="020D0604000000000000" pitchFamily="50" charset="-127"/>
                  <a:cs typeface="Arial" pitchFamily="34" charset="0"/>
                </a:rPr>
                <a:t>Application Execution Framework</a:t>
              </a:r>
            </a:p>
            <a:p>
              <a:r>
                <a:rPr lang="en-US" altLang="ko-KR" sz="1000" b="1" dirty="0" smtClean="0">
                  <a:latin typeface="+mj-lt"/>
                  <a:ea typeface="나눔고딕" panose="020D0604000000000000" pitchFamily="50" charset="-127"/>
                  <a:cs typeface="Arial" pitchFamily="34" charset="0"/>
                </a:rPr>
                <a:t>Resource Management</a:t>
              </a:r>
              <a:endParaRPr lang="ko-KR" altLang="en-US" sz="1000" b="1" dirty="0" err="1" smtClean="0">
                <a:latin typeface="+mj-lt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59" grpId="0" animBg="1"/>
      <p:bldP spid="60" grpId="0" animBg="1"/>
      <p:bldP spid="61" grpId="0" animBg="1"/>
      <p:bldP spid="24" grpId="0" animBg="1"/>
      <p:bldP spid="42" grpId="0" animBg="1"/>
      <p:bldP spid="43" grpId="0" animBg="1"/>
      <p:bldP spid="69" grpId="0" animBg="1"/>
      <p:bldP spid="74" grpId="0" animBg="1"/>
      <p:bldP spid="75" grpId="0" animBg="1"/>
      <p:bldP spid="79" grpId="0" animBg="1"/>
      <p:bldP spid="103" grpId="0" animBg="1"/>
      <p:bldP spid="31" grpId="0" animBg="1"/>
      <p:bldP spid="84" grpId="0" animBg="1"/>
      <p:bldP spid="86" grpId="0" animBg="1"/>
      <p:bldP spid="132" grpId="0" animBg="1"/>
      <p:bldP spid="21" grpId="0" animBg="1"/>
      <p:bldP spid="39" grpId="0" animBg="1"/>
      <p:bldP spid="40" grpId="0" animBg="1"/>
      <p:bldP spid="41" grpId="0" animBg="1"/>
      <p:bldP spid="46" grpId="0" animBg="1"/>
      <p:bldP spid="91" grpId="0"/>
      <p:bldP spid="92" grpId="0"/>
      <p:bldP spid="93" grpId="0"/>
      <p:bldP spid="94" grpId="0"/>
      <p:bldP spid="89" grpId="0"/>
      <p:bldP spid="105" grpId="0"/>
      <p:bldP spid="96" grpId="0"/>
      <p:bldP spid="100" grpId="0"/>
      <p:bldP spid="101" grpId="0"/>
      <p:bldP spid="104" grpId="0"/>
      <p:bldP spid="108" grpId="0"/>
      <p:bldP spid="118" grpId="0"/>
      <p:bldP spid="127" grpId="0"/>
      <p:bldP spid="129" grpId="0"/>
      <p:bldP spid="98" grpId="0"/>
      <p:bldP spid="149" grpId="0" animBg="1"/>
      <p:bldP spid="1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8194" name="Rectangle 40"/>
          <p:cNvSpPr>
            <a:spLocks noChangeArrowheads="1"/>
          </p:cNvSpPr>
          <p:nvPr/>
        </p:nvSpPr>
        <p:spPr bwMode="auto">
          <a:xfrm>
            <a:off x="2845747" y="1722105"/>
            <a:ext cx="4362198" cy="346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4661" tIns="44661" rIns="44661" bIns="44661">
            <a:spAutoFit/>
          </a:bodyPr>
          <a:lstStyle/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1. Hadoop 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Ecosystem 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소개</a:t>
            </a:r>
            <a:endParaRPr lang="en-US" altLang="ko-KR" sz="2400" b="1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998538" lvl="1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>1.1 Background</a:t>
            </a:r>
          </a:p>
          <a:p>
            <a:pPr marL="998538" lvl="1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1.2 Hadoop 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Core</a:t>
            </a:r>
          </a:p>
          <a:p>
            <a:pPr marL="998538" lvl="1" indent="-541338" defTabSz="727075">
              <a:lnSpc>
                <a:spcPct val="13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1.3 Hadoop 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Ecosystem</a:t>
            </a:r>
          </a:p>
          <a:p>
            <a:pPr marL="998538" lvl="1" indent="-541338" defTabSz="727075">
              <a:lnSpc>
                <a:spcPct val="13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1.4 Hadoop </a:t>
            </a:r>
            <a:r>
              <a:rPr lang="ko-KR" altLang="en-US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적용 영역</a:t>
            </a:r>
            <a:endParaRPr lang="en-US" altLang="ko-KR" sz="220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7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Ecosystems - </a:t>
            </a:r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630" y="1599391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Sqoop</a:t>
            </a:r>
            <a:endParaRPr lang="ko-KR" altLang="en-US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858" y="3050971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Flume</a:t>
            </a:r>
            <a:endParaRPr lang="ko-KR" altLang="en-US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73634" y="980728"/>
            <a:ext cx="2573408" cy="2586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개념 및 특징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7468" y="980728"/>
            <a:ext cx="3744416" cy="2586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개념도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4460" y="1311359"/>
            <a:ext cx="27207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RDBMS</a:t>
            </a:r>
            <a:r>
              <a:rPr lang="ko-KR" altLang="en-US" sz="1100" b="1" u="sng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와 </a:t>
            </a:r>
            <a:r>
              <a:rPr lang="en-US" altLang="ko-KR" sz="11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 </a:t>
            </a:r>
            <a:r>
              <a:rPr lang="ko-KR" altLang="en-US" sz="1100" b="1" u="sng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간의 대용량 데이터들을 효율적으로 변환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하여 주는 커맨드 라인 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인터페이스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Command-Line Interface) 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애플리케이션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MapReduce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Mapper 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이용하여 병렬 수행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RDBMS </a:t>
            </a:r>
            <a:r>
              <a:rPr lang="ko-KR" altLang="en-US" sz="11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별로 </a:t>
            </a:r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Sqoop</a:t>
            </a:r>
            <a:r>
              <a:rPr lang="ko-KR" altLang="en-US" sz="11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이외에 </a:t>
            </a:r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 </a:t>
            </a:r>
            <a:r>
              <a:rPr lang="ko-KR" altLang="en-US" sz="11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전용 </a:t>
            </a:r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Connector </a:t>
            </a:r>
            <a:r>
              <a:rPr lang="ko-KR" altLang="en-US" sz="11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제공하기도 함</a:t>
            </a:r>
            <a:endParaRPr lang="ko-KR" altLang="en-US" sz="1100" b="1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4488" y="2768328"/>
            <a:ext cx="914501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44488" y="4481280"/>
            <a:ext cx="914501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49"/>
          <p:cNvSpPr>
            <a:spLocks noChangeArrowheads="1"/>
          </p:cNvSpPr>
          <p:nvPr/>
        </p:nvSpPr>
        <p:spPr bwMode="auto">
          <a:xfrm>
            <a:off x="7285640" y="1359459"/>
            <a:ext cx="864096" cy="3398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Hive / </a:t>
            </a:r>
          </a:p>
          <a:p>
            <a:pPr algn="ctr"/>
            <a:r>
              <a:rPr lang="en-US" altLang="ko-KR" sz="11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HCatalog</a:t>
            </a:r>
            <a:endParaRPr lang="ko-KR" altLang="en-US" sz="11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8813184" y="1686015"/>
            <a:ext cx="668700" cy="495744"/>
          </a:xfrm>
          <a:prstGeom prst="flowChartMagneticDisk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RDBMS</a:t>
            </a:r>
            <a:endParaRPr lang="ko-KR" altLang="en-US" sz="11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0" name="순서도: 자기 디스크 19"/>
          <p:cNvSpPr/>
          <p:nvPr/>
        </p:nvSpPr>
        <p:spPr>
          <a:xfrm>
            <a:off x="5932864" y="1681283"/>
            <a:ext cx="668700" cy="495744"/>
          </a:xfrm>
          <a:prstGeom prst="flowChartMagneticDisk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RDBMS</a:t>
            </a:r>
            <a:endParaRPr lang="ko-KR" altLang="en-US" sz="11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1" name="모서리가 둥근 직사각형 49"/>
          <p:cNvSpPr>
            <a:spLocks noChangeArrowheads="1"/>
          </p:cNvSpPr>
          <p:nvPr/>
        </p:nvSpPr>
        <p:spPr bwMode="auto">
          <a:xfrm>
            <a:off x="7285640" y="1747752"/>
            <a:ext cx="864096" cy="3398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</a:t>
            </a:r>
            <a:endParaRPr lang="ko-KR" altLang="en-US" sz="11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2" name="모서리가 둥근 직사각형 49"/>
          <p:cNvSpPr>
            <a:spLocks noChangeArrowheads="1"/>
          </p:cNvSpPr>
          <p:nvPr/>
        </p:nvSpPr>
        <p:spPr bwMode="auto">
          <a:xfrm>
            <a:off x="7285640" y="2146547"/>
            <a:ext cx="864096" cy="3398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HDFS</a:t>
            </a:r>
            <a:endParaRPr lang="ko-KR" altLang="en-US" sz="11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>
            <a:stCxn id="20" idx="4"/>
            <a:endCxn id="18" idx="1"/>
          </p:cNvCxnSpPr>
          <p:nvPr/>
        </p:nvCxnSpPr>
        <p:spPr>
          <a:xfrm flipV="1">
            <a:off x="6601564" y="1529359"/>
            <a:ext cx="684076" cy="3997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4"/>
            <a:endCxn id="21" idx="1"/>
          </p:cNvCxnSpPr>
          <p:nvPr/>
        </p:nvCxnSpPr>
        <p:spPr>
          <a:xfrm flipV="1">
            <a:off x="6601564" y="1917652"/>
            <a:ext cx="684076" cy="115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4"/>
            <a:endCxn id="22" idx="1"/>
          </p:cNvCxnSpPr>
          <p:nvPr/>
        </p:nvCxnSpPr>
        <p:spPr>
          <a:xfrm>
            <a:off x="6601564" y="1929155"/>
            <a:ext cx="684076" cy="3872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19" idx="2"/>
          </p:cNvCxnSpPr>
          <p:nvPr/>
        </p:nvCxnSpPr>
        <p:spPr>
          <a:xfrm>
            <a:off x="8149736" y="1529359"/>
            <a:ext cx="663448" cy="40452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2" idx="3"/>
            <a:endCxn id="19" idx="2"/>
          </p:cNvCxnSpPr>
          <p:nvPr/>
        </p:nvCxnSpPr>
        <p:spPr>
          <a:xfrm flipV="1">
            <a:off x="8149736" y="1933887"/>
            <a:ext cx="663448" cy="3825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4" y="1964345"/>
            <a:ext cx="684076" cy="20472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143996" y="1388189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Sqoop Import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158100" y="1379436"/>
            <a:ext cx="1039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Sqoop Export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213860" y="980728"/>
            <a:ext cx="1371972" cy="2586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용도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13860" y="1268531"/>
            <a:ext cx="125157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DB 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 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으로 수집 시</a:t>
            </a:r>
            <a:endParaRPr lang="en-US" altLang="ko-KR" sz="11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endParaRPr lang="en-US" altLang="ko-KR" sz="1100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의 처리 결과를 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DB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로 전송 시</a:t>
            </a:r>
            <a:endParaRPr lang="ko-KR" altLang="en-US" sz="110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0" y="3338579"/>
            <a:ext cx="776271" cy="77627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24" y="2934509"/>
            <a:ext cx="3305175" cy="138112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394460" y="2890714"/>
            <a:ext cx="27207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대용량의 로그 데이터를 분산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안정성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가용성을 바탕으로 효율적으로 수집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집계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이동이 가능한 </a:t>
            </a:r>
            <a:r>
              <a:rPr lang="ko-KR" altLang="en-US" sz="1100" b="1" u="sng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로그수집 </a:t>
            </a:r>
            <a:r>
              <a:rPr lang="ko-KR" altLang="en-US" sz="1100" b="1" u="sng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솔루션</a:t>
            </a:r>
            <a:endParaRPr lang="en-US" altLang="ko-KR" sz="1100" b="1" u="sng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Source(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원천수집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), Channel(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메시지 임시저장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), Sink(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목적지전달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로 구성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아키텍처가 </a:t>
            </a:r>
            <a:r>
              <a:rPr lang="ko-KR" altLang="en-US" sz="1100" b="1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단순하고 유연하며 확장 가능한 데이터 모델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을 제공하여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실시간 분석 애플리케이션을 쉽게 개발할 수 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있음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3860" y="2943370"/>
            <a:ext cx="125157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실시간 </a:t>
            </a:r>
            <a:r>
              <a:rPr lang="ko-KR" altLang="en-US" sz="1100" dirty="0" err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로그성</a:t>
            </a:r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데이터 수집</a:t>
            </a:r>
            <a:endParaRPr lang="en-US" altLang="ko-KR" sz="11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endParaRPr lang="en-US" altLang="ko-KR" sz="1100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파일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Syslog, Streaming, JMS 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등 다양한 수집 방식 지원</a:t>
            </a:r>
            <a:endParaRPr lang="ko-KR" altLang="en-US" sz="110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94460" y="4597901"/>
            <a:ext cx="2720769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메시지를 분산</a:t>
            </a:r>
            <a:r>
              <a:rPr lang="en-US" altLang="ko-KR" sz="11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10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분할</a:t>
            </a:r>
            <a:r>
              <a:rPr lang="en-US" altLang="ko-KR" sz="11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10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복제하여 서비스하는 </a:t>
            </a:r>
            <a:r>
              <a:rPr lang="ko-KR" altLang="en-US" sz="1100" b="1" u="sng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분산 </a:t>
            </a:r>
            <a:r>
              <a:rPr lang="ko-KR" altLang="en-US" sz="1100" b="1" u="sng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대용량 </a:t>
            </a:r>
            <a:r>
              <a:rPr lang="ko-KR" altLang="en-US" sz="1100" b="1" u="sng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큐</a:t>
            </a:r>
            <a:endParaRPr lang="en-US" altLang="ko-KR" sz="1100" b="1" u="sng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Scale-out </a:t>
            </a:r>
            <a:r>
              <a:rPr lang="ko-KR" altLang="en-US" sz="11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아키텍처로 고성능 처리</a:t>
            </a:r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- 10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만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TPS 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이상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en-US" altLang="ko-KR" sz="1100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RabbitMQ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는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2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만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TPS)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자동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load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밸런싱</a:t>
            </a: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메시지 복제로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노드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장애 대응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lvl="0" indent="-92075" latinLnBrk="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Producer(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메시지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publish), Consumer(publish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된 메시지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subscribe), </a:t>
            </a:r>
            <a:b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Broker(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메시지 처리 서버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), Topic(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메시지들의 분류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으로 구성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60725" y="4510689"/>
            <a:ext cx="2252459" cy="209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TextBox 60"/>
          <p:cNvSpPr txBox="1"/>
          <p:nvPr/>
        </p:nvSpPr>
        <p:spPr>
          <a:xfrm>
            <a:off x="4213860" y="4625296"/>
            <a:ext cx="169946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실시간 이벤트 수집</a:t>
            </a:r>
            <a:endParaRPr lang="en-US" altLang="ko-KR" sz="11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Storm, Spark Streaming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에 실시간 이벤트 전달</a:t>
            </a:r>
            <a:r>
              <a:rPr lang="en-US" altLang="ko-KR" sz="11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1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Flume(Data Source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연결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라우팅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  <a:b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Kafka(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데이터저장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  <a:b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Storm/Spark </a:t>
            </a:r>
            <a:b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endParaRPr lang="ko-KR" altLang="en-US" sz="1100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49" y="5052289"/>
            <a:ext cx="1021195" cy="536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Ecosystems - </a:t>
            </a:r>
            <a:r>
              <a:rPr lang="ko-KR" altLang="en-US" dirty="0" smtClean="0"/>
              <a:t>데이터 저장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73634" y="980728"/>
            <a:ext cx="2573408" cy="2586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개념 및 특징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4460" y="1354792"/>
            <a:ext cx="272076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 </a:t>
            </a:r>
            <a:r>
              <a:rPr lang="ko-KR" altLang="en-US" sz="1100" b="1" u="sng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분산 파일 시스템</a:t>
            </a:r>
            <a:endParaRPr lang="en-US" altLang="ko-KR" sz="1100" b="1" u="sng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Namenode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와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Datanode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로 구성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대용량 파일을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Block(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기본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128MB) 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단위로 나누어 저장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3copy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를 통한 노드 장애에 대응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한번 쓰고 여러 번 읽는 업무에 적합</a:t>
            </a:r>
            <a:endParaRPr lang="en-US" altLang="ko-KR" sz="1100" b="1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 변경은 </a:t>
            </a:r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Append </a:t>
            </a:r>
            <a:r>
              <a:rPr lang="ko-KR" altLang="en-US" sz="11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만 지원</a:t>
            </a:r>
            <a:endParaRPr lang="ko-KR" altLang="en-US" sz="1100" b="1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4488" y="2738184"/>
            <a:ext cx="914501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44488" y="4575413"/>
            <a:ext cx="914501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213860" y="980728"/>
            <a:ext cx="1371972" cy="2586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용도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13860" y="1262536"/>
            <a:ext cx="125157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대용량 파일의 배치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분석 용 데이터 </a:t>
            </a:r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저장</a:t>
            </a:r>
            <a:endParaRPr lang="en-US" altLang="ko-KR" sz="11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 백업</a:t>
            </a:r>
            <a:endParaRPr lang="en-US" altLang="ko-KR" sz="1100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 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Random Access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가 필요없는 경우</a:t>
            </a:r>
            <a:endParaRPr lang="ko-KR" altLang="en-US" sz="1100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2780928"/>
            <a:ext cx="272076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Google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BigTable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논문을 기반으로 개발된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100" b="1" u="sng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컬럼 </a:t>
            </a:r>
            <a:r>
              <a:rPr lang="ko-KR" altLang="en-US" sz="1100" b="1" u="sng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지향 </a:t>
            </a:r>
            <a:r>
              <a:rPr lang="en-US" altLang="ko-KR" sz="1100" b="1" u="sng" dirty="0" err="1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NoSQL</a:t>
            </a:r>
            <a:r>
              <a:rPr lang="en-US" altLang="ko-KR" sz="1100" b="1" u="sng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DB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임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HDFS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는 일부 데이터를 읽기 위해서도 전체 파일을 읽어야 하나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HBase</a:t>
            </a:r>
            <a:r>
              <a:rPr lang="ko-KR" altLang="en-US" sz="11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는 </a:t>
            </a:r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Random Access</a:t>
            </a:r>
            <a:r>
              <a:rPr lang="ko-KR" altLang="en-US" sz="11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가 가능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하여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Point Query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에 높은 성능 보임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 변경 처리</a:t>
            </a:r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(Insert, Update, Delete) </a:t>
            </a:r>
            <a:r>
              <a:rPr lang="ko-KR" altLang="en-US" sz="11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지원</a:t>
            </a:r>
            <a:endParaRPr lang="en-US" altLang="ko-KR" sz="1100" b="1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Master-</a:t>
            </a:r>
            <a:r>
              <a:rPr lang="en-US" altLang="ko-KR" sz="1100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RegionServer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들로 구성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ZooKeeper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기반 장애대응과 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복구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13860" y="2852936"/>
            <a:ext cx="15236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실시간 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Random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1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읽기</a:t>
            </a:r>
            <a:r>
              <a:rPr lang="en-US" altLang="ko-KR" sz="11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10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쓰기가 필요한 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경우</a:t>
            </a:r>
            <a:endParaRPr lang="en-US" altLang="ko-KR" sz="11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endParaRPr lang="en-US" altLang="ko-KR" sz="1100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대량 트랜잭션 처리 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Facebook Messenger, NHN Line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의 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storage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로 사용</a:t>
            </a:r>
            <a:endParaRPr lang="en-US" altLang="ko-KR" sz="11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94460" y="4696569"/>
            <a:ext cx="27207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 latinLnBrk="0">
              <a:buFont typeface="Arial" panose="020B0604020202020204" pitchFamily="34" charset="0"/>
              <a:buChar char="•"/>
              <a:defRPr sz="110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defRPr>
            </a:lvl1pPr>
          </a:lstStyle>
          <a:p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</a:rPr>
              <a:t>Lucene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을 엔진으로 하는 확장된 기능의 </a:t>
            </a:r>
            <a:r>
              <a:rPr lang="ko-KR" altLang="en-US" b="1" u="sng" smtClean="0"/>
              <a:t>검색</a:t>
            </a:r>
            <a:r>
              <a:rPr lang="en-US" altLang="ko-KR" b="1" u="sng" dirty="0"/>
              <a:t>/</a:t>
            </a:r>
            <a:r>
              <a:rPr lang="ko-KR" altLang="en-US" b="1" u="sng"/>
              <a:t>색인 플랫폼</a:t>
            </a:r>
            <a:endParaRPr lang="en-US" altLang="ko-KR" b="1" u="sng" dirty="0"/>
          </a:p>
          <a:p>
            <a:r>
              <a:rPr lang="en-US" altLang="ko-KR" b="1" dirty="0"/>
              <a:t>Full Text </a:t>
            </a:r>
            <a:r>
              <a:rPr lang="ko-KR" altLang="en-US" b="1"/>
              <a:t>검색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을 위한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Lucene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기반의 웹 플랫폼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(*.war)</a:t>
            </a: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Solr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Lucene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+ Added features</a:t>
            </a: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REST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를 통해 다양한 언어로 개발가능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(JSON, XML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지원되면 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13860" y="4729381"/>
            <a:ext cx="1523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Text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기반 빠른 검색이 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필요한 경우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예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 ‘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장애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’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라는 문자가 들어간 모든 로그 검색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예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 ‘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불량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＇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단어가 들어간 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VOC 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검색</a:t>
            </a:r>
            <a:endParaRPr lang="ko-KR" altLang="en-US" sz="1100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36" name="Picture 9" descr="hdfs-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376" y="1835111"/>
            <a:ext cx="895157" cy="2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6" y="3501008"/>
            <a:ext cx="956453" cy="23350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03" y="4984601"/>
            <a:ext cx="1003356" cy="550514"/>
          </a:xfrm>
          <a:prstGeom prst="rect">
            <a:avLst/>
          </a:prstGeom>
        </p:spPr>
      </p:pic>
      <p:pic>
        <p:nvPicPr>
          <p:cNvPr id="38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3920" y="2779673"/>
            <a:ext cx="2407536" cy="17741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9" name="Picture 5" descr="http://people.apache.org/~sgoeschl/presentations/solr/pix/solr-overview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8"/>
          <a:stretch/>
        </p:blipFill>
        <p:spPr bwMode="auto">
          <a:xfrm>
            <a:off x="6537176" y="4645809"/>
            <a:ext cx="2604585" cy="19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737468" y="980728"/>
            <a:ext cx="3744416" cy="2586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개념도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6432" y="1267334"/>
            <a:ext cx="2447008" cy="1442867"/>
          </a:xfrm>
          <a:prstGeom prst="rect">
            <a:avLst/>
          </a:prstGeom>
        </p:spPr>
      </p:pic>
      <p:sp>
        <p:nvSpPr>
          <p:cNvPr id="21" name="실행 단추: 앞으로 또는 다음 20">
            <a:hlinkClick r:id="rId9" action="ppaction://hlinksldjump" highlightClick="1"/>
          </p:cNvPr>
          <p:cNvSpPr/>
          <p:nvPr/>
        </p:nvSpPr>
        <p:spPr bwMode="auto">
          <a:xfrm>
            <a:off x="705255" y="3866333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/>
        </p:nvSpPr>
        <p:spPr>
          <a:xfrm>
            <a:off x="488504" y="1484784"/>
            <a:ext cx="8856984" cy="468052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나눔고딕" panose="020D0604000000000000" pitchFamily="50" charset="-127"/>
              </a:rPr>
              <a:t>Ecosystems - </a:t>
            </a:r>
            <a:r>
              <a:rPr lang="ko-KR" altLang="en-US" smtClean="0">
                <a:ea typeface="나눔고딕" panose="020D0604000000000000" pitchFamily="50" charset="-127"/>
              </a:rPr>
              <a:t>데이터 처리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32720" y="3797243"/>
            <a:ext cx="1728192" cy="648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MapReduce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91559" y="3797243"/>
            <a:ext cx="1728192" cy="648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Tez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50398" y="3797243"/>
            <a:ext cx="1728192" cy="648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Spark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133750" y="2294414"/>
            <a:ext cx="1512168" cy="6480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Hive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789934" y="2294414"/>
            <a:ext cx="1512168" cy="6480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Pig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6118" y="2294414"/>
            <a:ext cx="1512168" cy="6480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Cascading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3195" y="5373216"/>
            <a:ext cx="2964185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HDFS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3231" y="5373216"/>
            <a:ext cx="2964185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8" idx="2"/>
            <a:endCxn id="3" idx="0"/>
          </p:cNvCxnSpPr>
          <p:nvPr/>
        </p:nvCxnSpPr>
        <p:spPr>
          <a:xfrm flipH="1">
            <a:off x="3296816" y="2942486"/>
            <a:ext cx="593018" cy="854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8" idx="2"/>
            <a:endCxn id="6" idx="0"/>
          </p:cNvCxnSpPr>
          <p:nvPr/>
        </p:nvCxnSpPr>
        <p:spPr>
          <a:xfrm>
            <a:off x="3889834" y="2942486"/>
            <a:ext cx="1665821" cy="854757"/>
          </a:xfrm>
          <a:prstGeom prst="straightConnector1">
            <a:avLst/>
          </a:prstGeom>
          <a:ln w="38100">
            <a:solidFill>
              <a:schemeClr val="accent5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9" idx="2"/>
            <a:endCxn id="3" idx="0"/>
          </p:cNvCxnSpPr>
          <p:nvPr/>
        </p:nvCxnSpPr>
        <p:spPr>
          <a:xfrm flipH="1">
            <a:off x="3296816" y="2942486"/>
            <a:ext cx="2249202" cy="854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" idx="2"/>
            <a:endCxn id="6" idx="0"/>
          </p:cNvCxnSpPr>
          <p:nvPr/>
        </p:nvCxnSpPr>
        <p:spPr>
          <a:xfrm>
            <a:off x="5546018" y="2942486"/>
            <a:ext cx="9637" cy="854757"/>
          </a:xfrm>
          <a:prstGeom prst="straightConnector1">
            <a:avLst/>
          </a:prstGeom>
          <a:ln w="38100">
            <a:solidFill>
              <a:schemeClr val="accent5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0" idx="2"/>
            <a:endCxn id="3" idx="0"/>
          </p:cNvCxnSpPr>
          <p:nvPr/>
        </p:nvCxnSpPr>
        <p:spPr>
          <a:xfrm flipH="1">
            <a:off x="3296816" y="2942486"/>
            <a:ext cx="3905386" cy="854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0" idx="2"/>
            <a:endCxn id="6" idx="0"/>
          </p:cNvCxnSpPr>
          <p:nvPr/>
        </p:nvCxnSpPr>
        <p:spPr>
          <a:xfrm flipH="1">
            <a:off x="5555655" y="2942486"/>
            <a:ext cx="1646547" cy="854757"/>
          </a:xfrm>
          <a:prstGeom prst="straightConnector1">
            <a:avLst/>
          </a:prstGeom>
          <a:ln w="38100">
            <a:solidFill>
              <a:schemeClr val="accent5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2"/>
            <a:endCxn id="7" idx="0"/>
          </p:cNvCxnSpPr>
          <p:nvPr/>
        </p:nvCxnSpPr>
        <p:spPr>
          <a:xfrm>
            <a:off x="3889834" y="2942486"/>
            <a:ext cx="3924660" cy="85475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85230" y="3838856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General</a:t>
            </a:r>
          </a:p>
          <a:p>
            <a:pPr algn="ctr"/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Batch Framework</a:t>
            </a:r>
            <a:endParaRPr lang="ko-KR" altLang="en-US" sz="14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84612" y="2320334"/>
            <a:ext cx="1388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High Level</a:t>
            </a:r>
          </a:p>
          <a:p>
            <a:pPr algn="ctr"/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Batch Interface</a:t>
            </a:r>
            <a:endParaRPr lang="ko-KR" altLang="en-US" sz="14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34066" y="55433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</a:t>
            </a:r>
          </a:p>
        </p:txBody>
      </p:sp>
      <p:cxnSp>
        <p:nvCxnSpPr>
          <p:cNvPr id="56" name="직선 화살표 연결선 55"/>
          <p:cNvCxnSpPr>
            <a:stCxn id="9" idx="2"/>
            <a:endCxn id="7" idx="0"/>
          </p:cNvCxnSpPr>
          <p:nvPr/>
        </p:nvCxnSpPr>
        <p:spPr>
          <a:xfrm>
            <a:off x="5546018" y="2942486"/>
            <a:ext cx="2268476" cy="85475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789921" y="4632578"/>
            <a:ext cx="268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Disk Intensive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대용량 </a:t>
            </a:r>
            <a:r>
              <a:rPr lang="en-US" altLang="ko-K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Data read/write</a:t>
            </a:r>
            <a:r>
              <a:rPr lang="ko-KR" altLang="en-US" sz="1200" i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의 반복 수행</a:t>
            </a:r>
            <a:endParaRPr lang="ko-KR" altLang="en-US" sz="1200" i="1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47058" y="462875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Memory Intensive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Iterative</a:t>
            </a:r>
            <a:endParaRPr lang="ko-KR" altLang="en-US" sz="1200" i="1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33096" y="1844824"/>
            <a:ext cx="1013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Easy to Use</a:t>
            </a:r>
            <a:endParaRPr lang="ko-KR" altLang="en-US" sz="1200" i="1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10359" y="185227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Like Programming</a:t>
            </a:r>
            <a:endParaRPr lang="ko-KR" altLang="en-US" sz="1200" i="1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7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배치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업무 특성이 대용량 데이터를 여러 번 읽고 쓰는지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한번 데이터를 읽어서 반복적으로 처리하는지에 따라 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Batch Framework </a:t>
            </a:r>
            <a:r>
              <a:rPr lang="ko-KR" altLang="en-US" sz="1600" b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선택이 필요하며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업무 개발자의 개발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Skill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에 따라 다양한 배치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Interface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선택 가능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8" name="왼쪽/오른쪽 화살표 67"/>
          <p:cNvSpPr/>
          <p:nvPr/>
        </p:nvSpPr>
        <p:spPr>
          <a:xfrm rot="10800000">
            <a:off x="3393207" y="2049814"/>
            <a:ext cx="4374000" cy="144016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9" name="왼쪽/오른쪽 화살표 68"/>
          <p:cNvSpPr/>
          <p:nvPr/>
        </p:nvSpPr>
        <p:spPr>
          <a:xfrm rot="10800000">
            <a:off x="2725416" y="4545339"/>
            <a:ext cx="5611960" cy="144018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70356" y="6303261"/>
            <a:ext cx="23920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Cloudera 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주도로 개발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.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‘15 4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월 출시 예정</a:t>
            </a:r>
            <a:endParaRPr lang="ko-KR" altLang="en-US" sz="10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745088" y="6433736"/>
            <a:ext cx="351958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85980" y="6177612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Hortonworks 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주도로 개발</a:t>
            </a:r>
            <a:endParaRPr lang="en-US" altLang="ko-KR" sz="10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Hive on </a:t>
            </a:r>
            <a:r>
              <a:rPr lang="en-US" altLang="ko-KR" sz="1000" dirty="0" err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Tez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를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LGD DW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의 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Daily 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배치 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ETL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로 제안</a:t>
            </a:r>
            <a:endParaRPr lang="ko-KR" altLang="en-US" sz="10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360712" y="6299923"/>
            <a:ext cx="351958" cy="0"/>
          </a:xfrm>
          <a:prstGeom prst="straightConnector1">
            <a:avLst/>
          </a:prstGeom>
          <a:ln w="38100">
            <a:solidFill>
              <a:schemeClr val="accent5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745088" y="6278829"/>
            <a:ext cx="351958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068598" y="6148976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Cloudera 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주도로 개발</a:t>
            </a:r>
            <a:endParaRPr lang="ko-KR" altLang="en-US" sz="10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0" name="실행 단추: 앞으로 또는 다음 39">
            <a:hlinkClick r:id="rId3" action="ppaction://hlinksldjump" highlightClick="1"/>
          </p:cNvPr>
          <p:cNvSpPr/>
          <p:nvPr/>
        </p:nvSpPr>
        <p:spPr bwMode="auto">
          <a:xfrm>
            <a:off x="5876867" y="4031586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41" name="실행 단추: 앞으로 또는 다음 40">
            <a:hlinkClick r:id="rId4" action="ppaction://hlinksldjump" highlightClick="1"/>
          </p:cNvPr>
          <p:cNvSpPr/>
          <p:nvPr/>
        </p:nvSpPr>
        <p:spPr bwMode="auto">
          <a:xfrm>
            <a:off x="8134367" y="4031586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91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/>
          <p:cNvSpPr/>
          <p:nvPr/>
        </p:nvSpPr>
        <p:spPr>
          <a:xfrm>
            <a:off x="6177136" y="4362830"/>
            <a:ext cx="2808312" cy="218297"/>
          </a:xfrm>
          <a:prstGeom prst="triangle">
            <a:avLst>
              <a:gd name="adj" fmla="val 76452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13451" y="4437112"/>
            <a:ext cx="3216013" cy="227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Ecosystems - Streaming Processing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329" r="2747"/>
          <a:stretch>
            <a:fillRect/>
          </a:stretch>
        </p:blipFill>
        <p:spPr bwMode="auto">
          <a:xfrm>
            <a:off x="920552" y="3874384"/>
            <a:ext cx="3744416" cy="250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17109" y="3685844"/>
            <a:ext cx="3872395" cy="86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1712640" y="764704"/>
            <a:ext cx="3616437" cy="2586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Storm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15000" y="779215"/>
            <a:ext cx="3646525" cy="2586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Spark Streaming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5417" y="1023327"/>
            <a:ext cx="3771802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u="sng" dirty="0">
                <a:latin typeface="Arial" panose="020B0604020202020204" pitchFamily="34" charset="0"/>
                <a:ea typeface="나눔고딕" panose="020D0604000000000000" pitchFamily="50" charset="-127"/>
              </a:rPr>
              <a:t>Event Streaming</a:t>
            </a:r>
            <a:r>
              <a:rPr lang="ko-KR" altLang="en-US" sz="1200" b="1" u="sng">
                <a:latin typeface="Arial" panose="020B0604020202020204" pitchFamily="34" charset="0"/>
                <a:ea typeface="나눔고딕" panose="020D0604000000000000" pitchFamily="50" charset="-127"/>
              </a:rPr>
              <a:t>을 실시간 분산 병렬 처리하는 시스템</a:t>
            </a:r>
            <a:endParaRPr lang="en-US" altLang="ko-KR" sz="1200" b="1" u="sng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1450" indent="-171450" latinLnBrk="0">
              <a:buFontTx/>
              <a:buChar char="-"/>
            </a:pPr>
            <a:r>
              <a:rPr kumimoji="0"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Spout(</a:t>
            </a:r>
            <a:r>
              <a:rPr kumimoji="0"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데이터 입력처리</a:t>
            </a:r>
            <a:r>
              <a:rPr kumimoji="0"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), Bolt(</a:t>
            </a:r>
            <a:r>
              <a:rPr kumimoji="0"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데이터 변환처리</a:t>
            </a:r>
            <a:r>
              <a:rPr kumimoji="0"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  <a:r>
              <a:rPr kumimoji="0"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로 구성</a:t>
            </a:r>
          </a:p>
          <a:p>
            <a:pPr marL="171450" indent="-171450" latinLnBrk="0">
              <a:buFontTx/>
              <a:buChar char="-"/>
            </a:pPr>
            <a:r>
              <a:rPr kumimoji="0"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Spout</a:t>
            </a:r>
            <a:r>
              <a:rPr kumimoji="0"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나 </a:t>
            </a:r>
            <a:r>
              <a:rPr kumimoji="0"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Bolt </a:t>
            </a:r>
            <a:r>
              <a:rPr kumimoji="0"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등의 </a:t>
            </a:r>
            <a:r>
              <a:rPr kumimoji="0"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task</a:t>
            </a:r>
            <a:r>
              <a:rPr kumimoji="0"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는 부하에 따라 필요한 만큼 복수개 실행시킬 수 있으 확장성 우수</a:t>
            </a:r>
            <a:endParaRPr kumimoji="0" lang="en-US" altLang="ko-KR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1450" indent="-171450" latinLnBrk="0">
              <a:buFontTx/>
              <a:buChar char="-"/>
            </a:pPr>
            <a:r>
              <a:rPr kumimoji="0" lang="ko-KR" altLang="en-US" sz="1200" dirty="0">
                <a:latin typeface="Arial" panose="020B0604020202020204" pitchFamily="34" charset="0"/>
                <a:ea typeface="나눔고딕" panose="020D0604000000000000" pitchFamily="50" charset="-127"/>
              </a:rPr>
              <a:t>클러스터 내에 유연하게 분산 배치되어 자원 활용률 최대화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530534" y="795892"/>
            <a:ext cx="0" cy="554461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33872" y="1023327"/>
            <a:ext cx="1296144" cy="132555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개념 및</a:t>
            </a:r>
            <a:endParaRPr lang="en-US" altLang="ko-KR" sz="12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특징</a:t>
            </a:r>
            <a:endParaRPr lang="ko-KR" altLang="en-US" sz="1200" b="1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3872" y="2411948"/>
            <a:ext cx="1296144" cy="2465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응답시간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33872" y="2740744"/>
            <a:ext cx="1296144" cy="55074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Fault Tolerance/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메시지 전달보장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33872" y="3354464"/>
            <a:ext cx="1296144" cy="3912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응답시간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5417" y="2382748"/>
            <a:ext cx="377180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Sub-seconds</a:t>
            </a:r>
            <a:endParaRPr kumimoji="0" lang="ko-KR" altLang="en-US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5417" y="2672369"/>
            <a:ext cx="3771802" cy="68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Event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처리 실패 시 다시 수행</a:t>
            </a:r>
          </a:p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Arial" panose="020B0604020202020204" pitchFamily="34" charset="0"/>
                <a:ea typeface="나눔고딕" panose="020D0604000000000000" pitchFamily="50" charset="-127"/>
              </a:rPr>
              <a:t>메시지가 중복 처리되지 않는 </a:t>
            </a:r>
            <a:r>
              <a:rPr lang="ko-KR" altLang="en-US" sz="1200" dirty="0" err="1">
                <a:latin typeface="Arial" panose="020B0604020202020204" pitchFamily="34" charset="0"/>
                <a:ea typeface="나눔고딕" panose="020D0604000000000000" pitchFamily="50" charset="-127"/>
              </a:rPr>
              <a:t>매커니즘</a:t>
            </a:r>
            <a:r>
              <a:rPr lang="ko-KR" altLang="en-US" sz="1200" dirty="0">
                <a:latin typeface="Arial" panose="020B0604020202020204" pitchFamily="34" charset="0"/>
                <a:ea typeface="나눔고딕" panose="020D0604000000000000" pitchFamily="50" charset="-127"/>
              </a:rPr>
              <a:t> 구현 필요</a:t>
            </a:r>
            <a:br>
              <a:rPr lang="ko-KR" altLang="en-US" sz="1200" dirty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(Storm Trident – Storm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기반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Micro-batch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모듈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05417" y="3409477"/>
            <a:ext cx="3771802" cy="28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Arial" panose="020B0604020202020204" pitchFamily="34" charset="0"/>
                <a:ea typeface="나눔고딕" panose="020D0604000000000000" pitchFamily="50" charset="-127"/>
              </a:rPr>
              <a:t>실시간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Event Streaming Processing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64613" y="1023327"/>
            <a:ext cx="3771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u="sng" dirty="0">
                <a:latin typeface="Arial" panose="020B0604020202020204" pitchFamily="34" charset="0"/>
                <a:ea typeface="나눔고딕" panose="020D0604000000000000" pitchFamily="50" charset="-127"/>
              </a:rPr>
              <a:t>입력데이터를 작은 배치들로 나누어서 처리하는 </a:t>
            </a:r>
            <a:br>
              <a:rPr lang="ko-KR" altLang="en-US" sz="1200" b="1" u="sng" dirty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b="1" u="sng" dirty="0">
                <a:latin typeface="Arial" panose="020B0604020202020204" pitchFamily="34" charset="0"/>
                <a:ea typeface="나눔고딕" panose="020D0604000000000000" pitchFamily="50" charset="-127"/>
              </a:rPr>
              <a:t>Micro Batch </a:t>
            </a:r>
            <a:r>
              <a:rPr lang="ko-KR" altLang="en-US" sz="1200" b="1" u="sng">
                <a:latin typeface="Arial" panose="020B0604020202020204" pitchFamily="34" charset="0"/>
                <a:ea typeface="나눔고딕" panose="020D0604000000000000" pitchFamily="50" charset="-127"/>
              </a:rPr>
              <a:t>처리 모델로 </a:t>
            </a:r>
            <a:r>
              <a:rPr lang="en-US" altLang="ko-KR" sz="1200" b="1" u="sng" dirty="0">
                <a:latin typeface="Arial" panose="020B0604020202020204" pitchFamily="34" charset="0"/>
                <a:ea typeface="나눔고딕" panose="020D0604000000000000" pitchFamily="50" charset="-127"/>
              </a:rPr>
              <a:t>Near-Real time </a:t>
            </a:r>
            <a:r>
              <a:rPr lang="ko-KR" altLang="en-US" sz="1200" b="1" u="sng" smtClean="0">
                <a:latin typeface="Arial" panose="020B0604020202020204" pitchFamily="34" charset="0"/>
                <a:ea typeface="나눔고딕" panose="020D0604000000000000" pitchFamily="50" charset="-127"/>
              </a:rPr>
              <a:t>처리</a:t>
            </a:r>
            <a:r>
              <a:rPr lang="en-US" altLang="ko-KR" sz="1200" b="1" u="sng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1" u="sng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데이터를 </a:t>
            </a:r>
            <a:r>
              <a:rPr lang="ko-KR" altLang="en-US" sz="1200" dirty="0">
                <a:latin typeface="Arial" panose="020B0604020202020204" pitchFamily="34" charset="0"/>
                <a:ea typeface="나눔고딕" panose="020D0604000000000000" pitchFamily="50" charset="-127"/>
              </a:rPr>
              <a:t>메모리로 올려 처리함으로써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반복 처리 시  디스크 기반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MapReduce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보다 빠르게 처리</a:t>
            </a:r>
          </a:p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- Sliding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Window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등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CEP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구현에 필요한 기능 내장</a:t>
            </a:r>
            <a:endParaRPr lang="ko-KR" altLang="en-US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64613" y="2370297"/>
            <a:ext cx="377180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Few seconds</a:t>
            </a:r>
            <a:endParaRPr kumimoji="0" lang="ko-KR" altLang="en-US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64613" y="2672369"/>
            <a:ext cx="3771802" cy="68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Resilient  Distributed Datasets (RDDs)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활용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처리된 결과는 메모리에 저장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잃어버린 데이터는 다시 생성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하나의 메시지는 정확히 한번 처리되는 구조</a:t>
            </a:r>
            <a:endParaRPr lang="en-US" altLang="ko-KR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64613" y="3402359"/>
            <a:ext cx="377180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Event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Streaming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Processing, Micro-Batch</a:t>
            </a:r>
            <a:endParaRPr lang="en-US" altLang="ko-KR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33872" y="2382748"/>
            <a:ext cx="9150047" cy="79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44488" y="2683994"/>
            <a:ext cx="9150047" cy="79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44488" y="3332066"/>
            <a:ext cx="9150047" cy="79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4488" y="3764114"/>
            <a:ext cx="9150047" cy="79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직사각형 119"/>
          <p:cNvSpPr/>
          <p:nvPr/>
        </p:nvSpPr>
        <p:spPr bwMode="auto">
          <a:xfrm>
            <a:off x="319088" y="1833692"/>
            <a:ext cx="4273550" cy="2396785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5112" lvl="1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ko-KR" altLang="en-US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450363" y="1471613"/>
            <a:ext cx="4003675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algn="ctr" eaLnBrk="1" hangingPunct="1">
              <a:lnSpc>
                <a:spcPct val="110000"/>
              </a:lnSpc>
            </a:pPr>
            <a:r>
              <a:rPr lang="en-US" altLang="ko-KR" sz="1500" b="1" u="sng" dirty="0" smtClean="0">
                <a:latin typeface="Arial" pitchFamily="34" charset="0"/>
                <a:ea typeface="나눔고딕" panose="020D0604000000000000" pitchFamily="50" charset="-127"/>
              </a:rPr>
              <a:t>SQL on Hadoop </a:t>
            </a:r>
            <a:r>
              <a:rPr lang="ko-KR" altLang="en-US" sz="1500" b="1" u="sng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분류</a:t>
            </a:r>
            <a:endParaRPr lang="ko-KR" altLang="en-US" sz="1400" b="1" u="sng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pic>
        <p:nvPicPr>
          <p:cNvPr id="96" name="Picture 2" descr="SQL on Hadoop Segments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577" t="23667" r="22517"/>
          <a:stretch>
            <a:fillRect/>
          </a:stretch>
        </p:blipFill>
        <p:spPr bwMode="auto">
          <a:xfrm>
            <a:off x="1730298" y="2500516"/>
            <a:ext cx="1451130" cy="1227879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98" name="모서리가 둥근 직사각형 97"/>
          <p:cNvSpPr/>
          <p:nvPr/>
        </p:nvSpPr>
        <p:spPr bwMode="auto">
          <a:xfrm>
            <a:off x="295340" y="4331230"/>
            <a:ext cx="1348619" cy="22316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36000" tIns="72000" rIns="36000" bIns="36000" anchor="t"/>
          <a:lstStyle/>
          <a:p>
            <a:pPr algn="ctr" eaLnBrk="1" hangingPunct="1">
              <a:spcBef>
                <a:spcPts val="600"/>
              </a:spcBef>
              <a:defRPr/>
            </a:pPr>
            <a:r>
              <a:rPr lang="en-US" altLang="ko-KR" sz="1200" b="1" u="sng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Batch SQL</a:t>
            </a:r>
          </a:p>
          <a:p>
            <a:pPr marL="88900" indent="-8890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대용량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데이터 빅배치</a:t>
            </a: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작업</a:t>
            </a:r>
            <a:endParaRPr lang="en-US" altLang="ko-KR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88900" indent="-8890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타겟 최적화 영역</a:t>
            </a: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1743143" y="4331230"/>
            <a:ext cx="1348619" cy="22316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36000" tIns="72000" rIns="36000" bIns="36000" anchor="t"/>
          <a:lstStyle/>
          <a:p>
            <a:pPr algn="ctr" eaLnBrk="1" hangingPunct="1">
              <a:spcBef>
                <a:spcPts val="600"/>
              </a:spcBef>
              <a:defRPr/>
            </a:pPr>
            <a:r>
              <a:rPr lang="en-US" altLang="ko-KR" sz="1200" b="1" u="sng" dirty="0" smtClean="0">
                <a:latin typeface="Arial" pitchFamily="34" charset="0"/>
                <a:ea typeface="나눔고딕" panose="020D0604000000000000" pitchFamily="50" charset="-127"/>
              </a:rPr>
              <a:t>Interactive SQL</a:t>
            </a:r>
            <a:endParaRPr lang="en-US" altLang="ko-KR" sz="1200" b="1" u="sng" dirty="0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88900" indent="-8890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BI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분석 쿼리를   </a:t>
            </a:r>
            <a:r>
              <a:rPr lang="ko-KR" altLang="en-US" sz="1200" dirty="0" err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셋에서 수행</a:t>
            </a:r>
            <a:endParaRPr lang="en-US" altLang="ko-KR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88900" indent="-8890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BI tool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과 연동</a:t>
            </a:r>
            <a:endParaRPr lang="en-US" altLang="ko-KR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Ad-hoc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쿼리</a:t>
            </a:r>
            <a:endParaRPr lang="en-US" altLang="ko-KR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16" name="모서리가 둥근 직사각형 115"/>
          <p:cNvSpPr/>
          <p:nvPr/>
        </p:nvSpPr>
        <p:spPr bwMode="auto">
          <a:xfrm>
            <a:off x="3194871" y="4340646"/>
            <a:ext cx="1348619" cy="22316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36000" tIns="72000" rIns="36000" bIns="36000" anchor="t"/>
          <a:lstStyle/>
          <a:p>
            <a:pPr algn="ctr" eaLnBrk="1" hangingPunct="1">
              <a:spcBef>
                <a:spcPts val="600"/>
              </a:spcBef>
              <a:defRPr/>
            </a:pPr>
            <a:r>
              <a:rPr lang="en-US" altLang="ko-KR" sz="1200" b="1" u="sng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Operational SQL</a:t>
            </a:r>
          </a:p>
          <a:p>
            <a:pPr marL="88900" indent="-8890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OLTP </a:t>
            </a:r>
            <a:r>
              <a:rPr lang="ko-KR" altLang="en-US" sz="120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지향</a:t>
            </a:r>
            <a:endParaRPr lang="en-US" altLang="ko-KR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88900" indent="-8890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Smaller dataset</a:t>
            </a:r>
          </a:p>
          <a:p>
            <a:pPr marL="88900" indent="-8890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ms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응답시간</a:t>
            </a:r>
            <a:endParaRPr lang="en-US" altLang="ko-KR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399" name="Text Box 2120"/>
          <p:cNvSpPr txBox="1">
            <a:spLocks noChangeArrowheads="1"/>
          </p:cNvSpPr>
          <p:nvPr/>
        </p:nvSpPr>
        <p:spPr bwMode="auto">
          <a:xfrm>
            <a:off x="128464" y="582613"/>
            <a:ext cx="9620944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ko-KR" altLang="en-US" sz="1600" b="1" dirty="0">
                <a:latin typeface="Arial" pitchFamily="34" charset="0"/>
                <a:ea typeface="나눔고딕" panose="020D0604000000000000" pitchFamily="50" charset="-127"/>
              </a:rPr>
              <a:t>기존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ko-KR" altLang="en-US" sz="1600" b="1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>
                <a:latin typeface="Arial" pitchFamily="34" charset="0"/>
                <a:ea typeface="나눔고딕" panose="020D0604000000000000" pitchFamily="50" charset="-127"/>
              </a:rPr>
              <a:t>데이터 처리방식을 개선하고 </a:t>
            </a:r>
            <a:r>
              <a:rPr lang="en-US" altLang="ko-KR" sz="1600" b="1" dirty="0">
                <a:latin typeface="Arial" pitchFamily="34" charset="0"/>
                <a:ea typeface="나눔고딕" panose="020D0604000000000000" pitchFamily="50" charset="-127"/>
              </a:rPr>
              <a:t>MPP DB </a:t>
            </a:r>
            <a:r>
              <a:rPr lang="ko-KR" altLang="en-US" sz="1600" b="1">
                <a:latin typeface="Arial" pitchFamily="34" charset="0"/>
                <a:ea typeface="나눔고딕" panose="020D0604000000000000" pitchFamily="50" charset="-127"/>
              </a:rPr>
              <a:t>쿼리 </a:t>
            </a:r>
            <a:r>
              <a:rPr lang="ko-KR" altLang="en-US" sz="1600" b="1" smtClean="0">
                <a:latin typeface="Arial" pitchFamily="34" charset="0"/>
                <a:ea typeface="나눔고딕" panose="020D0604000000000000" pitchFamily="50" charset="-127"/>
              </a:rPr>
              <a:t>최적화 </a:t>
            </a:r>
            <a:r>
              <a:rPr lang="ko-KR" altLang="en-US" sz="1600" b="1">
                <a:latin typeface="Arial" pitchFamily="34" charset="0"/>
                <a:ea typeface="나눔고딕" panose="020D0604000000000000" pitchFamily="50" charset="-127"/>
              </a:rPr>
              <a:t>기술을 도입하면서 </a:t>
            </a:r>
            <a:r>
              <a:rPr lang="ko-KR" altLang="en-US" sz="1600" b="1" smtClean="0">
                <a:latin typeface="Arial" pitchFamily="34" charset="0"/>
                <a:ea typeface="나눔고딕" panose="020D0604000000000000" pitchFamily="50" charset="-127"/>
              </a:rPr>
              <a:t>사용자가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latin typeface="Arial" pitchFamily="34" charset="0"/>
                <a:ea typeface="나눔고딕" panose="020D0604000000000000" pitchFamily="50" charset="-127"/>
              </a:rPr>
              <a:t>익숙한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SQL</a:t>
            </a:r>
            <a:r>
              <a:rPr lang="ko-KR" altLang="en-US" sz="1600" b="1" smtClean="0">
                <a:latin typeface="Arial" pitchFamily="34" charset="0"/>
                <a:ea typeface="나눔고딕" panose="020D0604000000000000" pitchFamily="50" charset="-127"/>
              </a:rPr>
              <a:t>로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600" b="1" smtClean="0">
                <a:latin typeface="Arial" pitchFamily="34" charset="0"/>
                <a:ea typeface="나눔고딕" panose="020D0604000000000000" pitchFamily="50" charset="-127"/>
              </a:rPr>
              <a:t>데이터에 대한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Interactive</a:t>
            </a:r>
            <a:r>
              <a:rPr lang="ko-KR" altLang="en-US" sz="1600" b="1" smtClean="0">
                <a:latin typeface="Arial" pitchFamily="34" charset="0"/>
                <a:ea typeface="나눔고딕" panose="020D0604000000000000" pitchFamily="50" charset="-127"/>
              </a:rPr>
              <a:t> 분석 지원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.</a:t>
            </a:r>
            <a:r>
              <a:rPr lang="ko-KR" altLang="en-US" sz="1600" b="1" smtClean="0">
                <a:latin typeface="Arial" pitchFamily="34" charset="0"/>
                <a:ea typeface="나눔고딕" panose="020D0604000000000000" pitchFamily="50" charset="-127"/>
              </a:rPr>
              <a:t> 비즈니스 </a:t>
            </a:r>
            <a:r>
              <a:rPr lang="ko-KR" altLang="en-US" sz="1600" b="1">
                <a:latin typeface="Arial" pitchFamily="34" charset="0"/>
                <a:ea typeface="나눔고딕" panose="020D0604000000000000" pitchFamily="50" charset="-127"/>
              </a:rPr>
              <a:t>제약 사항을 고려하여 엔진 선택적 적용 </a:t>
            </a:r>
            <a:r>
              <a:rPr lang="ko-KR" altLang="en-US" sz="1600" b="1" smtClean="0">
                <a:latin typeface="Arial" pitchFamily="34" charset="0"/>
                <a:ea typeface="나눔고딕" panose="020D0604000000000000" pitchFamily="50" charset="-127"/>
              </a:rPr>
              <a:t>필요</a:t>
            </a:r>
            <a:endParaRPr lang="ko-KR" altLang="en-US" sz="1600" b="1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63870" y="1852444"/>
            <a:ext cx="238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u="sng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Interactive SQL</a:t>
            </a:r>
          </a:p>
          <a:p>
            <a:pPr algn="ctr"/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Interactive queries and reporting</a:t>
            </a:r>
          </a:p>
          <a:p>
            <a:pPr algn="ctr"/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( 100 </a:t>
            </a:r>
            <a:r>
              <a:rPr lang="en-US" altLang="ko-KR" sz="1200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msec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~ 20min )</a:t>
            </a:r>
            <a:endParaRPr lang="ko-KR" altLang="en-US" sz="1200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7019" y="3584033"/>
            <a:ext cx="246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u="sng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Batch SQL</a:t>
            </a:r>
          </a:p>
          <a:p>
            <a:pPr algn="ctr"/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Data mining, modeling, large ETL</a:t>
            </a:r>
          </a:p>
          <a:p>
            <a:pPr algn="ctr"/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( 20 min to 20 hr )</a:t>
            </a:r>
            <a:endParaRPr lang="ko-KR" altLang="en-US" sz="1200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21541" y="3584033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u="sng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Operational SQL</a:t>
            </a:r>
          </a:p>
          <a:p>
            <a:pPr algn="ctr"/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Point Queries</a:t>
            </a:r>
          </a:p>
          <a:p>
            <a:pPr algn="ctr"/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( &lt;100 </a:t>
            </a:r>
            <a:r>
              <a:rPr lang="en-US" altLang="ko-KR" sz="1200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msec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)</a:t>
            </a:r>
            <a:endParaRPr lang="ko-KR" altLang="en-US" sz="1200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8" name="Picture 4" descr="http://doc.mapr.com/download/attachments/26982596/hive_logo.png?version=1&amp;modificationDate=1407194758604&amp;api=v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364" y="5877272"/>
            <a:ext cx="55721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 descr="Apache Tez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3421" y="5733256"/>
            <a:ext cx="851267" cy="417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10" descr="https://lh4.googleusercontent.com/-nOORmfGJvXY/AAAAAAAAAAI/AAAAAAAAAGA/956Yk3OhG2Q/photo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565" b="30918"/>
          <a:stretch>
            <a:fillRect/>
          </a:stretch>
        </p:blipFill>
        <p:spPr bwMode="auto">
          <a:xfrm>
            <a:off x="2360712" y="6214004"/>
            <a:ext cx="792088" cy="311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10" descr="http://tajo.apache.org/images/tajo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84647" y="6191976"/>
            <a:ext cx="720080" cy="240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3" descr="D:\_Project_LGD DW Renewal\Hadoop Day\impala.pn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44688" y="5805264"/>
            <a:ext cx="864096" cy="371265"/>
          </a:xfrm>
          <a:prstGeom prst="rect">
            <a:avLst/>
          </a:prstGeom>
          <a:noFill/>
        </p:spPr>
      </p:pic>
      <p:sp>
        <p:nvSpPr>
          <p:cNvPr id="57" name="제목 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Ecosystems – SQL </a:t>
            </a:r>
            <a:r>
              <a:rPr lang="en-US" altLang="ko-KR" dirty="0" smtClean="0"/>
              <a:t>on Hadoop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 bwMode="auto">
          <a:xfrm>
            <a:off x="5207124" y="1831455"/>
            <a:ext cx="4210372" cy="2317625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5112" lvl="1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IO </a:t>
            </a:r>
            <a:r>
              <a:rPr lang="ko-KR" altLang="en-US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최소화 및 자료 </a:t>
            </a:r>
            <a:r>
              <a:rPr lang="ko-KR" altLang="en-US" sz="12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구조의 </a:t>
            </a:r>
            <a:r>
              <a:rPr lang="ko-KR" altLang="en-US" sz="1200" b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최적화</a:t>
            </a: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Column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단위</a:t>
            </a: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구조화</a:t>
            </a: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기초 통계 </a:t>
            </a:r>
            <a:r>
              <a:rPr lang="ko-KR" altLang="en-US" sz="120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데이터 </a:t>
            </a:r>
            <a:r>
              <a:rPr lang="ko-KR" altLang="en-US" sz="120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활용</a:t>
            </a: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- Data </a:t>
            </a: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locality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극대화</a:t>
            </a: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  <a:sym typeface="Wingdings" pitchFamily="2" charset="2"/>
              </a:rPr>
              <a:t>노드간 데이터 스트리밍</a:t>
            </a:r>
            <a:endParaRPr lang="en-US" altLang="ko-KR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265113" lvl="1" indent="-1714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실행 계획 </a:t>
            </a:r>
            <a:r>
              <a:rPr lang="ko-KR" altLang="en-US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최적화</a:t>
            </a: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Multi </a:t>
            </a: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level aggregation, Cost Based Optimizer</a:t>
            </a:r>
          </a:p>
          <a:p>
            <a:pPr marL="265112" lvl="1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SIMD (Single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Instruction Multi Data)</a:t>
            </a:r>
          </a:p>
          <a:p>
            <a:pPr marL="265112" lvl="1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Job </a:t>
            </a:r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초기화 시간 제거 </a:t>
            </a:r>
            <a:r>
              <a:rPr lang="en-US" altLang="ko-KR" sz="12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상주 </a:t>
            </a:r>
            <a:r>
              <a:rPr lang="ko-KR" altLang="en-US" sz="120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프로세스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20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기능 성숙 중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5269805" y="1462206"/>
            <a:ext cx="4003675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algn="ctr" eaLnBrk="1" hangingPunct="1">
              <a:lnSpc>
                <a:spcPct val="110000"/>
              </a:lnSpc>
            </a:pPr>
            <a:r>
              <a:rPr lang="en-US" altLang="ko-KR" sz="1500" b="1" u="sng" dirty="0" smtClean="0">
                <a:latin typeface="Arial" pitchFamily="34" charset="0"/>
                <a:ea typeface="나눔고딕" panose="020D0604000000000000" pitchFamily="50" charset="-127"/>
              </a:rPr>
              <a:t>SQL on Hadoop</a:t>
            </a:r>
            <a:r>
              <a:rPr lang="ko-KR" altLang="en-US" sz="1500" b="1" u="sng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500" b="1" u="sng" smtClean="0">
                <a:latin typeface="Arial" pitchFamily="34" charset="0"/>
                <a:ea typeface="나눔고딕" panose="020D0604000000000000" pitchFamily="50" charset="-127"/>
              </a:rPr>
              <a:t>특징</a:t>
            </a:r>
            <a:r>
              <a:rPr lang="ko-KR" altLang="en-US" sz="1000" b="1" u="sng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000" b="1" u="sng" dirty="0" smtClean="0">
                <a:latin typeface="Arial" pitchFamily="34" charset="0"/>
                <a:ea typeface="나눔고딕" panose="020D0604000000000000" pitchFamily="50" charset="-127"/>
              </a:rPr>
              <a:t>(Hive on MR </a:t>
            </a:r>
            <a:r>
              <a:rPr lang="ko-KR" altLang="en-US" sz="1000" b="1" u="sng" smtClean="0">
                <a:latin typeface="Arial" pitchFamily="34" charset="0"/>
                <a:ea typeface="나눔고딕" panose="020D0604000000000000" pitchFamily="50" charset="-127"/>
              </a:rPr>
              <a:t>대비</a:t>
            </a:r>
            <a:r>
              <a:rPr lang="en-US" altLang="ko-KR" sz="1000" b="1" u="sng" dirty="0" smtClean="0">
                <a:latin typeface="Arial" pitchFamily="34" charset="0"/>
                <a:ea typeface="나눔고딕" panose="020D0604000000000000" pitchFamily="50" charset="-127"/>
              </a:rPr>
              <a:t>)</a:t>
            </a:r>
            <a:endParaRPr lang="ko-KR" altLang="en-US" sz="1000" b="1" u="sng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pic>
        <p:nvPicPr>
          <p:cNvPr id="22" name="Picture 4" descr="https://camo.githubusercontent.com/a5df2809ea1d2fb8d5f6ea75693d1db9afb291f0/687474703a2f2f666f726365646f74636f6d2e6769746875622e636f6d2f70686f656e69782f696d616765732f6c6f676f2e6a706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63" y="5805264"/>
            <a:ext cx="93345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 descr="http://images.vcpost.com/data/images/full/13494/splice-machin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98" b="29092"/>
          <a:stretch>
            <a:fillRect/>
          </a:stretch>
        </p:blipFill>
        <p:spPr bwMode="auto">
          <a:xfrm>
            <a:off x="3369320" y="6151215"/>
            <a:ext cx="86360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 bwMode="auto">
          <a:xfrm>
            <a:off x="5207124" y="4784576"/>
            <a:ext cx="4210372" cy="1787674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5112" lvl="1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SQL</a:t>
            </a:r>
            <a:r>
              <a:rPr lang="ko-KR" altLang="en-US" sz="12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에 익숙한 데이터 분석가의 데이터 접근성 개선 </a:t>
            </a:r>
            <a:endParaRPr lang="en-US" altLang="ko-KR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265112" lvl="1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BI </a:t>
            </a:r>
            <a:r>
              <a:rPr lang="ko-KR" altLang="en-US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툴과 연계하여 </a:t>
            </a: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GUI </a:t>
            </a:r>
            <a:r>
              <a:rPr lang="ko-KR" altLang="en-US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기반의 </a:t>
            </a: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Interactive</a:t>
            </a:r>
            <a:r>
              <a:rPr lang="ko-KR" altLang="en-US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한 분석 </a:t>
            </a:r>
            <a:r>
              <a:rPr lang="ko-KR" altLang="en-US" sz="12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환경 </a:t>
            </a:r>
            <a:r>
              <a:rPr lang="ko-KR" altLang="en-US" sz="1200" b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지원</a:t>
            </a:r>
            <a:endParaRPr lang="en-US" altLang="ko-KR" sz="1200" b="1" dirty="0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265112" lvl="1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기존 구현된 </a:t>
            </a: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SQL </a:t>
            </a:r>
            <a:r>
              <a:rPr lang="ko-KR" altLang="en-US" sz="12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기반 </a:t>
            </a:r>
            <a:r>
              <a:rPr lang="en-US" altLang="ko-KR" sz="12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Biz Logic</a:t>
            </a:r>
            <a:r>
              <a:rPr lang="ko-KR" altLang="en-US" sz="12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의 전환 공수 </a:t>
            </a:r>
            <a:r>
              <a:rPr lang="ko-KR" altLang="en-US" sz="1200" b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절감</a:t>
            </a:r>
            <a:endParaRPr lang="en-US" altLang="ko-KR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265112" lvl="1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ko-KR" altLang="en-US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5207124" y="4352528"/>
            <a:ext cx="4003675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algn="ctr" eaLnBrk="1" hangingPunct="1">
              <a:lnSpc>
                <a:spcPct val="110000"/>
              </a:lnSpc>
            </a:pPr>
            <a:r>
              <a:rPr lang="ko-KR" altLang="en-US" sz="1500" b="1" u="sng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기대효과</a:t>
            </a:r>
            <a:endParaRPr lang="ko-KR" altLang="en-US" sz="1400" b="1" u="sng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295340" y="4342244"/>
            <a:ext cx="1348619" cy="283096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72000" rIns="36000" bIns="36000" anchor="ctr"/>
          <a:lstStyle/>
          <a:p>
            <a:pPr algn="ctr" eaLnBrk="1" hangingPunct="1">
              <a:spcBef>
                <a:spcPts val="600"/>
              </a:spcBef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Batch SQL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1743142" y="4342244"/>
            <a:ext cx="1348619" cy="283096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72000" rIns="36000" bIns="36000" anchor="ctr"/>
          <a:lstStyle/>
          <a:p>
            <a:pPr algn="ctr" eaLnBrk="1" hangingPunct="1">
              <a:spcBef>
                <a:spcPts val="600"/>
              </a:spcBef>
              <a:defRPr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Interactive SQL</a:t>
            </a:r>
            <a:endParaRPr lang="en-US" altLang="ko-KR" sz="1200" b="1" dirty="0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3195193" y="4342244"/>
            <a:ext cx="1348619" cy="283096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72000" rIns="36000" bIns="36000" anchor="ctr"/>
          <a:lstStyle/>
          <a:p>
            <a:pPr algn="ctr" eaLnBrk="1" hangingPunct="1">
              <a:spcBef>
                <a:spcPts val="600"/>
              </a:spcBef>
              <a:defRPr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Operational SQL</a:t>
            </a:r>
            <a:endParaRPr lang="en-US" altLang="ko-KR" sz="1200" b="1" dirty="0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86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261475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defRPr/>
            </a:pP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SQL on Hadoop</a:t>
            </a:r>
            <a:r>
              <a:rPr lang="ko-KR" altLang="en-US" sz="1600" b="1" ker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kern="0" smtClean="0">
                <a:latin typeface="Arial" pitchFamily="34" charset="0"/>
                <a:ea typeface="나눔고딕" panose="020D0604000000000000" pitchFamily="50" charset="-127"/>
              </a:rPr>
              <a:t>기술 중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HBase</a:t>
            </a:r>
            <a:r>
              <a:rPr lang="ko-KR" altLang="en-US" sz="1600" b="1" kern="0" smtClean="0">
                <a:latin typeface="Arial" pitchFamily="34" charset="0"/>
                <a:ea typeface="나눔고딕" panose="020D0604000000000000" pitchFamily="50" charset="-127"/>
              </a:rPr>
              <a:t>에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SQL Layer</a:t>
            </a:r>
            <a:r>
              <a:rPr lang="ko-KR" altLang="en-US" sz="1600" b="1" kern="0" smtClean="0">
                <a:latin typeface="Arial" pitchFamily="34" charset="0"/>
                <a:ea typeface="나눔고딕" panose="020D0604000000000000" pitchFamily="50" charset="-127"/>
              </a:rPr>
              <a:t>를 추가한 기술로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en-US" altLang="ko-KR" sz="1600" b="1" kern="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IoT</a:t>
            </a:r>
            <a:r>
              <a:rPr lang="en-US" altLang="ko-KR" sz="1600" b="1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등 단순</a:t>
            </a:r>
            <a:r>
              <a:rPr lang="en-US" altLang="ko-KR" sz="16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OLTP </a:t>
            </a:r>
            <a:r>
              <a:rPr lang="ko-KR" altLang="en-US" sz="16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처리가 요구되는 </a:t>
            </a:r>
            <a:r>
              <a:rPr lang="ko-KR" altLang="en-US" sz="1600" b="1" kern="0" dirty="0" err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16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적용 </a:t>
            </a:r>
            <a:r>
              <a:rPr lang="ko-KR" altLang="en-US" sz="1600" b="1" ker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가능 </a:t>
            </a:r>
            <a:r>
              <a:rPr lang="ko-KR" altLang="en-US" sz="1600" b="1" kern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분야의 </a:t>
            </a:r>
            <a:r>
              <a:rPr lang="ko-KR" altLang="en-US" sz="16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비즈니스 특성 고려 </a:t>
            </a:r>
            <a:r>
              <a:rPr lang="ko-KR" altLang="en-US" sz="1600" b="1" ker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시 </a:t>
            </a:r>
            <a:r>
              <a:rPr lang="ko-KR" altLang="en-US" sz="1600" b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시장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확대를 </a:t>
            </a:r>
            <a:r>
              <a:rPr lang="ko-KR" altLang="en-US" sz="16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고려하여 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“</a:t>
            </a:r>
            <a:r>
              <a:rPr lang="ko-KR" altLang="en-US" sz="1600" b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단순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OLTP+OLAP </a:t>
            </a:r>
            <a:r>
              <a:rPr lang="ko-KR" altLang="en-US" sz="1600" b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중심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”</a:t>
            </a:r>
            <a:r>
              <a:rPr lang="ko-KR" altLang="en-US" sz="1600" b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으로 먼저 발전될 </a:t>
            </a:r>
            <a:r>
              <a:rPr lang="ko-KR" altLang="en-US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것으로 기대됨</a:t>
            </a:r>
          </a:p>
        </p:txBody>
      </p:sp>
      <p:sp>
        <p:nvSpPr>
          <p:cNvPr id="57" name="직사각형 56"/>
          <p:cNvSpPr/>
          <p:nvPr/>
        </p:nvSpPr>
        <p:spPr bwMode="auto">
          <a:xfrm>
            <a:off x="5241032" y="1988840"/>
            <a:ext cx="4379913" cy="287972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lvl="1" indent="-182563" algn="ctr" eaLnBrk="1" latinLnBrk="0" hangingPunct="1">
              <a:lnSpc>
                <a:spcPts val="1800"/>
              </a:lnSpc>
              <a:tabLst>
                <a:tab pos="266700" algn="l"/>
              </a:tabLst>
              <a:defRPr/>
            </a:pPr>
            <a:endParaRPr kumimoji="0" lang="ko-KR" altLang="en-US" sz="1100" b="1" kern="0" dirty="0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1"/>
              </a:gra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4" name="그룹 51"/>
          <p:cNvGrpSpPr>
            <a:grpSpLocks/>
          </p:cNvGrpSpPr>
          <p:nvPr/>
        </p:nvGrpSpPr>
        <p:grpSpPr bwMode="auto">
          <a:xfrm>
            <a:off x="5561582" y="2276177"/>
            <a:ext cx="3762375" cy="2322513"/>
            <a:chOff x="631726" y="1577366"/>
            <a:chExt cx="4896544" cy="2787738"/>
          </a:xfrm>
        </p:grpSpPr>
        <p:sp>
          <p:nvSpPr>
            <p:cNvPr id="60" name="직사각형 59"/>
            <p:cNvSpPr/>
            <p:nvPr/>
          </p:nvSpPr>
          <p:spPr>
            <a:xfrm>
              <a:off x="2346549" y="1577366"/>
              <a:ext cx="1442105" cy="987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rgbClr val="EEECE1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0" hangingPunct="1">
                <a:lnSpc>
                  <a:spcPts val="145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HBase</a:t>
              </a:r>
            </a:p>
            <a:p>
              <a:pPr algn="ctr" eaLnBrk="1" fontAlgn="auto" latinLnBrk="0" hangingPunct="1">
                <a:lnSpc>
                  <a:spcPts val="145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+</a:t>
              </a:r>
            </a:p>
            <a:p>
              <a:pPr algn="ctr" eaLnBrk="1" fontAlgn="auto" latinLnBrk="0" hangingPunct="1">
                <a:lnSpc>
                  <a:spcPts val="145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SQL</a:t>
              </a:r>
              <a:endParaRPr kumimoji="0" lang="ko-KR" altLang="en-US" sz="1300" b="1" kern="0" dirty="0">
                <a:solidFill>
                  <a:sysClr val="windowText" lastClr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31726" y="3357097"/>
              <a:ext cx="1440039" cy="1008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rgbClr val="EEECE1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0" hangingPunct="1">
                <a:lnSpc>
                  <a:spcPts val="145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OLAP</a:t>
              </a:r>
            </a:p>
            <a:p>
              <a:pPr algn="ctr" eaLnBrk="1" fontAlgn="auto" latinLnBrk="0" hangingPunct="1">
                <a:lnSpc>
                  <a:spcPts val="145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+</a:t>
              </a:r>
            </a:p>
            <a:p>
              <a:pPr algn="ctr" eaLnBrk="1" fontAlgn="auto" latinLnBrk="0" hangingPunct="1">
                <a:lnSpc>
                  <a:spcPts val="145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OLTP</a:t>
              </a:r>
              <a:endParaRPr kumimoji="0" lang="ko-KR" altLang="en-US" sz="1300" b="1" kern="0" dirty="0">
                <a:solidFill>
                  <a:sysClr val="windowText" lastClr="000000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346549" y="3357097"/>
              <a:ext cx="1440039" cy="1008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rgbClr val="EEECE1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0" hangingPunct="1">
                <a:lnSpc>
                  <a:spcPts val="145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OLTP </a:t>
              </a:r>
              <a:r>
                <a:rPr kumimoji="0" lang="ko-KR" altLang="en-US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중심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088232" y="3357097"/>
              <a:ext cx="1440038" cy="1008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rgbClr val="EEECE1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0" hangingPunct="1">
                <a:lnSpc>
                  <a:spcPts val="145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단순 </a:t>
              </a:r>
              <a:r>
                <a:rPr kumimoji="0" lang="en-US" altLang="ko-KR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OLTP</a:t>
              </a:r>
              <a:br>
                <a:rPr kumimoji="0" lang="en-US" altLang="ko-KR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</a:br>
              <a:r>
                <a:rPr kumimoji="0" lang="en-US" altLang="ko-KR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+</a:t>
              </a:r>
            </a:p>
            <a:p>
              <a:pPr algn="ctr" eaLnBrk="1" fontAlgn="auto" latinLnBrk="0" hangingPunct="1">
                <a:lnSpc>
                  <a:spcPts val="145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OLAP </a:t>
              </a:r>
              <a:r>
                <a:rPr kumimoji="0" lang="ko-KR" altLang="en-US" sz="1300" b="1" kern="0" dirty="0">
                  <a:solidFill>
                    <a:sysClr val="windowText" lastClr="000000"/>
                  </a:solidFill>
                  <a:latin typeface="Arial" pitchFamily="34" charset="0"/>
                  <a:ea typeface="나눔고딕" panose="020D0604000000000000" pitchFamily="50" charset="-127"/>
                </a:rPr>
                <a:t>중심</a:t>
              </a:r>
            </a:p>
          </p:txBody>
        </p:sp>
        <p:cxnSp>
          <p:nvCxnSpPr>
            <p:cNvPr id="19477" name="꺾인 연결선 63"/>
            <p:cNvCxnSpPr>
              <a:cxnSpLocks noChangeShapeType="1"/>
              <a:stCxn id="60" idx="2"/>
              <a:endCxn id="61" idx="0"/>
            </p:cNvCxnSpPr>
            <p:nvPr/>
          </p:nvCxnSpPr>
          <p:spPr bwMode="auto">
            <a:xfrm rot="5400000">
              <a:off x="1813801" y="2102911"/>
              <a:ext cx="792088" cy="1716075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rgbClr val="D9D9D9"/>
              </a:solidFill>
              <a:miter lim="800000"/>
              <a:headEnd/>
              <a:tailEnd type="triangle" w="lg" len="med"/>
            </a:ln>
          </p:spPr>
        </p:cxnSp>
        <p:cxnSp>
          <p:nvCxnSpPr>
            <p:cNvPr id="19478" name="꺾인 연결선 64"/>
            <p:cNvCxnSpPr>
              <a:cxnSpLocks noChangeShapeType="1"/>
              <a:stCxn id="60" idx="2"/>
              <a:endCxn id="63" idx="0"/>
            </p:cNvCxnSpPr>
            <p:nvPr/>
          </p:nvCxnSpPr>
          <p:spPr bwMode="auto">
            <a:xfrm rot="16200000" flipH="1">
              <a:off x="3541992" y="2090793"/>
              <a:ext cx="792088" cy="1740309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rgbClr val="D9D9D9"/>
              </a:solidFill>
              <a:miter lim="800000"/>
              <a:headEnd/>
              <a:tailEnd type="triangle" w="lg" len="med"/>
            </a:ln>
          </p:spPr>
        </p:cxnSp>
        <p:cxnSp>
          <p:nvCxnSpPr>
            <p:cNvPr id="19479" name="꺾인 연결선 65"/>
            <p:cNvCxnSpPr>
              <a:cxnSpLocks noChangeShapeType="1"/>
              <a:stCxn id="60" idx="2"/>
              <a:endCxn id="62" idx="0"/>
            </p:cNvCxnSpPr>
            <p:nvPr/>
          </p:nvCxnSpPr>
          <p:spPr bwMode="auto">
            <a:xfrm rot="5400000">
              <a:off x="2671546" y="2960656"/>
              <a:ext cx="792088" cy="583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rgbClr val="D9D9D9"/>
              </a:solidFill>
              <a:miter lim="800000"/>
              <a:headEnd/>
              <a:tailEnd type="triangle" w="lg" len="med"/>
            </a:ln>
          </p:spPr>
        </p:cxnSp>
      </p:grpSp>
      <p:sp>
        <p:nvSpPr>
          <p:cNvPr id="70" name="직사각형 69"/>
          <p:cNvSpPr/>
          <p:nvPr/>
        </p:nvSpPr>
        <p:spPr>
          <a:xfrm>
            <a:off x="8205365" y="3776042"/>
            <a:ext cx="1161678" cy="851396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</a:ln>
          <a:effectLst>
            <a:glow rad="63500">
              <a:srgbClr val="4F81BD">
                <a:satMod val="175000"/>
                <a:alpha val="40000"/>
              </a:srgbClr>
            </a:glow>
          </a:effectLst>
        </p:spPr>
        <p:txBody>
          <a:bodyPr anchor="ctr"/>
          <a:lstStyle/>
          <a:p>
            <a:pPr algn="ctr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5253607" y="4868565"/>
            <a:ext cx="4379913" cy="143986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ctr"/>
          <a:lstStyle/>
          <a:p>
            <a:pPr marL="177800" indent="-177800" fontAlgn="ctr" latinLnBrk="0">
              <a:spcBef>
                <a:spcPts val="300"/>
              </a:spcBef>
              <a:buFont typeface="Wingdings" pitchFamily="2" charset="2"/>
              <a:buChar char="§"/>
              <a:defRPr/>
            </a:pPr>
            <a:r>
              <a:rPr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IoT </a:t>
            </a:r>
            <a:r>
              <a:rPr lang="ko-KR" altLang="en-US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등 </a:t>
            </a:r>
            <a:r>
              <a:rPr lang="ko-KR" altLang="en-US" sz="1200" b="1" kern="0" dirty="0" err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적용 가능 분야 비즈니스 특성 고려 시   단순 </a:t>
            </a:r>
            <a:r>
              <a:rPr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OLTP + OLAP </a:t>
            </a:r>
            <a:r>
              <a:rPr lang="ko-KR" altLang="en-US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중심</a:t>
            </a:r>
            <a:r>
              <a:rPr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유형의 시장 </a:t>
            </a:r>
            <a:r>
              <a:rPr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Needs</a:t>
            </a:r>
            <a:r>
              <a:rPr lang="ko-KR" altLang="en-US" sz="1200" b="1" ker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가 </a:t>
            </a:r>
            <a:r>
              <a:rPr lang="ko-KR" altLang="en-US" sz="1200" b="1" kern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가장 </a:t>
            </a:r>
            <a:r>
              <a:rPr lang="ko-KR" altLang="en-US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클 것으로 기대됨</a:t>
            </a:r>
            <a:endParaRPr lang="en-US" altLang="ko-KR" sz="1200" b="1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177800" indent="-177800" fontAlgn="ctr" latinLnBrk="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ko-KR" altLang="en-US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복잡한 트랜잭션</a:t>
            </a:r>
            <a:r>
              <a:rPr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처리 구현 어려움으로 인한 기술발전 어려움 예상 </a:t>
            </a:r>
            <a:endParaRPr lang="en-US" altLang="ko-KR" sz="1200" b="1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177800" indent="-177800" fontAlgn="ctr" latinLnBrk="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ko-KR" sz="1200" b="1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OLTP </a:t>
            </a:r>
            <a:r>
              <a:rPr lang="ko-KR" altLang="en-US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구현을 위한  성능</a:t>
            </a:r>
            <a:r>
              <a:rPr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확장성 저하 예상</a:t>
            </a:r>
            <a:endParaRPr kumimoji="0" lang="ko-KR" altLang="en-US" sz="1100" b="1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6" name="제목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/>
              <a:t>Ecosystems – SQL on </a:t>
            </a:r>
            <a:r>
              <a:rPr lang="en-US" altLang="ko-KR" dirty="0" smtClean="0"/>
              <a:t>HBase 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 bwMode="auto">
          <a:xfrm>
            <a:off x="369242" y="2014240"/>
            <a:ext cx="4295775" cy="42087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indent="-182563" algn="ctr">
              <a:lnSpc>
                <a:spcPct val="90000"/>
              </a:lnSpc>
              <a:spcBef>
                <a:spcPct val="50000"/>
              </a:spcBef>
              <a:tabLst>
                <a:tab pos="266700" algn="l"/>
              </a:tabLst>
              <a:defRPr/>
            </a:pPr>
            <a:endParaRPr lang="ko-KR" altLang="en-US" sz="1050" baseline="30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96254" y="2666702"/>
            <a:ext cx="2378075" cy="3157538"/>
          </a:xfrm>
          <a:prstGeom prst="rect">
            <a:avLst/>
          </a:prstGeom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2540"/>
            </a:sp3d>
          </a:bodyPr>
          <a:lstStyle/>
          <a:p>
            <a:pPr marL="177800" lvl="1" indent="-177800" eaLnBrk="1" fontAlgn="auto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tabLst>
                <a:tab pos="177800" algn="l"/>
              </a:tabLst>
              <a:defRPr/>
            </a:pPr>
            <a:endParaRPr lang="en-US" altLang="ko-KR" sz="1300" b="1" kern="0" spc="-70" dirty="0">
              <a:solidFill>
                <a:sysClr val="windowText" lastClr="000000">
                  <a:lumMod val="85000"/>
                  <a:lumOff val="15000"/>
                </a:sys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12764" y="2289423"/>
            <a:ext cx="3952241" cy="350177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>
            <a:innerShdw blurRad="38100">
              <a:prstClr val="black"/>
            </a:inn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00" b="1" kern="0" dirty="0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1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rot="16200000">
            <a:off x="20533" y="3561319"/>
            <a:ext cx="948519" cy="307777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38100">
              <a:bevelT w="1270" h="635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b="1" spc="-100" dirty="0" smtClean="0">
                <a:latin typeface="맑은 고딕" pitchFamily="50" charset="-127"/>
                <a:ea typeface="맑은 고딕" pitchFamily="50" charset="-127"/>
              </a:rPr>
              <a:t>SQL</a:t>
            </a:r>
            <a:endParaRPr lang="ko-KR" altLang="en-US" sz="1400" b="1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7"/>
          <p:cNvSpPr/>
          <p:nvPr/>
        </p:nvSpPr>
        <p:spPr>
          <a:xfrm>
            <a:off x="805662" y="5785519"/>
            <a:ext cx="1226840" cy="307777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38100">
              <a:bevelT w="1270" h="635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b="1" spc="-100" dirty="0" smtClean="0">
                <a:latin typeface="맑은 고딕" pitchFamily="50" charset="-127"/>
                <a:ea typeface="맑은 고딕" pitchFamily="50" charset="-127"/>
              </a:rPr>
              <a:t>Batch</a:t>
            </a:r>
            <a:endParaRPr lang="ko-KR" altLang="en-US" sz="1400" b="1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8" name="직선 화살표 연결선 71"/>
          <p:cNvCxnSpPr>
            <a:cxnSpLocks noChangeShapeType="1"/>
          </p:cNvCxnSpPr>
          <p:nvPr/>
        </p:nvCxnSpPr>
        <p:spPr bwMode="auto">
          <a:xfrm flipV="1">
            <a:off x="612129" y="2236490"/>
            <a:ext cx="0" cy="3568774"/>
          </a:xfrm>
          <a:prstGeom prst="straightConnector1">
            <a:avLst/>
          </a:prstGeom>
          <a:noFill/>
          <a:ln w="3175" algn="ctr">
            <a:solidFill>
              <a:srgbClr val="26262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직선 화살표 연결선 72"/>
          <p:cNvCxnSpPr>
            <a:cxnSpLocks noChangeShapeType="1"/>
          </p:cNvCxnSpPr>
          <p:nvPr/>
        </p:nvCxnSpPr>
        <p:spPr bwMode="auto">
          <a:xfrm flipV="1">
            <a:off x="612129" y="5797326"/>
            <a:ext cx="3967163" cy="7938"/>
          </a:xfrm>
          <a:prstGeom prst="straightConnector1">
            <a:avLst/>
          </a:prstGeom>
          <a:noFill/>
          <a:ln w="3175" algn="ctr">
            <a:solidFill>
              <a:srgbClr val="26262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직사각형 7"/>
          <p:cNvSpPr/>
          <p:nvPr/>
        </p:nvSpPr>
        <p:spPr>
          <a:xfrm>
            <a:off x="2792808" y="5785519"/>
            <a:ext cx="1226840" cy="307777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38100">
              <a:bevelT w="1270" h="635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b="1" spc="-100" dirty="0" smtClean="0">
                <a:latin typeface="맑은 고딕" pitchFamily="50" charset="-127"/>
                <a:ea typeface="맑은 고딕" pitchFamily="50" charset="-127"/>
              </a:rPr>
              <a:t>Real-Time</a:t>
            </a:r>
            <a:endParaRPr lang="ko-KR" altLang="en-US" sz="1400" b="1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16200000">
            <a:off x="4984" y="4708545"/>
            <a:ext cx="948519" cy="307777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38100">
              <a:bevelT w="1270" h="635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b="1" spc="-100" dirty="0" smtClean="0">
                <a:latin typeface="맑은 고딕" pitchFamily="50" charset="-127"/>
                <a:ea typeface="맑은 고딕" pitchFamily="50" charset="-127"/>
              </a:rPr>
              <a:t>API</a:t>
            </a:r>
            <a:endParaRPr lang="ko-KR" altLang="en-US" sz="1400" b="1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6902" y="4563765"/>
            <a:ext cx="2343797" cy="63817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HDFS</a:t>
            </a:r>
            <a:endParaRPr kumimoji="0"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098800" y="4563765"/>
            <a:ext cx="1351903" cy="6381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HBase</a:t>
            </a:r>
            <a:endParaRPr kumimoji="0" lang="en-US" altLang="ko-KR" sz="14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en-US" altLang="ko-KR" sz="1100" kern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NoSQL</a:t>
            </a:r>
            <a:r>
              <a:rPr kumimoji="0" lang="en-US" altLang="ko-KR" sz="11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100" kern="0" dirty="0" smtClean="0">
                <a:ea typeface="맑은 고딕" pitchFamily="50" charset="-127"/>
              </a:rPr>
              <a:t>to </a:t>
            </a:r>
            <a:r>
              <a:rPr kumimoji="0" lang="en-US" altLang="ko-KR" sz="1100" kern="0" dirty="0" err="1" smtClean="0">
                <a:ea typeface="맑은 고딕" pitchFamily="50" charset="-127"/>
              </a:rPr>
              <a:t>NewSQL</a:t>
            </a:r>
            <a:r>
              <a:rPr kumimoji="0" lang="en-US" altLang="ko-KR" sz="11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오른쪽 중괄호 45"/>
          <p:cNvSpPr/>
          <p:nvPr/>
        </p:nvSpPr>
        <p:spPr bwMode="auto">
          <a:xfrm rot="16200000">
            <a:off x="954236" y="2716708"/>
            <a:ext cx="347662" cy="549275"/>
          </a:xfrm>
          <a:prstGeom prst="rightBrace">
            <a:avLst>
              <a:gd name="adj1" fmla="val 24011"/>
              <a:gd name="adj2" fmla="val 48880"/>
            </a:avLst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875654" y="2577802"/>
            <a:ext cx="514350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Hive</a:t>
            </a:r>
            <a:endParaRPr kumimoji="0" lang="ko-KR" altLang="en-US" sz="1200" b="1" i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36067" y="2403177"/>
            <a:ext cx="1244600" cy="461963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1" kern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SQL on Hadoop</a:t>
            </a:r>
            <a:endParaRPr kumimoji="0" lang="ko-KR" altLang="en-US" sz="1200" b="1" i="1" kern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오른쪽 중괄호 48"/>
          <p:cNvSpPr/>
          <p:nvPr/>
        </p:nvSpPr>
        <p:spPr>
          <a:xfrm rot="16200000">
            <a:off x="2204735" y="2395583"/>
            <a:ext cx="347662" cy="1191525"/>
          </a:xfrm>
          <a:prstGeom prst="rightBrace">
            <a:avLst>
              <a:gd name="adj1" fmla="val 24011"/>
              <a:gd name="adj2" fmla="val 48880"/>
            </a:avLst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3042343" y="2422055"/>
            <a:ext cx="119062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1" kern="0" dirty="0" smtClean="0">
                <a:solidFill>
                  <a:srgbClr val="002060"/>
                </a:solidFill>
                <a:ea typeface="맑은 고딕" pitchFamily="50" charset="-127"/>
              </a:rPr>
              <a:t>SQL 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1" kern="0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HBase</a:t>
            </a:r>
            <a:endParaRPr kumimoji="0" lang="ko-KR" altLang="en-US" sz="1200" b="1" i="1" kern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오른쪽 중괄호 50"/>
          <p:cNvSpPr/>
          <p:nvPr/>
        </p:nvSpPr>
        <p:spPr bwMode="auto">
          <a:xfrm rot="16200000">
            <a:off x="3700037" y="2776516"/>
            <a:ext cx="347662" cy="429660"/>
          </a:xfrm>
          <a:prstGeom prst="rightBrace">
            <a:avLst>
              <a:gd name="adj1" fmla="val 24011"/>
              <a:gd name="adj2" fmla="val 48880"/>
            </a:avLst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76584" y="3310210"/>
            <a:ext cx="857840" cy="1152128"/>
          </a:xfrm>
          <a:prstGeom prst="roundRect">
            <a:avLst/>
          </a:prstGeom>
          <a:gradFill flip="none" rotWithShape="1">
            <a:gsLst>
              <a:gs pos="0">
                <a:srgbClr val="2D2D8A">
                  <a:lumMod val="40000"/>
                  <a:lumOff val="60000"/>
                  <a:tint val="66000"/>
                  <a:satMod val="160000"/>
                </a:srgbClr>
              </a:gs>
              <a:gs pos="50000">
                <a:srgbClr val="2D2D8A">
                  <a:lumMod val="40000"/>
                  <a:lumOff val="60000"/>
                  <a:tint val="44500"/>
                  <a:satMod val="160000"/>
                </a:srgbClr>
              </a:gs>
              <a:gs pos="100000">
                <a:srgbClr val="2D2D8A">
                  <a:lumMod val="40000"/>
                  <a:lumOff val="60000"/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en-US" altLang="ko-KR" sz="1100" b="1" dirty="0">
                <a:solidFill>
                  <a:srgbClr val="161645"/>
                </a:solidFill>
                <a:latin typeface="맑은 고딕" pitchFamily="50" charset="-127"/>
                <a:ea typeface="맑은 고딕" pitchFamily="50" charset="-127"/>
              </a:rPr>
              <a:t> Batch SQL</a:t>
            </a:r>
            <a:endParaRPr kumimoji="0" lang="ko-KR" altLang="en-US" sz="1100" b="1" dirty="0">
              <a:solidFill>
                <a:srgbClr val="161645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08094" y="3310210"/>
            <a:ext cx="857840" cy="1152128"/>
          </a:xfrm>
          <a:prstGeom prst="roundRect">
            <a:avLst/>
          </a:prstGeom>
          <a:gradFill flip="none" rotWithShape="1">
            <a:gsLst>
              <a:gs pos="0">
                <a:srgbClr val="2D2D8A">
                  <a:lumMod val="40000"/>
                  <a:lumOff val="60000"/>
                  <a:tint val="66000"/>
                  <a:satMod val="160000"/>
                </a:srgbClr>
              </a:gs>
              <a:gs pos="50000">
                <a:srgbClr val="2D2D8A">
                  <a:lumMod val="40000"/>
                  <a:lumOff val="60000"/>
                  <a:tint val="44500"/>
                  <a:satMod val="160000"/>
                </a:srgbClr>
              </a:gs>
              <a:gs pos="100000">
                <a:srgbClr val="2D2D8A">
                  <a:lumMod val="40000"/>
                  <a:lumOff val="60000"/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en-US" altLang="ko-KR" sz="1100" b="1" dirty="0">
                <a:solidFill>
                  <a:srgbClr val="161645"/>
                </a:solidFill>
                <a:latin typeface="맑은 고딕" pitchFamily="50" charset="-127"/>
                <a:ea typeface="맑은 고딕" pitchFamily="50" charset="-127"/>
              </a:rPr>
              <a:t>Interactive SQL</a:t>
            </a:r>
          </a:p>
          <a:p>
            <a:pPr algn="ctr">
              <a:lnSpc>
                <a:spcPct val="90000"/>
              </a:lnSpc>
              <a:defRPr/>
            </a:pPr>
            <a:r>
              <a:rPr kumimoji="0" lang="en-US" altLang="ko-KR" sz="11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“Batch"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648654" y="3310210"/>
            <a:ext cx="857840" cy="1152128"/>
          </a:xfrm>
          <a:prstGeom prst="roundRect">
            <a:avLst/>
          </a:prstGeom>
          <a:solidFill>
            <a:srgbClr val="2D2D8A">
              <a:lumMod val="40000"/>
              <a:lumOff val="60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en-US" altLang="ko-KR" sz="1100" b="1" dirty="0">
                <a:solidFill>
                  <a:srgbClr val="161645"/>
                </a:solidFill>
                <a:latin typeface="맑은 고딕" pitchFamily="50" charset="-127"/>
                <a:ea typeface="맑은 고딕" pitchFamily="50" charset="-127"/>
              </a:rPr>
              <a:t> Interactive SQL</a:t>
            </a:r>
          </a:p>
          <a:p>
            <a:pPr algn="ctr">
              <a:lnSpc>
                <a:spcPct val="90000"/>
              </a:lnSpc>
              <a:defRPr/>
            </a:pPr>
            <a:r>
              <a:rPr kumimoji="0" lang="en-US" altLang="ko-KR" sz="105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“Real-Time”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592864" y="3310210"/>
            <a:ext cx="857840" cy="1152128"/>
          </a:xfrm>
          <a:prstGeom prst="roundRect">
            <a:avLst/>
          </a:prstGeom>
          <a:solidFill>
            <a:srgbClr val="2D2D8A">
              <a:lumMod val="40000"/>
              <a:lumOff val="60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en-US" altLang="ko-KR" sz="1100" b="1" dirty="0">
                <a:solidFill>
                  <a:srgbClr val="161645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rgbClr val="161645"/>
                </a:solidFill>
                <a:latin typeface="맑은 고딕" pitchFamily="50" charset="-127"/>
                <a:ea typeface="맑은 고딕" pitchFamily="50" charset="-127"/>
              </a:rPr>
              <a:t>Operational </a:t>
            </a:r>
            <a:r>
              <a:rPr kumimoji="0" lang="en-US" altLang="ko-KR" sz="1100" b="1" dirty="0">
                <a:solidFill>
                  <a:srgbClr val="161645"/>
                </a:solidFill>
                <a:latin typeface="맑은 고딕" pitchFamily="50" charset="-127"/>
                <a:ea typeface="맑은 고딕" pitchFamily="50" charset="-127"/>
              </a:rPr>
              <a:t>SQL</a:t>
            </a:r>
          </a:p>
          <a:p>
            <a:pPr algn="ctr">
              <a:lnSpc>
                <a:spcPct val="90000"/>
              </a:lnSpc>
              <a:defRPr/>
            </a:pPr>
            <a:r>
              <a:rPr kumimoji="0" lang="en-US" altLang="ko-KR" sz="11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“OLTP”</a:t>
            </a:r>
            <a:endParaRPr kumimoji="0" lang="en-US" altLang="ko-KR" sz="11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오른쪽 중괄호 57"/>
          <p:cNvSpPr/>
          <p:nvPr/>
        </p:nvSpPr>
        <p:spPr>
          <a:xfrm rot="16200000">
            <a:off x="1969442" y="2620665"/>
            <a:ext cx="347662" cy="741362"/>
          </a:xfrm>
          <a:prstGeom prst="rightBrace">
            <a:avLst>
              <a:gd name="adj1" fmla="val 24011"/>
              <a:gd name="adj2" fmla="val 48880"/>
            </a:avLst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오른쪽 중괄호 58"/>
          <p:cNvSpPr/>
          <p:nvPr/>
        </p:nvSpPr>
        <p:spPr bwMode="auto">
          <a:xfrm rot="16200000">
            <a:off x="3502843" y="2356671"/>
            <a:ext cx="347662" cy="1268661"/>
          </a:xfrm>
          <a:prstGeom prst="rightBrace">
            <a:avLst>
              <a:gd name="adj1" fmla="val 24011"/>
              <a:gd name="adj2" fmla="val 48880"/>
            </a:avLst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50363" y="1545907"/>
            <a:ext cx="4003675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algn="ctr" eaLnBrk="1" hangingPunct="1">
              <a:lnSpc>
                <a:spcPct val="110000"/>
              </a:lnSpc>
            </a:pPr>
            <a:r>
              <a:rPr lang="en-US" altLang="ko-KR" sz="1500" b="1" u="sng" dirty="0"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500" b="1" u="sng">
                <a:latin typeface="Arial" pitchFamily="34" charset="0"/>
                <a:ea typeface="나눔고딕" panose="020D0604000000000000" pitchFamily="50" charset="-127"/>
              </a:rPr>
              <a:t>기반 </a:t>
            </a:r>
            <a:r>
              <a:rPr lang="en-US" altLang="ko-KR" sz="1500" b="1" u="sng" dirty="0">
                <a:latin typeface="Arial" pitchFamily="34" charset="0"/>
                <a:ea typeface="나눔고딕" panose="020D0604000000000000" pitchFamily="50" charset="-127"/>
              </a:rPr>
              <a:t>SQL Interface </a:t>
            </a:r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5468043" y="1545907"/>
            <a:ext cx="4003675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10800" bIns="10800"/>
          <a:lstStyle/>
          <a:p>
            <a:pPr marL="180975" indent="-180975" algn="ctr" eaLnBrk="1" hangingPunct="1">
              <a:lnSpc>
                <a:spcPct val="110000"/>
              </a:lnSpc>
            </a:pPr>
            <a:r>
              <a:rPr lang="ko-KR" altLang="en-US" sz="1500" b="1" u="sng" dirty="0" smtClean="0">
                <a:latin typeface="Arial" pitchFamily="34" charset="0"/>
                <a:ea typeface="나눔고딕" panose="020D0604000000000000" pitchFamily="50" charset="-127"/>
              </a:rPr>
              <a:t>발전 전망</a:t>
            </a:r>
            <a:endParaRPr lang="en-US" altLang="ko-KR" sz="1500" b="1" u="sng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pic>
        <p:nvPicPr>
          <p:cNvPr id="67" name="Picture 6" descr="http://images.vcpost.com/data/images/full/13494/splice-mach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98" b="29092"/>
          <a:stretch>
            <a:fillRect/>
          </a:stretch>
        </p:blipFill>
        <p:spPr bwMode="auto">
          <a:xfrm>
            <a:off x="3657352" y="5228878"/>
            <a:ext cx="86360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4" descr="https://camo.githubusercontent.com/a5df2809ea1d2fb8d5f6ea75693d1db9afb291f0/687474703a2f2f666f726365646f74636f6d2e6769746875622e636f6d2f70686f656e69782f696d616765732f6c6f676f2e6a70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874" y="5261099"/>
            <a:ext cx="93345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5837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처리는 </a:t>
            </a: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Hive on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Tez</a:t>
            </a:r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우수한 성능을 보이고 비교적 작은 데이터의 빠른 조회는 </a:t>
            </a: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Impala</a:t>
            </a:r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강점</a:t>
            </a: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Tajo</a:t>
            </a:r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대체적으로 느림</a:t>
            </a: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사이즈 및 자주 사용하는 쿼리 유형에 따라 적합한 기술 선택 필요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868862" y="1863442"/>
          <a:ext cx="4749800" cy="1464590"/>
        </p:xfrm>
        <a:graphic>
          <a:graphicData uri="http://schemas.openxmlformats.org/drawingml/2006/table">
            <a:tbl>
              <a:tblPr firstRow="1" bandRow="1"/>
              <a:tblGrid>
                <a:gridCol w="1387475"/>
                <a:gridCol w="3362325"/>
              </a:tblGrid>
              <a:tr h="82289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조인유형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3" marR="91443" marT="45695" marB="45695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è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Big * Big 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è"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Big * Small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 </a:t>
                      </a: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Big * Small * Small * Small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(star join)</a:t>
                      </a:r>
                      <a:endParaRPr kumimoji="0" lang="ko-KR" alt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 Big</a:t>
                      </a: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* Big * Big * Small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Small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연계분석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1" marR="36001" marT="45695" marB="45695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641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FILTERING</a:t>
                      </a:r>
                      <a:endParaRPr kumimoji="0" lang="en-US" altLang="ko-KR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3" marR="91443" marT="45695" marB="45695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하나의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fact </a:t>
                      </a: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테이블을 스캔</a:t>
                      </a:r>
                      <a:endParaRPr kumimoji="0" lang="en-US" altLang="ko-KR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Group by, Sum, Count</a:t>
                      </a:r>
                      <a:endParaRPr kumimoji="0" lang="ko-KR" alt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1" marR="36001" marT="45695" marB="45695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97848" y="1944405"/>
            <a:ext cx="182562" cy="144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27204" y="2150779"/>
            <a:ext cx="323850" cy="144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97848" y="2511142"/>
            <a:ext cx="182562" cy="144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89687" y="2909605"/>
            <a:ext cx="182562" cy="19526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6156" y="1850741"/>
            <a:ext cx="4392613" cy="4528287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indent="-182563" algn="ctr">
              <a:lnSpc>
                <a:spcPts val="1800"/>
              </a:lnSpc>
              <a:tabLst>
                <a:tab pos="266700" algn="l"/>
              </a:tabLst>
              <a:defRPr/>
            </a:pPr>
            <a:endParaRPr lang="ko-KR" altLang="en-US" sz="1100" b="1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9681" y="1883404"/>
            <a:ext cx="180975" cy="19526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71030" y="1883404"/>
            <a:ext cx="360000" cy="19526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59681" y="4134980"/>
            <a:ext cx="180975" cy="1936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71031" y="4134980"/>
            <a:ext cx="182563" cy="1936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26" name="차트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638398"/>
              </p:ext>
            </p:extLst>
          </p:nvPr>
        </p:nvGraphicFramePr>
        <p:xfrm>
          <a:off x="551756" y="2021498"/>
          <a:ext cx="17176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70" name="차트" r:id="rId3" imgW="1725318" imgH="1231499" progId="Excel.Sheet.8">
                  <p:embed/>
                </p:oleObj>
              </mc:Choice>
              <mc:Fallback>
                <p:oleObj name="차트" r:id="rId3" imgW="1725318" imgH="1231499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756" y="2021498"/>
                        <a:ext cx="1717675" cy="1228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791843"/>
              </p:ext>
            </p:extLst>
          </p:nvPr>
        </p:nvGraphicFramePr>
        <p:xfrm>
          <a:off x="653356" y="3134350"/>
          <a:ext cx="1641475" cy="739775"/>
        </p:xfrm>
        <a:graphic>
          <a:graphicData uri="http://schemas.openxmlformats.org/drawingml/2006/table">
            <a:tbl>
              <a:tblPr/>
              <a:tblGrid>
                <a:gridCol w="693457"/>
                <a:gridCol w="474009"/>
                <a:gridCol w="474009"/>
              </a:tblGrid>
              <a:tr h="1479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300G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88.0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458.7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tez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51.6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338.9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59.9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i="0" u="none" strike="noStrike" dirty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tajo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59.7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544.9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27" name="차트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372632"/>
              </p:ext>
            </p:extLst>
          </p:nvPr>
        </p:nvGraphicFramePr>
        <p:xfrm>
          <a:off x="2561531" y="4278532"/>
          <a:ext cx="1935163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71" name="차트" r:id="rId5" imgW="1944793" imgH="1231499" progId="Excel.Sheet.8">
                  <p:embed/>
                </p:oleObj>
              </mc:Choice>
              <mc:Fallback>
                <p:oleObj name="차트" r:id="rId5" imgW="1944793" imgH="1231499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531" y="4278532"/>
                        <a:ext cx="1935163" cy="1223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30286"/>
              </p:ext>
            </p:extLst>
          </p:nvPr>
        </p:nvGraphicFramePr>
        <p:xfrm>
          <a:off x="2933006" y="5430660"/>
          <a:ext cx="1512888" cy="720725"/>
        </p:xfrm>
        <a:graphic>
          <a:graphicData uri="http://schemas.openxmlformats.org/drawingml/2006/table">
            <a:tbl>
              <a:tblPr/>
              <a:tblGrid>
                <a:gridCol w="720423"/>
                <a:gridCol w="397798"/>
                <a:gridCol w="394667"/>
              </a:tblGrid>
              <a:tr h="1441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300G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54.1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99.4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tez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9.2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43.0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8.9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tajo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26.2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254.9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28" name="차트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190783"/>
              </p:ext>
            </p:extLst>
          </p:nvPr>
        </p:nvGraphicFramePr>
        <p:xfrm>
          <a:off x="2623444" y="1925355"/>
          <a:ext cx="18954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72" name="차트" r:id="rId7" imgW="1902117" imgH="1048603" progId="Excel.Sheet.8">
                  <p:embed/>
                </p:oleObj>
              </mc:Choice>
              <mc:Fallback>
                <p:oleObj name="차트" r:id="rId7" imgW="1902117" imgH="104860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444" y="1925355"/>
                        <a:ext cx="1895475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001466"/>
              </p:ext>
            </p:extLst>
          </p:nvPr>
        </p:nvGraphicFramePr>
        <p:xfrm>
          <a:off x="3005609" y="3085817"/>
          <a:ext cx="1139825" cy="715965"/>
        </p:xfrm>
        <a:graphic>
          <a:graphicData uri="http://schemas.openxmlformats.org/drawingml/2006/table">
            <a:tbl>
              <a:tblPr/>
              <a:tblGrid>
                <a:gridCol w="788580"/>
                <a:gridCol w="351245"/>
              </a:tblGrid>
              <a:tr h="1431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30G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1431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55.0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1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tez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25.3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1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5.7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431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tajo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26.8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29" name="차트 6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082166"/>
              </p:ext>
            </p:extLst>
          </p:nvPr>
        </p:nvGraphicFramePr>
        <p:xfrm>
          <a:off x="567631" y="4283295"/>
          <a:ext cx="1922463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73" name="차트" r:id="rId9" imgW="1932599" imgH="1249788" progId="Excel.Sheet.8">
                  <p:embed/>
                </p:oleObj>
              </mc:Choice>
              <mc:Fallback>
                <p:oleObj name="차트" r:id="rId9" imgW="1932599" imgH="1249788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31" y="4283295"/>
                        <a:ext cx="1922463" cy="1243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54922"/>
              </p:ext>
            </p:extLst>
          </p:nvPr>
        </p:nvGraphicFramePr>
        <p:xfrm>
          <a:off x="700981" y="5430660"/>
          <a:ext cx="1762125" cy="900432"/>
        </p:xfrm>
        <a:graphic>
          <a:graphicData uri="http://schemas.openxmlformats.org/drawingml/2006/table">
            <a:tbl>
              <a:tblPr/>
              <a:tblGrid>
                <a:gridCol w="720545"/>
                <a:gridCol w="454205"/>
                <a:gridCol w="587375"/>
              </a:tblGrid>
              <a:tr h="156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300G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1565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205.5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502.7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5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tez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80.4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327.8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565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102.6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</a:t>
                      </a:r>
                      <a:endParaRPr lang="ko-KR" altLang="en-US" sz="900" b="1" i="0" u="none" strike="noStrike" dirty="0">
                        <a:solidFill>
                          <a:srgbClr val="C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5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tajo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강제종료</a:t>
                      </a:r>
                      <a:endParaRPr lang="en-US" altLang="ko-KR" sz="900" b="1" i="0" u="none" strike="noStrike" dirty="0" smtClean="0">
                        <a:solidFill>
                          <a:srgbClr val="C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r" fontAlgn="ctr"/>
                      <a:r>
                        <a:rPr lang="en-US" altLang="ko-KR" sz="9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(3,400) </a:t>
                      </a:r>
                      <a:endParaRPr lang="en-US" altLang="ko-KR" sz="900" b="1" i="0" u="none" strike="noStrike" dirty="0">
                        <a:solidFill>
                          <a:srgbClr val="C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강제종료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9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(6,500) </a:t>
                      </a:r>
                      <a:endParaRPr lang="en-US" altLang="ko-KR" sz="900" b="1" i="0" u="none" strike="noStrike" dirty="0">
                        <a:solidFill>
                          <a:srgbClr val="C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64" name="TextBox 19"/>
          <p:cNvSpPr txBox="1">
            <a:spLocks noChangeArrowheads="1"/>
          </p:cNvSpPr>
          <p:nvPr/>
        </p:nvSpPr>
        <p:spPr bwMode="auto">
          <a:xfrm>
            <a:off x="4822012" y="6309320"/>
            <a:ext cx="342754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 대상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Hive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0.13, 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Impala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1.4, 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Apache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ajo 0.9.0</a:t>
            </a:r>
          </a:p>
          <a:p>
            <a:r>
              <a:rPr lang="en-US" altLang="ko-KR" sz="1000" dirty="0" smtClean="0">
                <a:latin typeface="나눔고딕" panose="020D0604000000000000" pitchFamily="50" charset="-127"/>
              </a:rPr>
              <a:t>※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2014.12~2015.1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LG CNS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수행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TPC-H(30GB, 300GB), TPC-DS(100GB)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실행 단추: 앞으로 또는 다음 33">
            <a:hlinkClick r:id="rId11" action="ppaction://hlinksldjump" highlightClick="1"/>
          </p:cNvPr>
          <p:cNvSpPr/>
          <p:nvPr/>
        </p:nvSpPr>
        <p:spPr bwMode="auto">
          <a:xfrm>
            <a:off x="5529064" y="2410931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38" name="TextBox 3"/>
          <p:cNvSpPr txBox="1">
            <a:spLocks noChangeArrowheads="1"/>
          </p:cNvSpPr>
          <p:nvPr/>
        </p:nvSpPr>
        <p:spPr bwMode="auto">
          <a:xfrm>
            <a:off x="5687938" y="1431394"/>
            <a:ext cx="3024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유형별 결과</a:t>
            </a:r>
          </a:p>
        </p:txBody>
      </p:sp>
      <p:sp>
        <p:nvSpPr>
          <p:cNvPr id="39" name="TextBox 3"/>
          <p:cNvSpPr txBox="1">
            <a:spLocks noChangeArrowheads="1"/>
          </p:cNvSpPr>
          <p:nvPr/>
        </p:nvSpPr>
        <p:spPr bwMode="auto">
          <a:xfrm>
            <a:off x="845369" y="1418694"/>
            <a:ext cx="3024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쿼리 처리 시간 비교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Ecosystems – SQL </a:t>
            </a:r>
            <a:r>
              <a:rPr lang="en-US" altLang="ko-KR" dirty="0" smtClean="0"/>
              <a:t>on Hadoop </a:t>
            </a:r>
            <a:r>
              <a:rPr lang="ko-KR" altLang="en-US" dirty="0" smtClean="0"/>
              <a:t>벤치마크 테스트 </a:t>
            </a:r>
            <a:r>
              <a:rPr lang="en-US" altLang="ko-KR" sz="1000" dirty="0" smtClean="0"/>
              <a:t>(2015.1Q, LG CNS)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5927204" y="2324065"/>
            <a:ext cx="323850" cy="144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2-2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320867"/>
              </p:ext>
            </p:extLst>
          </p:nvPr>
        </p:nvGraphicFramePr>
        <p:xfrm>
          <a:off x="4872262" y="3439118"/>
          <a:ext cx="4738463" cy="2897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616"/>
                <a:gridCol w="980311"/>
                <a:gridCol w="2244536"/>
              </a:tblGrid>
              <a:tr h="205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업무 특성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솔루션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특장점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90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배치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조회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>
                        <a:spcBef>
                          <a:spcPts val="600"/>
                        </a:spcBef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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수십초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~10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분 이내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0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Tez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메모리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파일 기반 쿼리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실행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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빅데이터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처리 고성능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안정성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배치와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SQL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분석 플랫폼 통합 운영 가능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26347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b="1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빠른</a:t>
                      </a:r>
                      <a:r>
                        <a:rPr lang="en-US" altLang="ko-KR" sz="12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응답속도 요구 </a:t>
                      </a:r>
                      <a:endParaRPr lang="en-US" altLang="ko-KR" sz="1200" b="1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>
                        <a:spcBef>
                          <a:spcPts val="600"/>
                        </a:spcBef>
                        <a:buFont typeface="Wingdings" pitchFamily="2" charset="2"/>
                        <a:buChar char="è"/>
                      </a:pPr>
                      <a:r>
                        <a:rPr lang="ko-KR" altLang="en-US" sz="12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수초</a:t>
                      </a:r>
                      <a:r>
                        <a:rPr lang="en-US" altLang="ko-KR" sz="12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~</a:t>
                      </a:r>
                      <a:r>
                        <a:rPr lang="ko-KR" altLang="en-US" sz="12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수분 이내</a:t>
                      </a:r>
                      <a:endParaRPr lang="en-US" altLang="ko-KR" sz="12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  <a:p>
                      <a:pPr algn="ctr" latinLnBrk="1">
                        <a:buFont typeface="Wingdings" pitchFamily="2" charset="2"/>
                        <a:buChar char="è"/>
                      </a:pPr>
                      <a:r>
                        <a:rPr lang="ko-KR" altLang="en-US" sz="12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데이터 </a:t>
                      </a:r>
                      <a:r>
                        <a:rPr lang="en-US" altLang="ko-KR" sz="12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Size </a:t>
                      </a:r>
                      <a:r>
                        <a:rPr lang="ko-KR" altLang="en-US" sz="12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제한</a:t>
                      </a: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0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Impala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메모리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 중간 데이터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direct streaming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처리로 빠른 응답제공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RAM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크기가 처리 가능한 데이터 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사이즈 제약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(2.0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해결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57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Tajo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솔루션 안정화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동향 주시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4846518" y="3404507"/>
            <a:ext cx="2544882" cy="2904813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60912" y="1418694"/>
            <a:ext cx="790575" cy="90487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683283" y="1834841"/>
            <a:ext cx="1339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OLAP </a:t>
            </a:r>
            <a:r>
              <a:rPr lang="ko-KR" altLang="en-US" sz="130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조회 </a:t>
            </a:r>
            <a:r>
              <a:rPr lang="en-US" altLang="ko-KR" sz="1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(B*S)</a:t>
            </a:r>
            <a:endParaRPr lang="ko-KR" altLang="en-US" sz="10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3805" y="1834841"/>
            <a:ext cx="13853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ODS</a:t>
            </a:r>
            <a:r>
              <a:rPr lang="en-US" altLang="ko-KR" sz="13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3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DW </a:t>
            </a:r>
            <a:r>
              <a:rPr lang="en-US" altLang="ko-KR" sz="1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(B*B)</a:t>
            </a:r>
            <a:endParaRPr lang="ko-KR" altLang="en-US" sz="10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8976" y="4085623"/>
            <a:ext cx="16161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연계 분석 </a:t>
            </a:r>
            <a:r>
              <a:rPr lang="en-US" altLang="ko-KR" sz="1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(B*B*S*S*S)</a:t>
            </a:r>
            <a:endParaRPr lang="ko-KR" altLang="en-US" sz="10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26500" y="4085623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DW</a:t>
            </a:r>
            <a:r>
              <a:rPr lang="en-US" altLang="ko-KR" sz="13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3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DM</a:t>
            </a:r>
            <a:endParaRPr lang="ko-KR" altLang="en-US" sz="13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7" name="실행 단추: 홈 46">
            <a:hlinkClick r:id="rId1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79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Ecosystems – SQL </a:t>
            </a:r>
            <a:r>
              <a:rPr lang="en-US" altLang="ko-KR" dirty="0" smtClean="0">
                <a:ea typeface="나눔고딕" panose="020D0604000000000000" pitchFamily="50" charset="-127"/>
              </a:rPr>
              <a:t>on HBase </a:t>
            </a:r>
            <a:r>
              <a:rPr lang="ko-KR" altLang="en-US" smtClean="0">
                <a:ea typeface="나눔고딕" panose="020D0604000000000000" pitchFamily="50" charset="-127"/>
              </a:rPr>
              <a:t>성능 비교</a:t>
            </a:r>
            <a:endParaRPr lang="ko-KR" altLang="en-US" dirty="0" smtClean="0">
              <a:ea typeface="나눔고딕" panose="020D0604000000000000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259712" y="620688"/>
            <a:ext cx="9301800" cy="9361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2pPr>
            <a:lvl3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3pPr>
            <a:lvl4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4pPr>
            <a:lvl5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5pPr>
            <a:lvl6pPr marL="723900" indent="-266700" algn="l" rtl="0" fontAlgn="base" latinLnBrk="1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6pPr>
            <a:lvl7pPr marL="1181100" indent="-266700" algn="l" rtl="0" fontAlgn="base" latinLnBrk="1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7pPr>
            <a:lvl8pPr marL="1638300" indent="-266700" algn="l" rtl="0" fontAlgn="base" latinLnBrk="1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8pPr>
            <a:lvl9pPr marL="2095500" indent="-266700" algn="l" rtl="0" fontAlgn="base" latinLnBrk="1">
              <a:spcBef>
                <a:spcPct val="20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돋움" pitchFamily="50" charset="-127"/>
                <a:cs typeface="Arial Unicode MS" pitchFamily="50" charset="-127"/>
              </a:defRPr>
            </a:lvl9pPr>
          </a:lstStyle>
          <a:p>
            <a:pPr marL="0" indent="0" latinLnBrk="0"/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</a:rPr>
              <a:t>HBase</a:t>
            </a:r>
            <a:r>
              <a:rPr lang="ko-KR" altLang="en-US" sz="1600">
                <a:latin typeface="Arial" pitchFamily="34" charset="0"/>
                <a:ea typeface="나눔고딕" panose="020D0604000000000000" pitchFamily="50" charset="-127"/>
              </a:rPr>
              <a:t>를 단순 </a:t>
            </a: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</a:rPr>
              <a:t>Storage</a:t>
            </a:r>
            <a:r>
              <a:rPr lang="ko-KR" altLang="en-US" sz="1600">
                <a:latin typeface="Arial" pitchFamily="34" charset="0"/>
                <a:ea typeface="나눔고딕" panose="020D0604000000000000" pitchFamily="50" charset="-127"/>
              </a:rPr>
              <a:t>로서 처리하는 타 </a:t>
            </a:r>
            <a:r>
              <a:rPr lang="en-US" altLang="ko-KR" sz="1600" dirty="0">
                <a:latin typeface="Arial" pitchFamily="34" charset="0"/>
                <a:ea typeface="나눔고딕" panose="020D0604000000000000" pitchFamily="50" charset="-127"/>
              </a:rPr>
              <a:t>SQL on Hadoop </a:t>
            </a:r>
            <a:r>
              <a:rPr lang="ko-KR" altLang="en-US" sz="1600" smtClean="0">
                <a:latin typeface="Arial" pitchFamily="34" charset="0"/>
                <a:ea typeface="나눔고딕" panose="020D0604000000000000" pitchFamily="50" charset="-127"/>
              </a:rPr>
              <a:t>솔루션에 비해</a:t>
            </a:r>
            <a:r>
              <a:rPr lang="en-US" altLang="ko-KR" sz="1600" dirty="0" smtClean="0">
                <a:latin typeface="Arial" pitchFamily="34" charset="0"/>
                <a:ea typeface="나눔고딕" panose="020D0604000000000000" pitchFamily="50" charset="-127"/>
              </a:rPr>
              <a:t>, Phoenix</a:t>
            </a:r>
            <a:r>
              <a:rPr lang="ko-KR" altLang="en-US" sz="1600" smtClean="0">
                <a:latin typeface="Arial" pitchFamily="34" charset="0"/>
                <a:ea typeface="나눔고딕" panose="020D0604000000000000" pitchFamily="50" charset="-127"/>
              </a:rPr>
              <a:t>는 </a:t>
            </a:r>
            <a:r>
              <a:rPr lang="en-US" altLang="ko-KR" sz="1600" dirty="0" smtClean="0">
                <a:latin typeface="Arial" pitchFamily="34" charset="0"/>
                <a:ea typeface="나눔고딕" panose="020D0604000000000000" pitchFamily="50" charset="-127"/>
              </a:rPr>
              <a:t>HBase </a:t>
            </a:r>
            <a:r>
              <a:rPr lang="ko-KR" altLang="en-US" sz="1600" smtClean="0">
                <a:latin typeface="Arial" pitchFamily="34" charset="0"/>
                <a:ea typeface="나눔고딕" panose="020D0604000000000000" pitchFamily="50" charset="-127"/>
              </a:rPr>
              <a:t>자체 병렬 처리 매커니즘</a:t>
            </a:r>
            <a:r>
              <a:rPr lang="en-US" altLang="ko-KR" sz="1600" dirty="0" smtClean="0">
                <a:latin typeface="Arial" pitchFamily="34" charset="0"/>
                <a:ea typeface="나눔고딕" panose="020D0604000000000000" pitchFamily="50" charset="-127"/>
              </a:rPr>
              <a:t>(Coprocessor)</a:t>
            </a:r>
            <a:r>
              <a:rPr lang="ko-KR" altLang="en-US" sz="1600" smtClean="0">
                <a:latin typeface="Arial" pitchFamily="34" charset="0"/>
                <a:ea typeface="나눔고딕" panose="020D0604000000000000" pitchFamily="50" charset="-127"/>
              </a:rPr>
              <a:t>을 활용하고</a:t>
            </a:r>
            <a:r>
              <a:rPr lang="en-US" altLang="ko-KR" sz="160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smtClean="0">
                <a:latin typeface="Arial" pitchFamily="34" charset="0"/>
                <a:ea typeface="나눔고딕" panose="020D0604000000000000" pitchFamily="50" charset="-127"/>
              </a:rPr>
              <a:t>자체 </a:t>
            </a:r>
            <a:r>
              <a:rPr lang="en-US" altLang="ko-KR" sz="1600" dirty="0" smtClean="0">
                <a:latin typeface="Arial" pitchFamily="34" charset="0"/>
                <a:ea typeface="나눔고딕" panose="020D0604000000000000" pitchFamily="50" charset="-127"/>
              </a:rPr>
              <a:t>Index</a:t>
            </a:r>
            <a:r>
              <a:rPr lang="ko-KR" altLang="en-US" sz="1600" smtClean="0">
                <a:latin typeface="Arial" pitchFamily="34" charset="0"/>
                <a:ea typeface="나눔고딕" panose="020D0604000000000000" pitchFamily="50" charset="-127"/>
              </a:rPr>
              <a:t>를 사용하여 처리하여 성능 우수</a:t>
            </a:r>
            <a:endParaRPr lang="ko-KR" altLang="en-US" sz="16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02788"/>
              </p:ext>
            </p:extLst>
          </p:nvPr>
        </p:nvGraphicFramePr>
        <p:xfrm>
          <a:off x="5169024" y="2132856"/>
          <a:ext cx="4392488" cy="3738989"/>
        </p:xfrm>
        <a:graphic>
          <a:graphicData uri="http://schemas.openxmlformats.org/drawingml/2006/table">
            <a:tbl>
              <a:tblPr firstRow="1" bandRow="1"/>
              <a:tblGrid>
                <a:gridCol w="1431247"/>
                <a:gridCol w="2961241"/>
              </a:tblGrid>
              <a:tr h="9920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Full Scan</a:t>
                      </a:r>
                      <a:endParaRPr lang="ko-KR" altLang="en-US" sz="1200" b="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180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Phoenix : HBase </a:t>
                      </a:r>
                      <a:r>
                        <a:rPr kumimoji="0" lang="en-US" altLang="ko-KR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Coprossor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를 활용하여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HBase Region(</a:t>
                      </a:r>
                      <a:r>
                        <a:rPr kumimoji="0" lang="en-US" altLang="ko-KR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sharding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단위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만큼 병렬 처리하여 성능 우수</a:t>
                      </a:r>
                      <a:endParaRPr kumimoji="0" lang="en-US" altLang="ko-KR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Hive, Impala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: HBase Region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단위가 아닌 자체 병렬 처리 매커니즘 처리로 성능 저하</a:t>
                      </a:r>
                      <a:endPara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7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Range Scan</a:t>
                      </a:r>
                      <a:b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without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Rowkey</a:t>
                      </a:r>
                      <a:endParaRPr lang="ko-KR" altLang="en-US" sz="1200" b="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180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RowKey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가 없는 상태이므로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 Full Scan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과 동일</a:t>
                      </a:r>
                      <a:endParaRPr kumimoji="0" lang="en-US" altLang="ko-KR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Phoenix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는 자체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를 활용하여 성능 우수</a:t>
                      </a:r>
                      <a:endPara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8354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Range Scan</a:t>
                      </a:r>
                      <a:b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with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Rowkey</a:t>
                      </a:r>
                      <a:endParaRPr lang="ko-KR" altLang="en-US" sz="1200" b="0" baseline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180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조회 조건이 </a:t>
                      </a:r>
                      <a:r>
                        <a:rPr kumimoji="0" lang="en-US" altLang="ko-KR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RowKey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를 이용할 수 있는 구조이므로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Hive, Impala 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성능 개선</a:t>
                      </a:r>
                      <a:endParaRPr kumimoji="0" lang="en-US" altLang="ko-KR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하지만 여전히 병렬 처리 부분의 차이로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 Phoenix 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대비 성능 떨어짐</a:t>
                      </a:r>
                      <a:endParaRPr kumimoji="0" lang="en-US" altLang="ko-KR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07469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Big*Small Join</a:t>
                      </a:r>
                      <a:endParaRPr lang="ko-KR" altLang="en-US" sz="1200" b="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180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Phoenix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Hash Join 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및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HBase Region 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단위 병렬 처리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(100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process)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로 성능 우수</a:t>
                      </a:r>
                      <a:endParaRPr kumimoji="0" lang="en-US" altLang="ko-KR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Hive(23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process), Impala(7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process)</a:t>
                      </a:r>
                      <a:r>
                        <a:rPr kumimoji="0" lang="ko-KR" altLang="en-US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나눔고딕" panose="020D0604000000000000" pitchFamily="50" charset="-127"/>
                        </a:rPr>
                        <a:t>의 병렬처리로 인해 성능 저하</a:t>
                      </a:r>
                      <a:endPara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272480" y="2118404"/>
            <a:ext cx="4392488" cy="3898676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182563" algn="ctr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</a:pPr>
            <a:endParaRPr lang="ko-KR" altLang="en-US" sz="1100" b="1" dirty="0" smtClean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5112" y="2266661"/>
            <a:ext cx="182270" cy="194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47181" y="2266661"/>
            <a:ext cx="182270" cy="194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75367" y="2545656"/>
            <a:ext cx="182270" cy="194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75367" y="3467100"/>
            <a:ext cx="182270" cy="194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75367" y="4282791"/>
            <a:ext cx="182270" cy="194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5112" y="4434806"/>
            <a:ext cx="182270" cy="194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" pitchFamily="34" charset="0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68037"/>
              </p:ext>
            </p:extLst>
          </p:nvPr>
        </p:nvGraphicFramePr>
        <p:xfrm>
          <a:off x="848544" y="3443858"/>
          <a:ext cx="1201799" cy="437241"/>
        </p:xfrm>
        <a:graphic>
          <a:graphicData uri="http://schemas.openxmlformats.org/drawingml/2006/table">
            <a:tbl>
              <a:tblPr/>
              <a:tblGrid>
                <a:gridCol w="674180"/>
                <a:gridCol w="527619"/>
              </a:tblGrid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Phoenix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5817096" y="1609055"/>
            <a:ext cx="3024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테스트 유형별 결과</a:t>
            </a:r>
          </a:p>
        </p:txBody>
      </p:sp>
      <p:sp>
        <p:nvSpPr>
          <p:cNvPr id="29" name="TextBox 3"/>
          <p:cNvSpPr txBox="1">
            <a:spLocks noChangeArrowheads="1"/>
          </p:cNvSpPr>
          <p:nvPr/>
        </p:nvSpPr>
        <p:spPr bwMode="auto">
          <a:xfrm>
            <a:off x="845369" y="1596355"/>
            <a:ext cx="3024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쿼리 처리 시간 비교</a:t>
            </a:r>
          </a:p>
        </p:txBody>
      </p:sp>
      <p:graphicFrame>
        <p:nvGraphicFramePr>
          <p:cNvPr id="23" name="차트 22"/>
          <p:cNvGraphicFramePr/>
          <p:nvPr>
            <p:extLst>
              <p:ext uri="{D42A27DB-BD31-4B8C-83A1-F6EECF244321}">
                <p14:modId xmlns:p14="http://schemas.microsoft.com/office/powerpoint/2010/main" val="322043591"/>
              </p:ext>
            </p:extLst>
          </p:nvPr>
        </p:nvGraphicFramePr>
        <p:xfrm>
          <a:off x="744469" y="2459972"/>
          <a:ext cx="1709936" cy="919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차트 23"/>
          <p:cNvGraphicFramePr/>
          <p:nvPr>
            <p:extLst>
              <p:ext uri="{D42A27DB-BD31-4B8C-83A1-F6EECF244321}">
                <p14:modId xmlns:p14="http://schemas.microsoft.com/office/powerpoint/2010/main" val="431705691"/>
              </p:ext>
            </p:extLst>
          </p:nvPr>
        </p:nvGraphicFramePr>
        <p:xfrm>
          <a:off x="2696431" y="2436694"/>
          <a:ext cx="1781944" cy="928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909867"/>
              </p:ext>
            </p:extLst>
          </p:nvPr>
        </p:nvGraphicFramePr>
        <p:xfrm>
          <a:off x="2929353" y="3429000"/>
          <a:ext cx="1201799" cy="437241"/>
        </p:xfrm>
        <a:graphic>
          <a:graphicData uri="http://schemas.openxmlformats.org/drawingml/2006/table">
            <a:tbl>
              <a:tblPr/>
              <a:tblGrid>
                <a:gridCol w="674180"/>
                <a:gridCol w="527619"/>
              </a:tblGrid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Phoenix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0" name="차트 29"/>
          <p:cNvGraphicFramePr/>
          <p:nvPr>
            <p:extLst>
              <p:ext uri="{D42A27DB-BD31-4B8C-83A1-F6EECF244321}">
                <p14:modId xmlns:p14="http://schemas.microsoft.com/office/powerpoint/2010/main" val="4106380786"/>
              </p:ext>
            </p:extLst>
          </p:nvPr>
        </p:nvGraphicFramePr>
        <p:xfrm>
          <a:off x="717382" y="4312837"/>
          <a:ext cx="1587351" cy="115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692477"/>
              </p:ext>
            </p:extLst>
          </p:nvPr>
        </p:nvGraphicFramePr>
        <p:xfrm>
          <a:off x="776536" y="5464964"/>
          <a:ext cx="1201799" cy="437241"/>
        </p:xfrm>
        <a:graphic>
          <a:graphicData uri="http://schemas.openxmlformats.org/drawingml/2006/table">
            <a:tbl>
              <a:tblPr/>
              <a:tblGrid>
                <a:gridCol w="674180"/>
                <a:gridCol w="527619"/>
              </a:tblGrid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Phoenix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075367" y="5229200"/>
            <a:ext cx="182270" cy="194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37" name="차트 36"/>
          <p:cNvGraphicFramePr/>
          <p:nvPr>
            <p:extLst>
              <p:ext uri="{D42A27DB-BD31-4B8C-83A1-F6EECF244321}">
                <p14:modId xmlns:p14="http://schemas.microsoft.com/office/powerpoint/2010/main" val="3277589277"/>
              </p:ext>
            </p:extLst>
          </p:nvPr>
        </p:nvGraphicFramePr>
        <p:xfrm>
          <a:off x="2629451" y="4293096"/>
          <a:ext cx="1781944" cy="1171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57941"/>
              </p:ext>
            </p:extLst>
          </p:nvPr>
        </p:nvGraphicFramePr>
        <p:xfrm>
          <a:off x="2893343" y="5471132"/>
          <a:ext cx="1201799" cy="437241"/>
        </p:xfrm>
        <a:graphic>
          <a:graphicData uri="http://schemas.openxmlformats.org/drawingml/2006/table">
            <a:tbl>
              <a:tblPr/>
              <a:tblGrid>
                <a:gridCol w="674180"/>
                <a:gridCol w="527619"/>
              </a:tblGrid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Phoenix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1383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587" marR="8587" marT="85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2447181" y="4402606"/>
            <a:ext cx="182270" cy="194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167217" y="6053226"/>
            <a:ext cx="308289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rial" panose="020B0604020202020204" pitchFamily="34" charset="0"/>
                <a:ea typeface="돋움" panose="020B0600000101010101" pitchFamily="50" charset="-127"/>
              </a:rPr>
              <a:t>※ </a:t>
            </a:r>
            <a:r>
              <a:rPr lang="ko-KR" altLang="en-US" sz="1000">
                <a:latin typeface="Arial" panose="020B0604020202020204" pitchFamily="34" charset="0"/>
                <a:ea typeface="돋움" panose="020B0600000101010101" pitchFamily="50" charset="-127"/>
              </a:rPr>
              <a:t>비교 대상 </a:t>
            </a:r>
            <a:r>
              <a:rPr lang="en-US" altLang="ko-KR" sz="1000" dirty="0">
                <a:latin typeface="Arial" panose="020B0604020202020204" pitchFamily="34" charset="0"/>
                <a:ea typeface="돋움" panose="020B0600000101010101" pitchFamily="50" charset="-127"/>
              </a:rPr>
              <a:t>: </a:t>
            </a:r>
            <a:r>
              <a:rPr lang="ko-KR" altLang="en-US" sz="1000">
                <a:latin typeface="Arial" panose="020B0604020202020204" pitchFamily="34" charset="0"/>
                <a:ea typeface="돋움" panose="020B0600000101010101" pitchFamily="50" charset="-127"/>
              </a:rPr>
              <a:t>피닉스 </a:t>
            </a:r>
            <a:r>
              <a:rPr lang="en-US" altLang="ko-KR" sz="1000" dirty="0" smtClean="0">
                <a:latin typeface="Arial" panose="020B0604020202020204" pitchFamily="34" charset="0"/>
                <a:ea typeface="돋움" panose="020B0600000101010101" pitchFamily="50" charset="-127"/>
              </a:rPr>
              <a:t>4.3, </a:t>
            </a:r>
            <a:r>
              <a:rPr lang="ko-KR" altLang="en-US" sz="1000" smtClean="0">
                <a:latin typeface="Arial" panose="020B0604020202020204" pitchFamily="34" charset="0"/>
                <a:ea typeface="돋움" panose="020B0600000101010101" pitchFamily="50" charset="-127"/>
              </a:rPr>
              <a:t>임팔라 </a:t>
            </a:r>
            <a:r>
              <a:rPr lang="en-US" altLang="ko-KR" sz="1000" dirty="0" smtClean="0">
                <a:latin typeface="Arial" panose="020B0604020202020204" pitchFamily="34" charset="0"/>
                <a:ea typeface="돋움" panose="020B0600000101010101" pitchFamily="50" charset="-127"/>
              </a:rPr>
              <a:t>2.1.2, </a:t>
            </a:r>
            <a:r>
              <a:rPr lang="ko-KR" altLang="en-US" sz="1000" smtClean="0">
                <a:latin typeface="Arial" panose="020B0604020202020204" pitchFamily="34" charset="0"/>
                <a:ea typeface="돋움" panose="020B0600000101010101" pitchFamily="50" charset="-127"/>
              </a:rPr>
              <a:t>하이브 </a:t>
            </a:r>
            <a:r>
              <a:rPr lang="en-US" altLang="ko-KR" sz="1000" dirty="0" smtClean="0">
                <a:latin typeface="Arial" panose="020B0604020202020204" pitchFamily="34" charset="0"/>
                <a:ea typeface="돋움" panose="020B0600000101010101" pitchFamily="50" charset="-127"/>
              </a:rPr>
              <a:t>0.14</a:t>
            </a:r>
          </a:p>
          <a:p>
            <a:r>
              <a:rPr lang="en-US" altLang="ko-KR" sz="1000" dirty="0" smtClean="0">
                <a:latin typeface="Arial" panose="020B0604020202020204" pitchFamily="34" charset="0"/>
                <a:ea typeface="돋움" panose="020B0600000101010101" pitchFamily="50" charset="-127"/>
              </a:rPr>
              <a:t>※ 2015.1Q</a:t>
            </a:r>
            <a:r>
              <a:rPr lang="ko-KR" altLang="en-US" sz="1000" smtClean="0">
                <a:latin typeface="Arial" panose="020B0604020202020204" pitchFamily="34" charset="0"/>
                <a:ea typeface="돋움" panose="020B0600000101010101" pitchFamily="50" charset="-127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ea typeface="돋움" panose="020B0600000101010101" pitchFamily="50" charset="-127"/>
              </a:rPr>
              <a:t>LG CNS </a:t>
            </a:r>
            <a:r>
              <a:rPr lang="ko-KR" altLang="en-US" sz="1000" dirty="0" smtClean="0">
                <a:latin typeface="Arial" panose="020B0604020202020204" pitchFamily="34" charset="0"/>
                <a:ea typeface="돋움" panose="020B0600000101010101" pitchFamily="50" charset="-127"/>
              </a:rPr>
              <a:t>수행</a:t>
            </a:r>
            <a:endParaRPr lang="en-US" altLang="ko-KR" sz="1000" dirty="0" smtClean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r>
              <a:rPr lang="en-US" altLang="ko-KR" sz="1000" dirty="0" smtClean="0">
                <a:latin typeface="Arial" panose="020B0604020202020204" pitchFamily="34" charset="0"/>
                <a:ea typeface="돋움" panose="020B0600000101010101" pitchFamily="50" charset="-127"/>
              </a:rPr>
              <a:t>※ </a:t>
            </a:r>
            <a:r>
              <a:rPr lang="ko-KR" altLang="en-US" sz="1000" dirty="0" err="1" smtClean="0">
                <a:latin typeface="Arial" panose="020B0604020202020204" pitchFamily="34" charset="0"/>
                <a:ea typeface="돋움" panose="020B0600000101010101" pitchFamily="50" charset="-127"/>
              </a:rPr>
              <a:t>데이터셋</a:t>
            </a:r>
            <a:r>
              <a:rPr lang="ko-KR" altLang="en-US" sz="1000" dirty="0" smtClean="0">
                <a:latin typeface="Arial" panose="020B0604020202020204" pitchFamily="34" charset="0"/>
                <a:ea typeface="돋움" panose="020B0600000101010101" pitchFamily="50" charset="-127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ea typeface="돋움" panose="020B0600000101010101" pitchFamily="50" charset="-127"/>
              </a:rPr>
              <a:t>: TPC-H(30GB)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5562" y="5901764"/>
            <a:ext cx="4717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HBase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복합키 지원 여부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: Impala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미지원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Hive String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값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only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지원</a:t>
            </a:r>
            <a:endParaRPr lang="ko-KR" altLang="en-US" sz="12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149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dirty="0"/>
              <a:t>Ecosystems – SQL on Hadoop </a:t>
            </a:r>
            <a:r>
              <a:rPr lang="ko-KR" altLang="en-US"/>
              <a:t>특성 비교</a:t>
            </a:r>
            <a:endParaRPr dirty="0" smtClean="0"/>
          </a:p>
        </p:txBody>
      </p:sp>
      <p:sp>
        <p:nvSpPr>
          <p:cNvPr id="28677" name="TextBox 84"/>
          <p:cNvSpPr txBox="1">
            <a:spLocks noChangeArrowheads="1"/>
          </p:cNvSpPr>
          <p:nvPr/>
        </p:nvSpPr>
        <p:spPr bwMode="auto">
          <a:xfrm>
            <a:off x="344488" y="620713"/>
            <a:ext cx="92027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배치 및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Interactive </a:t>
            </a:r>
            <a:r>
              <a:rPr lang="ko-KR" altLang="en-US" sz="1600" b="1" smtClean="0">
                <a:latin typeface="Arial" pitchFamily="34" charset="0"/>
                <a:ea typeface="나눔고딕" panose="020D0604000000000000" pitchFamily="50" charset="-127"/>
              </a:rPr>
              <a:t>분석에서 요구하는 항목 별로 주요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 SQL on Hadoop </a:t>
            </a:r>
            <a:r>
              <a:rPr lang="ko-KR" altLang="en-US" sz="1600" b="1" smtClean="0">
                <a:latin typeface="Arial" pitchFamily="34" charset="0"/>
                <a:ea typeface="나눔고딕" panose="020D0604000000000000" pitchFamily="50" charset="-127"/>
              </a:rPr>
              <a:t>솔루션을 비교 검토함</a:t>
            </a:r>
            <a:endParaRPr lang="ko-KR" altLang="en-US" sz="16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62327"/>
              </p:ext>
            </p:extLst>
          </p:nvPr>
        </p:nvGraphicFramePr>
        <p:xfrm>
          <a:off x="272481" y="1235441"/>
          <a:ext cx="9361041" cy="5411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97"/>
                <a:gridCol w="1109039"/>
                <a:gridCol w="243958"/>
                <a:gridCol w="1552575"/>
                <a:gridCol w="247650"/>
                <a:gridCol w="1901180"/>
                <a:gridCol w="280045"/>
                <a:gridCol w="1673061"/>
                <a:gridCol w="260514"/>
                <a:gridCol w="1746822"/>
              </a:tblGrid>
              <a:tr h="288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 항목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Hive on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Tez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(0.14)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Phoenix (4.2.2)</a:t>
                      </a: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 (2.1)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Tajo (0.9.0)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248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리포팅</a:t>
                      </a:r>
                      <a:endParaRPr lang="en-US" altLang="ko-KR" sz="12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조회</a:t>
                      </a: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응답 속도 </a:t>
                      </a: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" indent="-88900" algn="l" defTabSz="914400" rtl="0" eaLnBrk="1" latinLnBrk="0" hangingPunct="1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보통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Big*Big</a:t>
                      </a:r>
                      <a:r>
                        <a:rPr lang="en-US" altLang="ko-KR" sz="1000" b="1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join :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우수</a:t>
                      </a:r>
                      <a:endParaRPr lang="en-US" altLang="ko-KR" sz="1000" b="1" baseline="0" dirty="0" smtClean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Big*Small 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보통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보통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indent="-88900" algn="l" defTabSz="914400" rtl="0" eaLnBrk="1" latinLnBrk="0" hangingPunct="1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Indexed</a:t>
                      </a: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Data </a:t>
                      </a: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조회 </a:t>
                      </a: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우수</a:t>
                      </a:r>
                      <a:endParaRPr lang="en-US" altLang="ko-KR" sz="1000" b="1" kern="1200" dirty="0" smtClean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Full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Scan 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느림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Big*Big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join 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보통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indent="-88900" algn="l" defTabSz="914400" rtl="0" eaLnBrk="1" latinLnBrk="0" hangingPunct="1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Big*Small : </a:t>
                      </a:r>
                      <a:r>
                        <a:rPr lang="ko-KR" altLang="en-US" sz="1000" b="1" kern="120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우수</a:t>
                      </a:r>
                      <a:endParaRPr lang="ko-KR" altLang="en-US" sz="1000" b="1" kern="1200" dirty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미흡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 설정으로 테스트 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Big*Big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join 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매우 느림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Big*Small 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보통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4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동시 사용자</a:t>
                      </a: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" indent="-88900" algn="l" defTabSz="914400" rtl="0" eaLnBrk="1" latinLnBrk="0" hangingPunct="1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보통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indent="-88900" algn="l" defTabSz="914400" rtl="0" eaLnBrk="1" latinLnBrk="0" hangingPunct="1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쿼리당 사용 리소스가 많아 동시 사용자 수 낮음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쿼리당 사용 리소스 적어 다수의 동시 사용자 지원 가능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쿼리당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 리소스가 적어 다수의 동시 사용자 지원 가능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Impala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비슷한 구조로 다수 사용자 지원 유리할 것으로 예측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4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조회 유형</a:t>
                      </a: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" indent="-88900" algn="l" defTabSz="914400" rtl="0" eaLnBrk="1" latinLnBrk="0" hangingPunct="1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대용량 비정형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질의 강점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 정형 조회 강점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비정형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질의 강점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비정형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질의 강점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2272">
                <a:tc vMerge="1"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="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리포팅</a:t>
                      </a:r>
                      <a:r>
                        <a:rPr lang="ko-KR" altLang="en-US" sz="12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툴</a:t>
                      </a:r>
                      <a:r>
                        <a:rPr lang="en-US" altLang="ko-KR" sz="12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</a:t>
                      </a: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0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ODBC : O,</a:t>
                      </a:r>
                      <a:r>
                        <a:rPr lang="en-US" altLang="ko-KR" sz="10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JDBC:O</a:t>
                      </a:r>
                      <a:endParaRPr lang="ko-KR" altLang="en-US" sz="10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 : JDBC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 지원</a:t>
                      </a:r>
                      <a:endParaRPr lang="ko-KR" altLang="en-US" sz="10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0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ODBC : O,</a:t>
                      </a:r>
                      <a:r>
                        <a:rPr lang="en-US" altLang="ko-KR" sz="10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JDBC:O</a:t>
                      </a:r>
                      <a:endParaRPr lang="ko-KR" altLang="en-US" sz="10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0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ODBC: X,</a:t>
                      </a:r>
                      <a:r>
                        <a:rPr lang="en-US" altLang="ko-KR" sz="10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JDBC : O</a:t>
                      </a:r>
                      <a:endParaRPr lang="ko-KR" altLang="en-US" sz="10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8484">
                <a:tc rowSpan="2"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ETL</a:t>
                      </a:r>
                    </a:p>
                    <a:p>
                      <a:pPr algn="ctr" latinLnBrk="1">
                        <a:buFont typeface="Wingdings" pitchFamily="2" charset="2"/>
                        <a:buNone/>
                      </a:pPr>
                      <a:endParaRPr lang="en-US" altLang="ko-KR" sz="12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처리 안정성</a:t>
                      </a: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Fault Tolerance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일부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장애 시 자동 복구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재수행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Fault Tolerance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Fault Tolerance </a:t>
                      </a:r>
                      <a:r>
                        <a:rPr lang="ko-KR" altLang="en-US" sz="10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부족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일부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장애 시 전체 쿼리 재실행 필요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Fault Tolerance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장애 복구 및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재수행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CLI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강제 종료 시 서버에서는 쿼리 계속 수행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4340">
                <a:tc vMerge="1"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갱신</a:t>
                      </a: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" indent="-88900" algn="l" defTabSz="914400" rtl="0" eaLnBrk="1" latinLnBrk="0" hangingPunct="1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0.14</a:t>
                      </a:r>
                      <a:r>
                        <a:rPr lang="ko-KR" altLang="en-US" sz="1000" b="1" kern="120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부터 </a:t>
                      </a: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DML </a:t>
                      </a: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</a:t>
                      </a: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(insert,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update, delete)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DML </a:t>
                      </a: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 우수</a:t>
                      </a:r>
                      <a:endParaRPr lang="en-US" altLang="ko-KR" sz="1000" b="1" kern="1200" dirty="0" smtClean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Insert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대신 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Upsert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Bulk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Insert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 지원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Update, Delete </a:t>
                      </a:r>
                      <a:r>
                        <a:rPr lang="ko-KR" altLang="en-US" sz="1000" b="1" kern="1200" dirty="0" err="1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미지원</a:t>
                      </a:r>
                      <a:endParaRPr lang="en-US" altLang="ko-KR" sz="1000" b="1" kern="1200" dirty="0" smtClean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Bulk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Insert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 지원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Update, Delete </a:t>
                      </a:r>
                      <a:r>
                        <a:rPr lang="ko-KR" altLang="en-US" sz="1000" b="1" kern="1200" dirty="0" err="1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미지원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8472">
                <a:tc rowSpan="2"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공통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en-US" altLang="ko-KR" sz="12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 </a:t>
                      </a:r>
                    </a:p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지원범위</a:t>
                      </a: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" indent="-88900" algn="l" defTabSz="914400" rtl="0" eaLnBrk="1" latinLnBrk="0" hangingPunct="1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우수</a:t>
                      </a:r>
                      <a:endParaRPr lang="en-US" altLang="ko-KR" sz="1000" b="1" kern="1200" dirty="0" smtClean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indent="-88900" algn="l" defTabSz="914400" rtl="0" eaLnBrk="1" latinLnBrk="0" hangingPunct="1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SQL-92(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대부분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확장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indent="-88900" algn="l" defTabSz="914400" rtl="0" eaLnBrk="1" latinLnBrk="0" hangingPunct="1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Where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절 서브쿼리 지원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indent="-88900" algn="l" defTabSz="914400" rtl="0" eaLnBrk="1" latinLnBrk="0" hangingPunct="1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UDF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(java)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보통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SQL-92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일부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확장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1" u="sng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Where </a:t>
                      </a:r>
                      <a:r>
                        <a:rPr lang="ko-KR" altLang="en-US" sz="1000" b="1" u="sng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절</a:t>
                      </a:r>
                      <a:r>
                        <a:rPr lang="en-US" altLang="ko-KR" sz="1000" b="1" u="sng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u="sng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서브쿼리 지원</a:t>
                      </a:r>
                      <a:r>
                        <a:rPr lang="en-US" altLang="ko-KR" sz="1000" b="1" u="sng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Union/With </a:t>
                      </a:r>
                      <a:r>
                        <a:rPr lang="ko-KR" altLang="en-US" sz="1000" b="1" u="sng" kern="12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미지원</a:t>
                      </a:r>
                      <a:endParaRPr lang="en-US" altLang="ko-KR" sz="1000" b="1" u="sng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UDF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(java)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우수</a:t>
                      </a:r>
                      <a:endParaRPr lang="en-US" altLang="ko-KR" sz="1000" b="1" kern="1200" dirty="0" smtClean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SQL-92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대부분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확장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Where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절 서브쿼리 지원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UDF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(C++)</a:t>
                      </a: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미흡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ANSI SQL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Where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절 서브쿼리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미지원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8900" marR="0" indent="-889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UDF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(java)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6268">
                <a:tc vMerge="1"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크기</a:t>
                      </a: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제한 없음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1" u="sng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Join</a:t>
                      </a:r>
                      <a:r>
                        <a:rPr lang="ko-KR" altLang="en-US" sz="1000" b="1" u="sng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시에 메모리 제약 有</a:t>
                      </a:r>
                      <a:endParaRPr lang="ko-KR" altLang="en-US" sz="1000" b="1" u="sng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제한 없음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(2.1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테스트필요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indent="-88900" algn="l" latinLnBrk="0">
                        <a:lnSpc>
                          <a:spcPct val="11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제한 없으나 대용량쿼리 성능↓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1644">
                <a:tc rowSpan="2"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ETL 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en-US" altLang="ko-KR" sz="10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대용량 데이터 처리 우수</a:t>
                      </a:r>
                      <a:endParaRPr lang="en-US" altLang="ko-KR" sz="1000" b="1" kern="1200" dirty="0" smtClean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1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실시간 처리 미흡</a:t>
                      </a:r>
                      <a:endParaRPr lang="en-US" altLang="ko-KR" sz="10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None/>
                      </a:pP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소규모 정형 데이터 조회</a:t>
                      </a:r>
                      <a:r>
                        <a:rPr lang="en-US" altLang="ko-KR" sz="1000" b="1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트랜잭션 </a:t>
                      </a: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처리 우수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일부 쿼리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미지원으로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개발량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↑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갱신 처리 미흡</a:t>
                      </a: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None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갱신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기능 미흡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>
                        <a:buFont typeface="Arial" pitchFamily="34" charset="0"/>
                        <a:buNone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쿼리 지원 미흡으로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개발량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↑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28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리포팅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조회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3" marR="91433" marT="45722" marB="4572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소수 사용자</a:t>
                      </a: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대용량 조회</a:t>
                      </a:r>
                      <a:endParaRPr lang="en-US" altLang="ko-KR" sz="1000" b="1" kern="1200" dirty="0" smtClean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쿼리 지원 우수</a:t>
                      </a:r>
                      <a:endParaRPr lang="en-US" altLang="ko-KR" sz="1000" b="1" kern="1200" dirty="0" smtClean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endParaRPr lang="ko-KR" altLang="en-US" sz="1000" b="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ODBC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미지원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비정형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조회 취약</a:t>
                      </a: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</a:t>
                      </a: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다수 사용자</a:t>
                      </a: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1" kern="120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소규모 빠른 조회</a:t>
                      </a:r>
                      <a:endParaRPr lang="en-US" altLang="ko-KR" sz="1000" b="1" kern="1200" dirty="0" smtClean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endParaRPr lang="ko-KR" altLang="en-US" sz="1000" b="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쿼리지원 미흡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ODBC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미지원</a:t>
                      </a:r>
                      <a:endParaRPr lang="ko-KR" altLang="en-US" sz="1000" b="0" kern="12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5997" marR="35997" marT="45722" marB="4572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실행 단추: 앞으로 또는 다음 11">
            <a:hlinkClick r:id="rId2" action="ppaction://hlinksldjump" highlightClick="1"/>
          </p:cNvPr>
          <p:cNvSpPr/>
          <p:nvPr/>
        </p:nvSpPr>
        <p:spPr bwMode="auto">
          <a:xfrm>
            <a:off x="3312815" y="1288909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3" name="실행 단추: 앞으로 또는 다음 12">
            <a:hlinkClick r:id="rId3" action="ppaction://hlinksldjump" highlightClick="1"/>
          </p:cNvPr>
          <p:cNvSpPr/>
          <p:nvPr/>
        </p:nvSpPr>
        <p:spPr bwMode="auto">
          <a:xfrm>
            <a:off x="5276875" y="1288909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4" name="실행 단추: 앞으로 또는 다음 13">
            <a:hlinkClick r:id="rId4" action="ppaction://hlinksldjump" highlightClick="1"/>
          </p:cNvPr>
          <p:cNvSpPr/>
          <p:nvPr/>
        </p:nvSpPr>
        <p:spPr bwMode="auto">
          <a:xfrm>
            <a:off x="7400950" y="1288909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7" name="실행 단추: 앞으로 또는 다음 16">
            <a:hlinkClick r:id="rId5" action="ppaction://hlinksldjump" highlightClick="1"/>
          </p:cNvPr>
          <p:cNvSpPr/>
          <p:nvPr/>
        </p:nvSpPr>
        <p:spPr bwMode="auto">
          <a:xfrm>
            <a:off x="9417967" y="1288462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5" name="실행 단추: 앞으로 또는 다음 14">
            <a:hlinkClick r:id="rId6" action="ppaction://hlinksldjump" highlightClick="1"/>
          </p:cNvPr>
          <p:cNvSpPr/>
          <p:nvPr/>
        </p:nvSpPr>
        <p:spPr bwMode="auto">
          <a:xfrm>
            <a:off x="6068169" y="2151095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8" name="실행 단추: 앞으로 또는 다음 17">
            <a:hlinkClick r:id="rId7" action="ppaction://hlinksldjump" highlightClick="1"/>
          </p:cNvPr>
          <p:cNvSpPr/>
          <p:nvPr/>
        </p:nvSpPr>
        <p:spPr bwMode="auto">
          <a:xfrm>
            <a:off x="1497757" y="4797804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652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8194" name="Rectangle 40"/>
          <p:cNvSpPr>
            <a:spLocks noChangeArrowheads="1"/>
          </p:cNvSpPr>
          <p:nvPr/>
        </p:nvSpPr>
        <p:spPr bwMode="auto">
          <a:xfrm>
            <a:off x="2845747" y="1722105"/>
            <a:ext cx="4362198" cy="346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4661" tIns="44661" rIns="44661" bIns="44661">
            <a:spAutoFit/>
          </a:bodyPr>
          <a:lstStyle/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1. Hadoop 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Ecosystem 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소개</a:t>
            </a:r>
            <a:endParaRPr lang="en-US" altLang="ko-KR" sz="2400" b="1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998538" lvl="1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1.1 Background</a:t>
            </a:r>
          </a:p>
          <a:p>
            <a:pPr marL="998538" lvl="1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1.2 Hadoop 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Core</a:t>
            </a:r>
          </a:p>
          <a:p>
            <a:pPr marL="998538" lvl="1" indent="-541338" defTabSz="727075">
              <a:lnSpc>
                <a:spcPct val="13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1.3 Hadoop 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Ecosystem</a:t>
            </a:r>
          </a:p>
          <a:p>
            <a:pPr marL="998538" lvl="1" indent="-541338" defTabSz="727075">
              <a:lnSpc>
                <a:spcPct val="13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>1.4 Hadoop </a:t>
            </a:r>
            <a:r>
              <a:rPr lang="ko-KR" altLang="en-US" sz="2200" b="1" dirty="0" smtClean="0">
                <a:latin typeface="Arial" pitchFamily="34" charset="0"/>
                <a:ea typeface="나눔고딕" panose="020D0604000000000000" pitchFamily="50" charset="-127"/>
              </a:rPr>
              <a:t>적용 영역</a:t>
            </a:r>
            <a:endParaRPr lang="en-US" altLang="ko-KR" sz="2200" b="1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PageRank</a:t>
            </a:r>
            <a:endParaRPr lang="ko-KR" altLang="en-US" dirty="0" smtClean="0"/>
          </a:p>
        </p:txBody>
      </p:sp>
      <p:pic>
        <p:nvPicPr>
          <p:cNvPr id="75780" name="Picture 4" descr="http://blogoscoped.com/files/google-com-history/thumb/199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6099" y="2047008"/>
            <a:ext cx="5387821" cy="326274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Picture 18" descr="google_garage"/>
          <p:cNvPicPr>
            <a:picLocks noChangeAspect="1" noChangeArrowheads="1"/>
          </p:cNvPicPr>
          <p:nvPr/>
        </p:nvPicPr>
        <p:blipFill>
          <a:blip r:embed="rId4" cstate="print"/>
          <a:srcRect b="2838"/>
          <a:stretch>
            <a:fillRect/>
          </a:stretch>
        </p:blipFill>
        <p:spPr bwMode="auto">
          <a:xfrm>
            <a:off x="560099" y="1573213"/>
            <a:ext cx="3085777" cy="3071524"/>
          </a:xfrm>
          <a:prstGeom prst="rect">
            <a:avLst/>
          </a:prstGeom>
          <a:noFill/>
          <a:ln w="22225">
            <a:solidFill>
              <a:srgbClr val="DDDDDD"/>
            </a:solidFill>
            <a:miter lim="800000"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5784" name="Picture 8" descr="File:PageRank-hi-res.png"/>
          <p:cNvPicPr>
            <a:picLocks noChangeAspect="1" noChangeArrowheads="1"/>
          </p:cNvPicPr>
          <p:nvPr/>
        </p:nvPicPr>
        <p:blipFill>
          <a:blip r:embed="rId5" cstate="print"/>
          <a:srcRect l="-281" t="-2603" b="-2491"/>
          <a:stretch>
            <a:fillRect/>
          </a:stretch>
        </p:blipFill>
        <p:spPr bwMode="auto">
          <a:xfrm>
            <a:off x="2363423" y="3685199"/>
            <a:ext cx="3654053" cy="2757166"/>
          </a:xfrm>
          <a:prstGeom prst="rect">
            <a:avLst/>
          </a:prstGeom>
          <a:solidFill>
            <a:schemeClr val="bg1"/>
          </a:solidFill>
          <a:ln w="22225">
            <a:solidFill>
              <a:srgbClr val="DDDDDD"/>
            </a:solidFill>
            <a:miter lim="800000"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TextBox 84"/>
          <p:cNvSpPr txBox="1">
            <a:spLocks noChangeArrowheads="1"/>
          </p:cNvSpPr>
          <p:nvPr/>
        </p:nvSpPr>
        <p:spPr bwMode="auto">
          <a:xfrm>
            <a:off x="186185" y="620713"/>
            <a:ext cx="95193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Larry Page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와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Sergey </a:t>
            </a:r>
            <a:r>
              <a:rPr lang="en-US" altLang="ko-KR" sz="1600" b="1" dirty="0" err="1" smtClean="0">
                <a:latin typeface="Arial" pitchFamily="34" charset="0"/>
                <a:ea typeface="나눔고딕" panose="020D0604000000000000" pitchFamily="50" charset="-127"/>
              </a:rPr>
              <a:t>Brin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은 “중요논문은 더 많이 참조된다”는 원리를 반영한 검색시스템 </a:t>
            </a:r>
            <a:r>
              <a:rPr lang="en-US" altLang="ko-KR" sz="1600" b="1" dirty="0" err="1" smtClean="0">
                <a:latin typeface="Arial" pitchFamily="34" charset="0"/>
                <a:ea typeface="나눔고딕" panose="020D0604000000000000" pitchFamily="50" charset="-127"/>
              </a:rPr>
              <a:t>PageRank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를 개발함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. Yahoo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가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120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만불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(16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억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)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에 구매하지 않자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1998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년 여차친구 집 차고에서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Google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을 창업함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329063"/>
              </p:ext>
            </p:extLst>
          </p:nvPr>
        </p:nvGraphicFramePr>
        <p:xfrm>
          <a:off x="344488" y="822645"/>
          <a:ext cx="9249345" cy="5473073"/>
        </p:xfrm>
        <a:graphic>
          <a:graphicData uri="http://schemas.openxmlformats.org/drawingml/2006/table">
            <a:tbl>
              <a:tblPr/>
              <a:tblGrid>
                <a:gridCol w="972108"/>
                <a:gridCol w="5127700"/>
                <a:gridCol w="1857076"/>
                <a:gridCol w="1292461"/>
              </a:tblGrid>
              <a:tr h="360043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3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업무 특징 </a:t>
                      </a:r>
                      <a:r>
                        <a:rPr lang="en-US" altLang="ko-KR" sz="13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3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en-US" altLang="ko-KR" sz="13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3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사례</a:t>
                      </a:r>
                      <a:endParaRPr lang="en-US" altLang="ko-KR" sz="13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3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en-US" altLang="ko-KR" sz="13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6311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Big Batch</a:t>
                      </a:r>
                      <a:endParaRPr lang="ko-KR" altLang="en-US" sz="1100" b="1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기존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RDBMS 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대용량 데이터 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Batch 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처리를 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Hadoop 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클러스터로 옮겨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처리시간을 단축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성능을 개선하는 시스템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회계 데이터 처리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생산 품질 데이터 분석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공급망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관리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Planning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가장 간단한 구성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6311"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11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Online Backup &amp; Query</a:t>
                      </a:r>
                      <a:endParaRPr lang="ko-KR" altLang="en-US" sz="1100" b="1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대용량 장기 데이터의 보관 및 분석 필요 시점에 즉시 데이터 제공을 위해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Hadoop</a:t>
                      </a:r>
                      <a:r>
                        <a:rPr kumimoji="0" lang="ko-KR" altLang="en-US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이용하여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online</a:t>
                      </a:r>
                      <a:r>
                        <a:rPr kumimoji="0" lang="ko-KR" altLang="en-US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데이터를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backup</a:t>
                      </a:r>
                      <a:r>
                        <a:rPr kumimoji="0" lang="ko-KR" altLang="en-US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하고 분석 시점에 즉시 데이터를 활용할 수 있는 시스템</a:t>
                      </a:r>
                      <a:endParaRPr kumimoji="0" lang="ko-KR" alt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생산 품질 데이터 준 실시간 조회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HBase + SQL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971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Hybrid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DW</a:t>
                      </a:r>
                      <a:endParaRPr lang="ko-KR" alt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기존 </a:t>
                      </a:r>
                      <a:r>
                        <a:rPr lang="en-US" altLang="ko-KR" sz="1100" b="0" i="0" u="none" strike="noStrike" kern="12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DW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성능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저장 기간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비정형 데이터 처리 등의 이슈를 해결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보완하고자 </a:t>
                      </a:r>
                      <a:r>
                        <a:rPr lang="ko-KR" altLang="en-US" sz="1100" b="0" i="0" u="none" strike="noStrike" kern="12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빅데이터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저장 기술을 접목하여 개선된 </a:t>
                      </a:r>
                      <a:r>
                        <a:rPr lang="en-US" altLang="ko-KR" sz="1100" b="0" i="0" u="none" strike="noStrike" kern="12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DW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시스템</a:t>
                      </a:r>
                      <a:endParaRPr lang="en-US" altLang="ko-KR" sz="1100" b="0" i="0" u="none" strike="noStrike" kern="1200" baseline="0" noProof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ETL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성능 개선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</a:t>
                      </a:r>
                      <a:r>
                        <a:rPr lang="ko-KR" altLang="en-US" sz="1100" b="0" i="0" u="none" strike="noStrike" kern="12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스테이징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저장비용 절감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대용량 </a:t>
                      </a:r>
                      <a:r>
                        <a:rPr lang="ko-KR" altLang="en-US" sz="1100" b="0" i="0" u="none" strike="noStrike" kern="1200" baseline="0" noProof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</a:t>
                      </a:r>
                      <a:r>
                        <a:rPr lang="en-US" altLang="ko-KR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Interactive </a:t>
                      </a:r>
                      <a:r>
                        <a:rPr lang="ko-KR" altLang="en-US" sz="1100" b="0" i="0" u="none" strike="noStrike" kern="1200" baseline="0" noProof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조회 </a:t>
                      </a:r>
                      <a:r>
                        <a:rPr lang="ko-KR" altLang="en-US" sz="11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</a:t>
                      </a:r>
                      <a:endParaRPr lang="en-US" altLang="ko-KR" sz="1100" b="0" i="0" u="none" strike="noStrike" kern="1200" baseline="0" noProof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통신사 사용자 이용형태 분석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Hadoop + OLAP/</a:t>
                      </a:r>
                      <a:r>
                        <a:rPr kumimoji="0" lang="en-US" altLang="ko-KR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Visualiza-tion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연계 고려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971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Real-time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Log Analytics</a:t>
                      </a:r>
                      <a:endParaRPr lang="ko-KR" alt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대용량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Log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실시간 수집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분석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색인 하여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 서비스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정형 리포트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알람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및 </a:t>
                      </a: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대시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보드 등을 제공하는 대용량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Log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통합 분석 시스템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실시간 로그 분석을 통한 지표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Event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준 실시간 확인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조회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보안 로그 분석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시스템 로그 분석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색인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 서비스 필수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6020"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11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Online Big</a:t>
                      </a:r>
                    </a:p>
                    <a:p>
                      <a:pPr algn="l" latinLnBrk="0"/>
                      <a:r>
                        <a:rPr lang="en-US" altLang="ko-KR" sz="11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Transaction</a:t>
                      </a:r>
                      <a:endParaRPr lang="ko-KR" altLang="en-US" sz="1100" b="1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RDBMS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소화하기 힘든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Big Transaction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처리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RDBMS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SQL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결과를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Caching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Big Table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구현으로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SNS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IPTV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용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Cache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IPTV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용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Big Table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HBase / Redis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NoSQL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Cache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NoSQL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Big Table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11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Search &amp; Text Analytics</a:t>
                      </a:r>
                      <a:endParaRPr lang="ko-KR" altLang="en-US" sz="1100" b="1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비정형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반정형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텍스트 및 문서 데이터를 색인하고 텍스트 </a:t>
                      </a: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마이닝을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통해 의미에 기반한 분석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리포팅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시스템 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컨텐츠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범주화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긍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부정 판정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연관 정보 등 의미 기반 데이터 분석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Social Media Analytics (</a:t>
                      </a:r>
                      <a:r>
                        <a:rPr kumimoji="0" lang="en-US" altLang="ko-KR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SMA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VoC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KM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고도화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색인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 서비스 필수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</a:t>
            </a:r>
            <a:r>
              <a:rPr lang="ko-KR" altLang="en-US" dirty="0" smtClean="0"/>
              <a:t>적용 영역</a:t>
            </a:r>
            <a:endParaRPr lang="ko-KR" altLang="en-US" dirty="0"/>
          </a:p>
        </p:txBody>
      </p:sp>
      <p:sp>
        <p:nvSpPr>
          <p:cNvPr id="5" name="실행 단추: 앞으로 또는 다음 4">
            <a:hlinkClick r:id="rId3" action="ppaction://hlinksldjump" highlightClick="1"/>
          </p:cNvPr>
          <p:cNvSpPr/>
          <p:nvPr/>
        </p:nvSpPr>
        <p:spPr bwMode="auto">
          <a:xfrm>
            <a:off x="1064568" y="1700808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6" name="실행 단추: 앞으로 또는 다음 5">
            <a:hlinkClick r:id="rId4" action="ppaction://hlinksldjump" highlightClick="1"/>
          </p:cNvPr>
          <p:cNvSpPr/>
          <p:nvPr/>
        </p:nvSpPr>
        <p:spPr bwMode="auto">
          <a:xfrm>
            <a:off x="1064568" y="2492896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7" name="실행 단추: 앞으로 또는 다음 6">
            <a:hlinkClick r:id="rId5" action="ppaction://hlinksldjump" highlightClick="1"/>
          </p:cNvPr>
          <p:cNvSpPr/>
          <p:nvPr/>
        </p:nvSpPr>
        <p:spPr bwMode="auto">
          <a:xfrm>
            <a:off x="1064568" y="4365104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9" name="실행 단추: 앞으로 또는 다음 8">
            <a:hlinkClick r:id="rId6" action="ppaction://hlinksldjump" highlightClick="1"/>
          </p:cNvPr>
          <p:cNvSpPr/>
          <p:nvPr/>
        </p:nvSpPr>
        <p:spPr bwMode="auto">
          <a:xfrm>
            <a:off x="1064568" y="5157192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0" name="실행 단추: 앞으로 또는 다음 9">
            <a:hlinkClick r:id="rId7" action="ppaction://hlinksldjump" highlightClick="1"/>
          </p:cNvPr>
          <p:cNvSpPr/>
          <p:nvPr/>
        </p:nvSpPr>
        <p:spPr bwMode="auto">
          <a:xfrm>
            <a:off x="1064567" y="6057925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0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Hybrid DW</a:t>
            </a:r>
            <a:endParaRPr lang="ko-KR" altLang="en-US" dirty="0"/>
          </a:p>
        </p:txBody>
      </p:sp>
      <p:sp>
        <p:nvSpPr>
          <p:cNvPr id="118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저장 및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처리 기술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Unstructured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처리 기술을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DW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접목하여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RDBMS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Hadoop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를 연계 분석하는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아키텍처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 업무에 따라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RDBMS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coverage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정의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필요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398016" y="2693843"/>
            <a:ext cx="158697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Transactional Sources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Sensor readings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Internet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Social Media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Unstructured</a:t>
            </a:r>
          </a:p>
          <a:p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398016" y="2679329"/>
            <a:ext cx="1586979" cy="41809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Sources</a:t>
            </a:r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630264" y="2008885"/>
            <a:ext cx="4376734" cy="4700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Enterprise Data Modeling</a:t>
            </a:r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2630264" y="5047173"/>
            <a:ext cx="4376734" cy="4700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Governance</a:t>
            </a:r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2630264" y="2675726"/>
            <a:ext cx="1296144" cy="2174754"/>
            <a:chOff x="494670" y="2564341"/>
            <a:chExt cx="1296144" cy="2174754"/>
          </a:xfrm>
        </p:grpSpPr>
        <p:sp>
          <p:nvSpPr>
            <p:cNvPr id="191" name="직사각형 190"/>
            <p:cNvSpPr/>
            <p:nvPr/>
          </p:nvSpPr>
          <p:spPr>
            <a:xfrm>
              <a:off x="494670" y="2578855"/>
              <a:ext cx="1296144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494670" y="2564341"/>
              <a:ext cx="1296144" cy="4180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Staging/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Landing Zone</a:t>
              </a:r>
            </a:p>
          </p:txBody>
        </p:sp>
      </p:grpSp>
      <p:grpSp>
        <p:nvGrpSpPr>
          <p:cNvPr id="193" name="그룹 192"/>
          <p:cNvGrpSpPr/>
          <p:nvPr/>
        </p:nvGrpSpPr>
        <p:grpSpPr>
          <a:xfrm>
            <a:off x="4214440" y="2675726"/>
            <a:ext cx="1296144" cy="2174754"/>
            <a:chOff x="494670" y="2564341"/>
            <a:chExt cx="1296144" cy="2174754"/>
          </a:xfrm>
        </p:grpSpPr>
        <p:sp>
          <p:nvSpPr>
            <p:cNvPr id="194" name="직사각형 193"/>
            <p:cNvSpPr/>
            <p:nvPr/>
          </p:nvSpPr>
          <p:spPr>
            <a:xfrm>
              <a:off x="494670" y="2578855"/>
              <a:ext cx="1296144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494670" y="2564341"/>
              <a:ext cx="1296144" cy="4180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Data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Warehouse</a:t>
              </a:r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5817096" y="2662586"/>
            <a:ext cx="1296144" cy="2174754"/>
            <a:chOff x="494670" y="2564341"/>
            <a:chExt cx="1296144" cy="2174754"/>
          </a:xfrm>
        </p:grpSpPr>
        <p:sp>
          <p:nvSpPr>
            <p:cNvPr id="197" name="직사각형 196"/>
            <p:cNvSpPr/>
            <p:nvPr/>
          </p:nvSpPr>
          <p:spPr>
            <a:xfrm>
              <a:off x="494670" y="2578855"/>
              <a:ext cx="1296144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494670" y="2564341"/>
              <a:ext cx="1296144" cy="4180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Data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Mart</a:t>
              </a:r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02" name="오른쪽 화살표 201"/>
          <p:cNvSpPr/>
          <p:nvPr/>
        </p:nvSpPr>
        <p:spPr>
          <a:xfrm>
            <a:off x="2014024" y="3459848"/>
            <a:ext cx="598548" cy="60788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08" name="오른쪽 화살표 207"/>
          <p:cNvSpPr/>
          <p:nvPr/>
        </p:nvSpPr>
        <p:spPr>
          <a:xfrm>
            <a:off x="2641601" y="3093823"/>
            <a:ext cx="3744685" cy="1298298"/>
          </a:xfrm>
          <a:prstGeom prst="rightArrow">
            <a:avLst>
              <a:gd name="adj1" fmla="val 72275"/>
              <a:gd name="adj2" fmla="val 50000"/>
            </a:avLst>
          </a:prstGeom>
          <a:solidFill>
            <a:schemeClr val="accent6">
              <a:lumMod val="7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09" name="오른쪽 화살표 208"/>
          <p:cNvSpPr/>
          <p:nvPr/>
        </p:nvSpPr>
        <p:spPr>
          <a:xfrm rot="10800000">
            <a:off x="4214439" y="3579333"/>
            <a:ext cx="2764859" cy="1298298"/>
          </a:xfrm>
          <a:prstGeom prst="rightArrow">
            <a:avLst>
              <a:gd name="adj1" fmla="val 72275"/>
              <a:gd name="adj2" fmla="val 50000"/>
            </a:avLst>
          </a:prstGeom>
          <a:solidFill>
            <a:schemeClr val="tx2">
              <a:lumMod val="40000"/>
              <a:lumOff val="60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5998540" y="418926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j-lt"/>
                <a:ea typeface="+mn-ea"/>
                <a:cs typeface="Arial" pitchFamily="34" charset="0"/>
              </a:rPr>
              <a:t>RDBMS</a:t>
            </a:r>
            <a:endParaRPr lang="ko-KR" altLang="en-US" sz="1400" dirty="0" err="1" smtClean="0"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2745724" y="3586095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j-lt"/>
                <a:ea typeface="+mn-ea"/>
                <a:cs typeface="Arial" pitchFamily="34" charset="0"/>
              </a:rPr>
              <a:t>Hadoop</a:t>
            </a:r>
            <a:endParaRPr lang="ko-KR" altLang="en-US" sz="1400" dirty="0" err="1" smtClean="0"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167827" y="6212932"/>
            <a:ext cx="671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(Source: Using IBM Banking Data Warehouse &amp; Big Data  to Augment a Data Warehouse , IBM Software White paper 2013)</a:t>
            </a:r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217" name="직사각형 216"/>
          <p:cNvSpPr/>
          <p:nvPr/>
        </p:nvSpPr>
        <p:spPr>
          <a:xfrm>
            <a:off x="7727404" y="2690240"/>
            <a:ext cx="1863935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/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Visualization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Report /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Dashboard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Data Mining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Predictive Models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User Guided Analytics</a:t>
            </a:r>
          </a:p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7727404" y="2675726"/>
            <a:ext cx="1863935" cy="41809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Information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Consumption</a:t>
            </a:r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19" name="오른쪽 화살표 218"/>
          <p:cNvSpPr/>
          <p:nvPr/>
        </p:nvSpPr>
        <p:spPr>
          <a:xfrm>
            <a:off x="7143714" y="3459848"/>
            <a:ext cx="598548" cy="60788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6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그룹 189"/>
          <p:cNvGrpSpPr/>
          <p:nvPr/>
        </p:nvGrpSpPr>
        <p:grpSpPr>
          <a:xfrm>
            <a:off x="2630264" y="2675726"/>
            <a:ext cx="1296144" cy="2174754"/>
            <a:chOff x="494670" y="2564341"/>
            <a:chExt cx="1296144" cy="2174754"/>
          </a:xfrm>
        </p:grpSpPr>
        <p:sp>
          <p:nvSpPr>
            <p:cNvPr id="191" name="직사각형 190"/>
            <p:cNvSpPr/>
            <p:nvPr/>
          </p:nvSpPr>
          <p:spPr>
            <a:xfrm>
              <a:off x="494670" y="2578855"/>
              <a:ext cx="1296144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494670" y="2564341"/>
              <a:ext cx="1296144" cy="4180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Staging/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Landing Zone</a:t>
              </a:r>
            </a:p>
          </p:txBody>
        </p:sp>
      </p:grpSp>
      <p:grpSp>
        <p:nvGrpSpPr>
          <p:cNvPr id="193" name="그룹 192"/>
          <p:cNvGrpSpPr/>
          <p:nvPr/>
        </p:nvGrpSpPr>
        <p:grpSpPr>
          <a:xfrm>
            <a:off x="4214440" y="2675726"/>
            <a:ext cx="1296144" cy="2174754"/>
            <a:chOff x="494670" y="2564341"/>
            <a:chExt cx="1296144" cy="2174754"/>
          </a:xfrm>
        </p:grpSpPr>
        <p:sp>
          <p:nvSpPr>
            <p:cNvPr id="194" name="직사각형 193"/>
            <p:cNvSpPr/>
            <p:nvPr/>
          </p:nvSpPr>
          <p:spPr>
            <a:xfrm>
              <a:off x="494670" y="2578855"/>
              <a:ext cx="1296144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494670" y="2564341"/>
              <a:ext cx="1296144" cy="4180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Data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Warehouse</a:t>
              </a:r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5817096" y="2662586"/>
            <a:ext cx="1296144" cy="2174754"/>
            <a:chOff x="494670" y="2564341"/>
            <a:chExt cx="1296144" cy="2174754"/>
          </a:xfrm>
        </p:grpSpPr>
        <p:sp>
          <p:nvSpPr>
            <p:cNvPr id="197" name="직사각형 196"/>
            <p:cNvSpPr/>
            <p:nvPr/>
          </p:nvSpPr>
          <p:spPr>
            <a:xfrm>
              <a:off x="494670" y="2578855"/>
              <a:ext cx="1296144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494670" y="2564341"/>
              <a:ext cx="1296144" cy="4180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Data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Mart</a:t>
              </a:r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오른쪽 화살표 32"/>
          <p:cNvSpPr/>
          <p:nvPr/>
        </p:nvSpPr>
        <p:spPr>
          <a:xfrm>
            <a:off x="2641601" y="3960995"/>
            <a:ext cx="3501627" cy="996146"/>
          </a:xfrm>
          <a:prstGeom prst="rightArrow">
            <a:avLst>
              <a:gd name="adj1" fmla="val 72275"/>
              <a:gd name="adj2" fmla="val 50000"/>
            </a:avLst>
          </a:prstGeom>
          <a:solidFill>
            <a:schemeClr val="accent6">
              <a:lumMod val="7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Hybrid DW</a:t>
            </a:r>
            <a:endParaRPr lang="ko-KR" altLang="en-US" dirty="0"/>
          </a:p>
        </p:txBody>
      </p:sp>
      <p:sp>
        <p:nvSpPr>
          <p:cNvPr id="118" name="Text Box 2120"/>
          <p:cNvSpPr txBox="1">
            <a:spLocks noChangeArrowheads="1"/>
          </p:cNvSpPr>
          <p:nvPr/>
        </p:nvSpPr>
        <p:spPr bwMode="auto">
          <a:xfrm>
            <a:off x="128464" y="582613"/>
            <a:ext cx="9764960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용량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변경처리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배치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Lead Time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등에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따라 데이터 플랫폼으로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HDFS, HBase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선택적으로 적용할 수 있으며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RDBMS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연계 시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Sqoop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RDBMS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Hadoop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전용 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Connector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 가능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361815" y="2693843"/>
            <a:ext cx="158697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Transactional Sources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Sensor readings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Internet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Social Media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Unstructured</a:t>
            </a:r>
          </a:p>
          <a:p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361815" y="2679329"/>
            <a:ext cx="1586979" cy="41809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Sources</a:t>
            </a:r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630264" y="2008885"/>
            <a:ext cx="4376734" cy="4700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Enterprise Data Modeling</a:t>
            </a:r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2630264" y="5047173"/>
            <a:ext cx="4376734" cy="4700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Governance</a:t>
            </a:r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7727404" y="2690240"/>
            <a:ext cx="1863935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/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Visualization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Report /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Dashboard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Data Mining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Predictive Models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User Guided Analytics</a:t>
            </a:r>
          </a:p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7727404" y="2675726"/>
            <a:ext cx="1863935" cy="41809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Information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Consumption</a:t>
            </a:r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02" name="오른쪽 화살표 201"/>
          <p:cNvSpPr/>
          <p:nvPr/>
        </p:nvSpPr>
        <p:spPr>
          <a:xfrm>
            <a:off x="1977823" y="3459848"/>
            <a:ext cx="598548" cy="60788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04" name="오른쪽 화살표 203"/>
          <p:cNvSpPr/>
          <p:nvPr/>
        </p:nvSpPr>
        <p:spPr>
          <a:xfrm>
            <a:off x="7143714" y="3459848"/>
            <a:ext cx="598548" cy="60788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08" name="오른쪽 화살표 207"/>
          <p:cNvSpPr/>
          <p:nvPr/>
        </p:nvSpPr>
        <p:spPr>
          <a:xfrm>
            <a:off x="2641601" y="3131923"/>
            <a:ext cx="3501627" cy="996146"/>
          </a:xfrm>
          <a:prstGeom prst="rightArrow">
            <a:avLst>
              <a:gd name="adj1" fmla="val 72275"/>
              <a:gd name="adj2" fmla="val 50000"/>
            </a:avLst>
          </a:prstGeom>
          <a:solidFill>
            <a:schemeClr val="accent6">
              <a:lumMod val="7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167827" y="6212932"/>
            <a:ext cx="671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(Source: Using IBM Banking Data Warehouse &amp; Big Data  to Augment a Data Warehouse , IBM Software White paper 2013)</a:t>
            </a:r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26" name="모서리가 둥근 직사각형 49"/>
          <p:cNvSpPr>
            <a:spLocks noChangeArrowheads="1"/>
          </p:cNvSpPr>
          <p:nvPr/>
        </p:nvSpPr>
        <p:spPr bwMode="auto">
          <a:xfrm>
            <a:off x="2855244" y="4180001"/>
            <a:ext cx="913572" cy="566042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HDFS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16200000">
            <a:off x="3483755" y="3879212"/>
            <a:ext cx="1185970" cy="3618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Pig / Hive / 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SQL on Hadoop</a:t>
            </a:r>
            <a:endParaRPr lang="ko-KR" altLang="en-US" sz="12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49"/>
          <p:cNvSpPr>
            <a:spLocks noChangeArrowheads="1"/>
          </p:cNvSpPr>
          <p:nvPr/>
        </p:nvSpPr>
        <p:spPr bwMode="auto">
          <a:xfrm>
            <a:off x="2855243" y="3364348"/>
            <a:ext cx="913572" cy="566105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9" name="모서리가 둥근 직사각형 49"/>
          <p:cNvSpPr>
            <a:spLocks noChangeArrowheads="1"/>
          </p:cNvSpPr>
          <p:nvPr/>
        </p:nvSpPr>
        <p:spPr bwMode="auto">
          <a:xfrm>
            <a:off x="4475316" y="4173431"/>
            <a:ext cx="913572" cy="566042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HDFS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0" name="모서리가 둥근 직사각형 49"/>
          <p:cNvSpPr>
            <a:spLocks noChangeArrowheads="1"/>
          </p:cNvSpPr>
          <p:nvPr/>
        </p:nvSpPr>
        <p:spPr bwMode="auto">
          <a:xfrm>
            <a:off x="4475315" y="3357778"/>
            <a:ext cx="913572" cy="566105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98023" y="2923872"/>
            <a:ext cx="9476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Sqoop</a:t>
            </a:r>
          </a:p>
          <a:p>
            <a:pPr marL="85725" indent="-85725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Flume</a:t>
            </a:r>
          </a:p>
          <a:p>
            <a:pPr marL="85725" indent="-85725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100" dirty="0" err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WebHDFS</a:t>
            </a:r>
            <a:endParaRPr lang="en-US" altLang="ko-KR" sz="11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7027" y="320764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  <a:ea typeface="+mn-ea"/>
                <a:cs typeface="Arial" pitchFamily="34" charset="0"/>
              </a:rPr>
              <a:t>ETL</a:t>
            </a:r>
            <a:endParaRPr lang="ko-KR" altLang="en-US" sz="1200" dirty="0" err="1" smtClean="0"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 rot="16200000">
            <a:off x="5006910" y="3841046"/>
            <a:ext cx="1319320" cy="3618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Sqoop /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Hadoop Connector</a:t>
            </a:r>
            <a:endParaRPr lang="ko-KR" altLang="en-US" sz="12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2" name="순서도: 자기 디스크 41"/>
          <p:cNvSpPr/>
          <p:nvPr/>
        </p:nvSpPr>
        <p:spPr>
          <a:xfrm>
            <a:off x="6141525" y="3595359"/>
            <a:ext cx="816875" cy="792088"/>
          </a:xfrm>
          <a:prstGeom prst="flowChartMagneticDisk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RDBMS</a:t>
            </a:r>
            <a:endParaRPr lang="ko-KR" altLang="en-US" sz="1100" b="1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06489" y="5597490"/>
            <a:ext cx="4218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i="1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 용량</a:t>
            </a:r>
            <a:r>
              <a:rPr lang="en-US" altLang="ko-KR" sz="1200" b="1" i="1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b="1" i="1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 변경처리</a:t>
            </a:r>
            <a:r>
              <a:rPr lang="en-US" altLang="ko-KR" sz="1200" b="1" i="1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en-US" altLang="ko-KR" sz="1200" b="1" i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ETL </a:t>
            </a:r>
            <a:r>
              <a:rPr lang="ko-KR" altLang="en-US" sz="1200" b="1" i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배치 </a:t>
            </a:r>
            <a:r>
              <a:rPr lang="en-US" altLang="ko-KR" sz="1200" b="1" i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Lead Time </a:t>
            </a:r>
            <a:r>
              <a:rPr lang="ko-KR" altLang="en-US" sz="1200" b="1" i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고려하여</a:t>
            </a:r>
            <a:r>
              <a:rPr lang="en-US" altLang="ko-KR" sz="1200" b="1" i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i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i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HBase or HDFS </a:t>
            </a:r>
            <a:r>
              <a:rPr lang="ko-KR" altLang="en-US" sz="1200" b="1" i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선택</a:t>
            </a:r>
            <a:endParaRPr lang="ko-KR" altLang="en-US" sz="1200" b="1" i="1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5" name="구부러진 연결선 4"/>
          <p:cNvCxnSpPr>
            <a:stCxn id="191" idx="1"/>
            <a:endCxn id="2" idx="1"/>
          </p:cNvCxnSpPr>
          <p:nvPr/>
        </p:nvCxnSpPr>
        <p:spPr>
          <a:xfrm rot="10800000" flipV="1">
            <a:off x="2606490" y="3770359"/>
            <a:ext cx="23775" cy="2057963"/>
          </a:xfrm>
          <a:prstGeom prst="curvedConnector3">
            <a:avLst>
              <a:gd name="adj1" fmla="val 17483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33" idx="1"/>
            <a:endCxn id="2" idx="1"/>
          </p:cNvCxnSpPr>
          <p:nvPr/>
        </p:nvCxnSpPr>
        <p:spPr>
          <a:xfrm rot="10800000" flipV="1">
            <a:off x="2606489" y="4459067"/>
            <a:ext cx="35112" cy="1369255"/>
          </a:xfrm>
          <a:prstGeom prst="curvedConnector3">
            <a:avLst>
              <a:gd name="adj1" fmla="val 7510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실행 단추: 앞으로 또는 다음 42">
            <a:hlinkClick r:id="" action="ppaction://noaction" highlightClick="1"/>
          </p:cNvPr>
          <p:cNvSpPr/>
          <p:nvPr/>
        </p:nvSpPr>
        <p:spPr bwMode="auto">
          <a:xfrm>
            <a:off x="6485741" y="4186560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48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901010"/>
            <a:ext cx="874924" cy="27008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endParaRPr lang="ko-KR" altLang="en-US" sz="1200" b="1" dirty="0" err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나눔고딕" panose="020D0604000000000000" pitchFamily="50" charset="-127"/>
              </a:rPr>
              <a:t>Hybrid DW – HBase vs. HDFS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8" name="모서리가 둥근 직사각형 49"/>
          <p:cNvSpPr>
            <a:spLocks noChangeArrowheads="1"/>
          </p:cNvSpPr>
          <p:nvPr/>
        </p:nvSpPr>
        <p:spPr bwMode="auto">
          <a:xfrm>
            <a:off x="4283968" y="1435800"/>
            <a:ext cx="5436352" cy="43204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HDFS</a:t>
            </a:r>
          </a:p>
          <a:p>
            <a:pPr algn="ctr"/>
            <a:r>
              <a:rPr lang="en-US" altLang="ko-KR" sz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(Hive on </a:t>
            </a:r>
            <a:r>
              <a:rPr lang="en-US" altLang="ko-KR" sz="12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Tez</a:t>
            </a:r>
            <a:r>
              <a:rPr lang="en-US" altLang="ko-KR" sz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9" name="모서리가 둥근 직사각형 49"/>
          <p:cNvSpPr>
            <a:spLocks noChangeArrowheads="1"/>
          </p:cNvSpPr>
          <p:nvPr/>
        </p:nvSpPr>
        <p:spPr bwMode="auto">
          <a:xfrm>
            <a:off x="1352599" y="1435801"/>
            <a:ext cx="2779133" cy="432096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</a:t>
            </a:r>
          </a:p>
          <a:p>
            <a:pPr algn="ct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en-US" altLang="ko-KR" sz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Phoenix)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80592" y="1883781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OLTP Like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 갱신 시 즉시 반영으로 성능 우수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32920" y="1901010"/>
            <a:ext cx="5081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Hive 0.14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부터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DML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지원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(ORC</a:t>
            </a:r>
            <a:r>
              <a:rPr lang="en-US" altLang="ko-KR" sz="1200" baseline="30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1)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file format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만 지원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변경된 내용을 조각 파일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(delta file)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로 </a:t>
            </a:r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생성한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후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background compaction</a:t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잦은 변경 시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Merge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해야하는 파일 증가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읽기 성능 저하 예상</a:t>
            </a:r>
            <a:endParaRPr lang="ko-KR" altLang="en-US" sz="12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5" name="실행 단추: 앞으로 또는 다음 44">
            <a:hlinkClick r:id="rId2" action="ppaction://hlinksldjump" highlightClick="1"/>
          </p:cNvPr>
          <p:cNvSpPr/>
          <p:nvPr/>
        </p:nvSpPr>
        <p:spPr bwMode="auto">
          <a:xfrm>
            <a:off x="3714184" y="6459195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000" dirty="0">
              <a:latin typeface="Arial" panose="020B0604020202020204" pitchFamily="34" charset="0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9833" y="6423139"/>
            <a:ext cx="2864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1) ORC : Optimized Row Columnar File Format</a:t>
            </a:r>
            <a:endParaRPr lang="ko-KR" altLang="en-US" sz="10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2669" y="6428844"/>
            <a:ext cx="302433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0799" y="2564904"/>
            <a:ext cx="4257397" cy="2061525"/>
          </a:xfrm>
          <a:prstGeom prst="rect">
            <a:avLst/>
          </a:prstGeom>
        </p:spPr>
      </p:pic>
      <p:sp>
        <p:nvSpPr>
          <p:cNvPr id="114" name="Text Box 2120"/>
          <p:cNvSpPr txBox="1">
            <a:spLocks noChangeArrowheads="1"/>
          </p:cNvSpPr>
          <p:nvPr/>
        </p:nvSpPr>
        <p:spPr bwMode="auto">
          <a:xfrm>
            <a:off x="72008" y="582613"/>
            <a:ext cx="9777536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Hive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배치 처리가 우수하나 데이터 갱신 처리에 대한 부하 및 쿼리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Process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기동 시간의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delay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짧은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Lead-Time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요구하는 배치 업무 적용 시 고려 필요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24608" y="2598194"/>
            <a:ext cx="2689381" cy="1649402"/>
          </a:xfrm>
          <a:prstGeom prst="rect">
            <a:avLst/>
          </a:prstGeom>
          <a:pattFill prst="lt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LGD DW Renewal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Hourly ETL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비교적 소규모 데이터 </a:t>
            </a:r>
            <a:r>
              <a:rPr lang="en-US" altLang="ko-KR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: 30GB/</a:t>
            </a:r>
            <a:r>
              <a:rPr lang="ko-KR" altLang="en-US" sz="1200" smtClean="0">
                <a:solidFill>
                  <a:schemeClr val="tx1"/>
                </a:solidFill>
                <a:sym typeface="Wingdings" panose="05000000000000000000" pitchFamily="2" charset="2"/>
              </a:rPr>
              <a:t>시간</a:t>
            </a:r>
            <a:endParaRPr lang="en-US" altLang="ko-KR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데이터 갱신 빈번</a:t>
            </a:r>
            <a:endParaRPr lang="en-US" altLang="ko-KR" sz="12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주요</a:t>
            </a:r>
            <a:r>
              <a:rPr lang="en-US" altLang="ko-KR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sym typeface="Wingdings" panose="05000000000000000000" pitchFamily="2" charset="2"/>
              </a:rPr>
              <a:t>배치 </a:t>
            </a:r>
            <a:r>
              <a:rPr lang="en-US" altLang="ko-KR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30</a:t>
            </a:r>
            <a:r>
              <a:rPr lang="ko-KR" altLang="en-US" sz="1200" smtClean="0">
                <a:solidFill>
                  <a:schemeClr val="tx1"/>
                </a:solidFill>
                <a:sym typeface="Wingdings" panose="05000000000000000000" pitchFamily="2" charset="2"/>
              </a:rPr>
              <a:t>분 이내 처리 필요</a:t>
            </a:r>
            <a:endParaRPr lang="en-US" altLang="ko-KR" sz="12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배치 수 </a:t>
            </a:r>
            <a:r>
              <a:rPr lang="en-US" altLang="ko-KR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: 6,600</a:t>
            </a:r>
            <a:r>
              <a:rPr lang="ko-KR" altLang="en-US" sz="120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sym typeface="Wingdings" panose="05000000000000000000" pitchFamily="2" charset="2"/>
              </a:rPr>
              <a:t>여개</a:t>
            </a:r>
            <a:r>
              <a:rPr lang="en-US" altLang="ko-KR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sym typeface="Wingdings" panose="05000000000000000000" pitchFamily="2" charset="2"/>
              </a:rPr>
              <a:t>시간</a:t>
            </a:r>
            <a:endParaRPr lang="en-US" altLang="ko-KR" sz="12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32920" y="4789090"/>
            <a:ext cx="55723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Hive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는 쿼리 처리 데몬 상주하지 않음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.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이를 보완하기 위한 기능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제공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기능 안정화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진행 중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.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ad-hoc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쿼리 적용은 가능하나 배치 업무는 면밀한 검증 필요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1) Hive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Pre-warmed Container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기능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제공</a:t>
            </a:r>
            <a:r>
              <a:rPr lang="en-US" altLang="ko-KR" sz="1200" b="1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미리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Container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를 띄워놓고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사용자 쿼리 실행 시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Container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기동 시간 줄임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보통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5~30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초 단축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Hive 0.13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부터 기능 제공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.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기능 안정화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주시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필요</a:t>
            </a:r>
            <a:r>
              <a:rPr lang="en-US" altLang="ko-KR" sz="1200" baseline="30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2)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2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 Hive Container Reuse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기능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제공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Container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기동을 위한 메모리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overhead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감소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하지만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실행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Task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에서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memory leak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발생하거나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static 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변수 사용 시 사용금지</a:t>
            </a:r>
            <a:endParaRPr lang="ko-KR" altLang="en-US" sz="1200" b="1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416496" y="4725144"/>
            <a:ext cx="8928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416496" y="4848468"/>
            <a:ext cx="874924" cy="137604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 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Process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기동 시간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01965" y="4807348"/>
            <a:ext cx="281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HBase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데몬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(HBase Master, Region)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가 이미 기동 중이므로 쿼리 </a:t>
            </a:r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실행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시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Process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기동 시간이 짦음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빠른 쿼리 응답이 요구 시 대응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2486" y="6572090"/>
            <a:ext cx="4953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hlinkClick r:id="rId4"/>
              </a:rPr>
              <a:t>2) https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hlinkClick r:id="rId4"/>
              </a:rPr>
              <a:t>://streever.atlassian.net/wiki/display/HADOOP/Hive+Performance+Tips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0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134"/>
          <p:cNvSpPr/>
          <p:nvPr/>
        </p:nvSpPr>
        <p:spPr>
          <a:xfrm>
            <a:off x="344488" y="3847067"/>
            <a:ext cx="9217024" cy="26062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44488" y="620688"/>
            <a:ext cx="9217024" cy="3004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나눔고딕" panose="020D0604000000000000" pitchFamily="50" charset="-127"/>
              </a:rPr>
              <a:t>통신사 </a:t>
            </a:r>
            <a:r>
              <a:rPr lang="en-US" altLang="ko-KR" dirty="0" smtClean="0">
                <a:ea typeface="나눔고딕" panose="020D0604000000000000" pitchFamily="50" charset="-127"/>
              </a:rPr>
              <a:t>Hybrid EDW Architecture</a:t>
            </a:r>
            <a:endParaRPr lang="ko-KR" altLang="en-US">
              <a:ea typeface="나눔고딕" panose="020D0604000000000000" pitchFamily="50" charset="-127"/>
            </a:endParaRPr>
          </a:p>
        </p:txBody>
      </p:sp>
      <p:sp>
        <p:nvSpPr>
          <p:cNvPr id="4" name="원통 3"/>
          <p:cNvSpPr/>
          <p:nvPr/>
        </p:nvSpPr>
        <p:spPr bwMode="auto">
          <a:xfrm>
            <a:off x="560512" y="2197359"/>
            <a:ext cx="1224136" cy="705070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 anchorCtr="0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Structured Data</a:t>
            </a:r>
          </a:p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(Operational System)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" name="순서도: 문서 4"/>
          <p:cNvSpPr/>
          <p:nvPr/>
        </p:nvSpPr>
        <p:spPr bwMode="auto">
          <a:xfrm>
            <a:off x="2144688" y="793268"/>
            <a:ext cx="1224136" cy="627929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Unstructured Data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순서도: 문서 5"/>
          <p:cNvSpPr/>
          <p:nvPr/>
        </p:nvSpPr>
        <p:spPr bwMode="auto">
          <a:xfrm>
            <a:off x="2144688" y="2239406"/>
            <a:ext cx="1224136" cy="61018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CDR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93542" y="764704"/>
            <a:ext cx="1491978" cy="6850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Hadoop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3542" y="2197359"/>
            <a:ext cx="1491978" cy="6850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Hadoop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CDR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대용량 데이터</a:t>
            </a:r>
          </a:p>
        </p:txBody>
      </p:sp>
      <p:sp>
        <p:nvSpPr>
          <p:cNvPr id="9" name="원통 8"/>
          <p:cNvSpPr/>
          <p:nvPr/>
        </p:nvSpPr>
        <p:spPr bwMode="auto">
          <a:xfrm>
            <a:off x="6320361" y="1772816"/>
            <a:ext cx="1224136" cy="70507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 anchorCtr="0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SMP DW</a:t>
            </a:r>
          </a:p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(Sybase IQ)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0" name="원통 9"/>
          <p:cNvSpPr/>
          <p:nvPr/>
        </p:nvSpPr>
        <p:spPr bwMode="auto">
          <a:xfrm>
            <a:off x="6321152" y="2583822"/>
            <a:ext cx="1224136" cy="70507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 anchorCtr="0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MPP DW</a:t>
            </a:r>
          </a:p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(Vertica)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2" name="직선 화살표 연결선 11"/>
          <p:cNvCxnSpPr>
            <a:stCxn id="6" idx="3"/>
            <a:endCxn id="8" idx="1"/>
          </p:cNvCxnSpPr>
          <p:nvPr/>
        </p:nvCxnSpPr>
        <p:spPr>
          <a:xfrm flipV="1">
            <a:off x="3368824" y="2539888"/>
            <a:ext cx="624718" cy="4612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3"/>
            <a:endCxn id="10" idx="2"/>
          </p:cNvCxnSpPr>
          <p:nvPr/>
        </p:nvCxnSpPr>
        <p:spPr>
          <a:xfrm>
            <a:off x="5485520" y="2539888"/>
            <a:ext cx="835632" cy="396469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977336" y="765232"/>
            <a:ext cx="1155778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ko-KR" altLang="en-US" sz="1200" dirty="0" err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977336" y="1783351"/>
            <a:ext cx="1155778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ko-KR" altLang="en-US" sz="1200" dirty="0" err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977336" y="2594708"/>
            <a:ext cx="1155778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ko-KR" altLang="en-US" sz="1200" dirty="0" err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화살표 연결선 22"/>
          <p:cNvCxnSpPr>
            <a:stCxn id="5" idx="3"/>
            <a:endCxn id="7" idx="1"/>
          </p:cNvCxnSpPr>
          <p:nvPr/>
        </p:nvCxnSpPr>
        <p:spPr>
          <a:xfrm>
            <a:off x="3368824" y="1107233"/>
            <a:ext cx="624718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20" idx="1"/>
          </p:cNvCxnSpPr>
          <p:nvPr/>
        </p:nvCxnSpPr>
        <p:spPr>
          <a:xfrm flipV="1">
            <a:off x="5485520" y="1107232"/>
            <a:ext cx="2491816" cy="1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4" idx="1"/>
            <a:endCxn id="9" idx="1"/>
          </p:cNvCxnSpPr>
          <p:nvPr/>
        </p:nvCxnSpPr>
        <p:spPr>
          <a:xfrm rot="5400000" flipH="1" flipV="1">
            <a:off x="3840233" y="-894836"/>
            <a:ext cx="424543" cy="5759849"/>
          </a:xfrm>
          <a:prstGeom prst="bentConnector3">
            <a:avLst>
              <a:gd name="adj1" fmla="val 138461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8" idx="3"/>
            <a:endCxn id="9" idx="2"/>
          </p:cNvCxnSpPr>
          <p:nvPr/>
        </p:nvCxnSpPr>
        <p:spPr>
          <a:xfrm flipV="1">
            <a:off x="5485520" y="2125351"/>
            <a:ext cx="834841" cy="414537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225374" y="3220997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기업정보 요약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06138" y="1602378"/>
            <a:ext cx="1059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개인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가정 요약</a:t>
            </a:r>
            <a:endParaRPr lang="ko-KR" altLang="en-US" sz="11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38" name="직선 화살표 연결선 28"/>
          <p:cNvCxnSpPr>
            <a:stCxn id="4" idx="3"/>
            <a:endCxn id="10" idx="3"/>
          </p:cNvCxnSpPr>
          <p:nvPr/>
        </p:nvCxnSpPr>
        <p:spPr>
          <a:xfrm rot="16200000" flipH="1">
            <a:off x="3859669" y="215340"/>
            <a:ext cx="386463" cy="5760640"/>
          </a:xfrm>
          <a:prstGeom prst="bentConnector3">
            <a:avLst>
              <a:gd name="adj1" fmla="val 139435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9" idx="4"/>
            <a:endCxn id="21" idx="1"/>
          </p:cNvCxnSpPr>
          <p:nvPr/>
        </p:nvCxnSpPr>
        <p:spPr>
          <a:xfrm>
            <a:off x="7544497" y="2125351"/>
            <a:ext cx="432839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0" idx="4"/>
            <a:endCxn id="22" idx="1"/>
          </p:cNvCxnSpPr>
          <p:nvPr/>
        </p:nvCxnSpPr>
        <p:spPr>
          <a:xfrm>
            <a:off x="7545288" y="2936357"/>
            <a:ext cx="432048" cy="351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순서도: 문서 57"/>
          <p:cNvSpPr/>
          <p:nvPr/>
        </p:nvSpPr>
        <p:spPr bwMode="auto">
          <a:xfrm>
            <a:off x="776536" y="5327630"/>
            <a:ext cx="1224136" cy="61018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CDR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1" name="원통 60"/>
          <p:cNvSpPr/>
          <p:nvPr/>
        </p:nvSpPr>
        <p:spPr bwMode="auto">
          <a:xfrm>
            <a:off x="776536" y="4218976"/>
            <a:ext cx="1224136" cy="705070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ctr" anchorCtr="0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Legacy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6" name="원통 65"/>
          <p:cNvSpPr/>
          <p:nvPr/>
        </p:nvSpPr>
        <p:spPr bwMode="auto">
          <a:xfrm>
            <a:off x="5601072" y="4032978"/>
            <a:ext cx="1964472" cy="1105079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anchor="t" anchorCtr="0"/>
          <a:lstStyle/>
          <a:p>
            <a:pPr algn="ctr" latinLnBrk="0">
              <a:spcBef>
                <a:spcPct val="0"/>
              </a:spcBef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MPP DW (Teradata)</a:t>
            </a:r>
            <a:endParaRPr lang="ko-KR" altLang="en-US" sz="1200" dirty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476264" y="5154357"/>
            <a:ext cx="2797426" cy="9630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Hadoop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765344" y="4557589"/>
            <a:ext cx="712534" cy="4100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DW</a:t>
            </a:r>
            <a:endParaRPr lang="ko-KR" altLang="en-US" sz="1100" dirty="0" err="1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76336" y="4557589"/>
            <a:ext cx="712534" cy="4100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DM</a:t>
            </a:r>
            <a:endParaRPr lang="ko-KR" altLang="en-US" sz="1100" dirty="0" err="1" smtClean="0">
              <a:solidFill>
                <a:schemeClr val="tx1"/>
              </a:solidFill>
            </a:endParaRPr>
          </a:p>
        </p:txBody>
      </p:sp>
      <p:cxnSp>
        <p:nvCxnSpPr>
          <p:cNvPr id="74" name="직선 화살표 연결선 73"/>
          <p:cNvCxnSpPr>
            <a:stCxn id="72" idx="3"/>
            <a:endCxn id="73" idx="1"/>
          </p:cNvCxnSpPr>
          <p:nvPr/>
        </p:nvCxnSpPr>
        <p:spPr>
          <a:xfrm>
            <a:off x="6477878" y="4762590"/>
            <a:ext cx="198458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2612924" y="5565701"/>
            <a:ext cx="712534" cy="4100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ODS</a:t>
            </a:r>
            <a:endParaRPr lang="ko-KR" altLang="en-US" sz="1100" dirty="0" err="1" smtClean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523916" y="5565701"/>
            <a:ext cx="712534" cy="4100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DW</a:t>
            </a:r>
            <a:endParaRPr lang="ko-KR" altLang="en-US" sz="1100" dirty="0" err="1" smtClean="0">
              <a:solidFill>
                <a:schemeClr val="tx1"/>
              </a:solidFill>
            </a:endParaRPr>
          </a:p>
        </p:txBody>
      </p:sp>
      <p:cxnSp>
        <p:nvCxnSpPr>
          <p:cNvPr id="79" name="직선 화살표 연결선 78"/>
          <p:cNvCxnSpPr>
            <a:stCxn id="77" idx="3"/>
            <a:endCxn id="78" idx="1"/>
          </p:cNvCxnSpPr>
          <p:nvPr/>
        </p:nvCxnSpPr>
        <p:spPr>
          <a:xfrm>
            <a:off x="3325458" y="5770702"/>
            <a:ext cx="198458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4400296" y="5565426"/>
            <a:ext cx="712534" cy="4100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DM</a:t>
            </a:r>
            <a:endParaRPr lang="ko-KR" altLang="en-US" sz="1100" dirty="0" err="1" smtClean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/>
          <p:cNvCxnSpPr>
            <a:stCxn id="78" idx="3"/>
            <a:endCxn id="80" idx="1"/>
          </p:cNvCxnSpPr>
          <p:nvPr/>
        </p:nvCxnSpPr>
        <p:spPr>
          <a:xfrm flipV="1">
            <a:off x="4236450" y="5770427"/>
            <a:ext cx="163846" cy="27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1" idx="4"/>
          </p:cNvCxnSpPr>
          <p:nvPr/>
        </p:nvCxnSpPr>
        <p:spPr>
          <a:xfrm flipV="1">
            <a:off x="2000672" y="4557589"/>
            <a:ext cx="3600400" cy="13922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58" idx="3"/>
            <a:endCxn id="71" idx="1"/>
          </p:cNvCxnSpPr>
          <p:nvPr/>
        </p:nvCxnSpPr>
        <p:spPr>
          <a:xfrm>
            <a:off x="2000672" y="5632724"/>
            <a:ext cx="475592" cy="3164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7977336" y="5003670"/>
            <a:ext cx="1155778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en-US" altLang="ko-KR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(MSTR)</a:t>
            </a:r>
            <a:endParaRPr lang="ko-KR" altLang="en-US" sz="1200" dirty="0" err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2" name="직선 화살표 연결선 86"/>
          <p:cNvCxnSpPr>
            <a:stCxn id="80" idx="3"/>
            <a:endCxn id="66" idx="3"/>
          </p:cNvCxnSpPr>
          <p:nvPr/>
        </p:nvCxnSpPr>
        <p:spPr>
          <a:xfrm flipV="1">
            <a:off x="5112830" y="5138057"/>
            <a:ext cx="1470478" cy="632370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86"/>
          <p:cNvCxnSpPr>
            <a:endCxn id="91" idx="0"/>
          </p:cNvCxnSpPr>
          <p:nvPr/>
        </p:nvCxnSpPr>
        <p:spPr>
          <a:xfrm>
            <a:off x="7565544" y="4557589"/>
            <a:ext cx="989681" cy="446081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833320" y="4585778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필요계약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710853" y="5498068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실적</a:t>
            </a:r>
          </a:p>
        </p:txBody>
      </p:sp>
      <p:cxnSp>
        <p:nvCxnSpPr>
          <p:cNvPr id="120" name="직선 화살표 연결선 86"/>
          <p:cNvCxnSpPr>
            <a:endCxn id="77" idx="0"/>
          </p:cNvCxnSpPr>
          <p:nvPr/>
        </p:nvCxnSpPr>
        <p:spPr>
          <a:xfrm rot="10800000" flipV="1">
            <a:off x="2969192" y="4988161"/>
            <a:ext cx="2631881" cy="577540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728864" y="4747336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기준정보 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상품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계약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ko-KR" altLang="en-US" sz="11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이등변 삼각형 35"/>
          <p:cNvSpPr/>
          <p:nvPr/>
        </p:nvSpPr>
        <p:spPr>
          <a:xfrm>
            <a:off x="825126" y="2952768"/>
            <a:ext cx="3479802" cy="2060408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Buzz Words : Data</a:t>
            </a:r>
            <a:r>
              <a:rPr lang="ko-KR" altLang="en-US" smtClean="0"/>
              <a:t> </a:t>
            </a:r>
            <a:r>
              <a:rPr lang="en-US" altLang="ko-KR" dirty="0" smtClean="0"/>
              <a:t>Lake</a:t>
            </a:r>
            <a:endParaRPr lang="ko-KR" altLang="en-US" dirty="0"/>
          </a:p>
        </p:txBody>
      </p:sp>
      <p:sp>
        <p:nvSpPr>
          <p:cNvPr id="5" name="Text Box 2120"/>
          <p:cNvSpPr txBox="1">
            <a:spLocks noChangeArrowheads="1"/>
          </p:cNvSpPr>
          <p:nvPr/>
        </p:nvSpPr>
        <p:spPr bwMode="auto">
          <a:xfrm>
            <a:off x="272480" y="582613"/>
            <a:ext cx="9550626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 latinLnBrk="0"/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모든 </a:t>
            </a:r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데이터를 통합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저장한 후 필요 시점에 어플리케이션을 </a:t>
            </a:r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통해 제약 없이 빠르게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분석이 가능하게 </a:t>
            </a:r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하는 전사적 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Big Data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플랫폼</a:t>
            </a:r>
          </a:p>
          <a:p>
            <a:pPr lvl="0" latinLnBrk="0"/>
            <a:endParaRPr lang="ko-KR" altLang="en-US" sz="16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29942" y="1902916"/>
            <a:ext cx="3403578" cy="460851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108000">
            <a:noAutofit/>
          </a:bodyPr>
          <a:lstStyle/>
          <a:p>
            <a:pPr marL="174625" indent="-174625" latinLnBrk="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변환하지 </a:t>
            </a:r>
            <a:r>
              <a:rPr lang="ko-KR" altLang="en-US" sz="1400" b="1" dirty="0">
                <a:latin typeface="Arial" panose="020B0604020202020204" pitchFamily="34" charset="0"/>
                <a:ea typeface="나눔고딕" panose="020D0604000000000000" pitchFamily="50" charset="-127"/>
              </a:rPr>
              <a:t>않은 원본 데이터의 </a:t>
            </a:r>
            <a:r>
              <a:rPr lang="en-US" altLang="ko-KR" sz="1400" b="1" dirty="0">
                <a:latin typeface="Arial" panose="020B0604020202020204" pitchFamily="34" charset="0"/>
                <a:ea typeface="나눔고딕" panose="020D0604000000000000" pitchFamily="50" charset="-127"/>
              </a:rPr>
              <a:t>Landing </a:t>
            </a:r>
            <a: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Zone</a:t>
            </a:r>
            <a:b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반정형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비정형 데이터 저장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용이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빅데이터 </a:t>
            </a:r>
            <a:r>
              <a:rPr lang="ko-KR" altLang="en-US" sz="1200" dirty="0">
                <a:latin typeface="Arial" panose="020B0604020202020204" pitchFamily="34" charset="0"/>
                <a:ea typeface="나눔고딕" panose="020D0604000000000000" pitchFamily="50" charset="-127"/>
              </a:rPr>
              <a:t>저장 용이</a:t>
            </a:r>
            <a:endParaRPr lang="en-US" altLang="ko-KR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latinLnBrk="0"/>
            <a:endParaRPr lang="en-US" altLang="ko-KR" sz="1400" u="sng" dirty="0" smtClean="0">
              <a:solidFill>
                <a:srgbClr val="40404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4625" indent="-174625" latinLnBrk="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임시 저장이 아닌 </a:t>
            </a:r>
            <a: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Long-Term </a:t>
            </a:r>
            <a:r>
              <a:rPr lang="ko-KR" altLang="en-US" sz="14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데이터 보관</a:t>
            </a:r>
            <a: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 Audit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및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Compliance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대응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4625" indent="-174625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4625" indent="-174625" latinLnBrk="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Staging </a:t>
            </a:r>
            <a:r>
              <a:rPr lang="ko-KR" altLang="en-US" sz="14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ETL</a:t>
            </a:r>
            <a:r>
              <a:rPr lang="ko-KR" altLang="en-US" sz="14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을 위한 </a:t>
            </a:r>
            <a: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Single Platform</a:t>
            </a:r>
          </a:p>
          <a:p>
            <a:pPr marL="174625" indent="-174625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4625" indent="-174625" latinLnBrk="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원본 데이터 대상의 데이터 탐색 및 분석 기능 수행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endParaRPr lang="en-US" altLang="ko-KR" sz="14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4625" indent="-174625" latinLnBrk="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ea typeface="나눔고딕" panose="020D0604000000000000" pitchFamily="50" charset="-127"/>
              </a:rPr>
              <a:t>Late </a:t>
            </a:r>
            <a: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binding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</a:rPr>
              <a:t>사전에 모델링하지 않고 분석 필요 시점에 데이터 구조화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  <a:b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Flexible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, task-oriented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data structuring</a:t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4625" indent="-174625" latinLnBrk="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많은 </a:t>
            </a:r>
            <a: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Sandbox</a:t>
            </a:r>
            <a:r>
              <a:rPr lang="ko-KR" altLang="en-US" sz="1400" b="1" smtClean="0">
                <a:latin typeface="Arial" panose="020B0604020202020204" pitchFamily="34" charset="0"/>
                <a:ea typeface="나눔고딕" panose="020D0604000000000000" pitchFamily="50" charset="-127"/>
              </a:rPr>
              <a:t> 분석 지원을 위해 비용효율적이고 확장성 우수한 플랫폼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6292980" y="1556792"/>
            <a:ext cx="327750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algn="ctr" latinLnBrk="0">
              <a:spcBef>
                <a:spcPts val="600"/>
              </a:spcBef>
            </a:pPr>
            <a:r>
              <a:rPr lang="en-US" altLang="ko-KR" sz="1400" b="1" u="sng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" pitchFamily="2" charset="2"/>
              </a:rPr>
              <a:t>Data Lake </a:t>
            </a:r>
            <a:r>
              <a:rPr lang="ko-KR" altLang="en-US" sz="1400" b="1" u="sng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" pitchFamily="2" charset="2"/>
              </a:rPr>
              <a:t>특징</a:t>
            </a:r>
            <a:endParaRPr lang="en-US" altLang="ko-KR" sz="1400" b="1" u="sng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Wingdings" pitchFamily="2" charset="2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"/>
          <a:stretch/>
        </p:blipFill>
        <p:spPr>
          <a:xfrm>
            <a:off x="21019" y="4365104"/>
            <a:ext cx="6065592" cy="216024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272480" y="2016664"/>
            <a:ext cx="5670799" cy="2456669"/>
            <a:chOff x="272480" y="2000188"/>
            <a:chExt cx="5670799" cy="245666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272480" y="2576252"/>
              <a:ext cx="720080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altLang="ko-KR" sz="900" dirty="0" smtClean="0">
                  <a:solidFill>
                    <a:schemeClr val="tx1"/>
                  </a:solidFill>
                </a:rPr>
                <a:t>Source</a:t>
              </a:r>
              <a:endParaRPr lang="ko-KR" altLang="en-US" sz="9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72480" y="3044304"/>
              <a:ext cx="720080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altLang="ko-KR" sz="900" dirty="0" smtClean="0">
                  <a:solidFill>
                    <a:schemeClr val="tx1"/>
                  </a:solidFill>
                </a:rPr>
                <a:t>Source</a:t>
              </a:r>
              <a:endParaRPr lang="ko-KR" altLang="en-US" sz="9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72480" y="3512356"/>
              <a:ext cx="720080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altLang="ko-KR" sz="900" dirty="0" smtClean="0">
                  <a:solidFill>
                    <a:schemeClr val="tx1"/>
                  </a:solidFill>
                </a:rPr>
                <a:t>Source</a:t>
              </a:r>
              <a:endParaRPr lang="ko-KR" altLang="en-US" sz="9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208583" y="2000188"/>
              <a:ext cx="2725241" cy="2448272"/>
            </a:xfrm>
            <a:prstGeom prst="roundRect">
              <a:avLst>
                <a:gd name="adj" fmla="val 6589"/>
              </a:avLst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33549" y="2110359"/>
              <a:ext cx="2480569" cy="293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altLang="ko-KR" sz="1000" dirty="0" smtClean="0">
                  <a:solidFill>
                    <a:schemeClr val="bg1"/>
                  </a:solidFill>
                </a:rPr>
                <a:t>Master Data Management</a:t>
              </a:r>
              <a:endParaRPr lang="ko-KR" altLang="en-US" sz="10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333549" y="2466144"/>
              <a:ext cx="2480569" cy="293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altLang="ko-KR" sz="1000" dirty="0" smtClean="0">
                  <a:solidFill>
                    <a:schemeClr val="bg1"/>
                  </a:solidFill>
                </a:rPr>
                <a:t>Data Quality Control</a:t>
              </a:r>
              <a:endParaRPr lang="ko-KR" altLang="en-US" sz="10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33550" y="2847808"/>
              <a:ext cx="568289" cy="7649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 latinLnBrk="0"/>
              <a:r>
                <a:rPr lang="en-US" altLang="ko-KR" sz="1000" dirty="0" smtClean="0">
                  <a:solidFill>
                    <a:schemeClr val="bg1"/>
                  </a:solidFill>
                </a:rPr>
                <a:t>Extract</a:t>
              </a:r>
            </a:p>
            <a:p>
              <a:pPr algn="ctr" latinLnBrk="0"/>
              <a:r>
                <a:rPr lang="en-US" altLang="ko-KR" sz="1000" dirty="0" smtClean="0">
                  <a:solidFill>
                    <a:schemeClr val="bg1"/>
                  </a:solidFill>
                </a:rPr>
                <a:t>&amp; Load</a:t>
              </a:r>
              <a:endParaRPr lang="ko-KR" altLang="en-US" sz="10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46485" y="2850382"/>
              <a:ext cx="568289" cy="7649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 latinLnBrk="0"/>
              <a:r>
                <a:rPr lang="en-US" altLang="ko-KR" sz="1000" dirty="0" smtClean="0">
                  <a:solidFill>
                    <a:schemeClr val="bg1"/>
                  </a:solidFill>
                </a:rPr>
                <a:t>Trans-form</a:t>
              </a:r>
              <a:endParaRPr lang="ko-KR" altLang="en-US" sz="10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982361" y="2845271"/>
              <a:ext cx="1177684" cy="13060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/>
              <a:r>
                <a:rPr lang="en-US" altLang="ko-KR" sz="1400" dirty="0" smtClean="0">
                  <a:solidFill>
                    <a:schemeClr val="tx1"/>
                  </a:solidFill>
                </a:rPr>
                <a:t>A Hadoop based </a:t>
              </a:r>
              <a:br>
                <a:rPr lang="en-US" altLang="ko-KR" sz="1400" dirty="0" smtClean="0">
                  <a:solidFill>
                    <a:schemeClr val="tx1"/>
                  </a:solidFill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</a:rPr>
                <a:t>Data Lake</a:t>
              </a:r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09753" y="4149080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/>
              <a:r>
                <a:rPr lang="en-US" altLang="ko-KR" sz="1400" b="1" dirty="0" smtClean="0">
                  <a:latin typeface="+mj-lt"/>
                  <a:ea typeface="+mn-ea"/>
                  <a:cs typeface="Arial" pitchFamily="34" charset="0"/>
                </a:rPr>
                <a:t>ETL</a:t>
              </a:r>
              <a:endParaRPr lang="ko-KR" altLang="en-US" sz="1400" b="1" dirty="0" err="1" smtClean="0">
                <a:latin typeface="+mj-lt"/>
                <a:ea typeface="+mn-ea"/>
                <a:cs typeface="Arial" pitchFamily="34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137167" y="3673049"/>
              <a:ext cx="868073" cy="30610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 latinLnBrk="0"/>
              <a:r>
                <a:rPr lang="en-US" altLang="ko-KR" sz="1000" dirty="0" smtClean="0">
                  <a:solidFill>
                    <a:schemeClr val="bg1"/>
                  </a:solidFill>
                </a:rPr>
                <a:t>Sandbox</a:t>
              </a:r>
              <a:endParaRPr lang="ko-KR" altLang="en-US" sz="10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9" name="순서도: 자기 디스크 28"/>
            <p:cNvSpPr/>
            <p:nvPr/>
          </p:nvSpPr>
          <p:spPr>
            <a:xfrm>
              <a:off x="4136125" y="2576252"/>
              <a:ext cx="816875" cy="576064"/>
            </a:xfrm>
            <a:prstGeom prst="flowChartMagneticDisk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tx2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tx2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latinLnBrk="0"/>
              <a:r>
                <a:rPr lang="en-US" altLang="ko-KR" sz="1100" b="1" dirty="0" smtClean="0">
                  <a:solidFill>
                    <a:schemeClr val="tx1"/>
                  </a:solidFill>
                </a:rPr>
                <a:t>EDW</a:t>
              </a:r>
              <a:endParaRPr lang="ko-KR" altLang="en-US" sz="1100" b="1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자기 디스크 32"/>
            <p:cNvSpPr/>
            <p:nvPr/>
          </p:nvSpPr>
          <p:spPr>
            <a:xfrm>
              <a:off x="4136125" y="3322846"/>
              <a:ext cx="816875" cy="576064"/>
            </a:xfrm>
            <a:prstGeom prst="flowChartMagneticDisk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tx2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tx2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latinLnBrk="0"/>
              <a:r>
                <a:rPr lang="en-US" altLang="ko-KR" sz="1100" b="1" dirty="0" smtClean="0">
                  <a:solidFill>
                    <a:schemeClr val="tx1"/>
                  </a:solidFill>
                </a:rPr>
                <a:t>Data Mart</a:t>
              </a:r>
              <a:endParaRPr lang="ko-KR" altLang="en-US" sz="1100" b="1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5177262" y="2006826"/>
              <a:ext cx="766017" cy="2448272"/>
            </a:xfrm>
            <a:prstGeom prst="roundRect">
              <a:avLst>
                <a:gd name="adj" fmla="val 6589"/>
              </a:avLst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latinLnBrk="0"/>
              <a:r>
                <a:rPr lang="en-US" altLang="ko-KR" sz="1100" b="1" dirty="0" smtClean="0">
                  <a:solidFill>
                    <a:schemeClr val="tx1"/>
                  </a:solidFill>
                </a:rPr>
                <a:t>BI,</a:t>
              </a:r>
            </a:p>
            <a:p>
              <a:pPr algn="ctr" latinLnBrk="0"/>
              <a:r>
                <a:rPr lang="en-US" altLang="ko-KR" sz="1100" b="1" dirty="0" smtClean="0">
                  <a:solidFill>
                    <a:schemeClr val="tx1"/>
                  </a:solidFill>
                </a:rPr>
                <a:t>Analytics,</a:t>
              </a:r>
            </a:p>
            <a:p>
              <a:pPr algn="ctr" latinLnBrk="0"/>
              <a:r>
                <a:rPr lang="en-US" altLang="ko-KR" sz="1100" b="1" dirty="0" smtClean="0">
                  <a:solidFill>
                    <a:schemeClr val="tx1"/>
                  </a:solidFill>
                </a:rPr>
                <a:t>Apps</a:t>
              </a:r>
              <a:endParaRPr lang="ko-KR" altLang="en-US" sz="1100" b="1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569777" y="1556792"/>
            <a:ext cx="1951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1400" b="1" u="sng" dirty="0" smtClean="0">
                <a:latin typeface="+mj-lt"/>
                <a:ea typeface="+mn-ea"/>
                <a:cs typeface="Arial" pitchFamily="34" charset="0"/>
              </a:rPr>
              <a:t>Data Lake </a:t>
            </a:r>
            <a:r>
              <a:rPr lang="ko-KR" altLang="en-US" sz="1400" b="1" u="sng" smtClean="0">
                <a:latin typeface="+mj-lt"/>
                <a:ea typeface="+mn-ea"/>
                <a:cs typeface="Arial" pitchFamily="34" charset="0"/>
              </a:rPr>
              <a:t>기반 </a:t>
            </a:r>
            <a:r>
              <a:rPr lang="en-US" altLang="ko-KR" sz="1400" b="1" u="sng" dirty="0" smtClean="0">
                <a:latin typeface="+mj-lt"/>
                <a:ea typeface="+mn-ea"/>
                <a:cs typeface="Arial" pitchFamily="34" charset="0"/>
              </a:rPr>
              <a:t>EDW</a:t>
            </a:r>
            <a:endParaRPr lang="ko-KR" altLang="en-US" sz="1400" b="1" u="sng" dirty="0" err="1" smtClean="0"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4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Buzz Words : </a:t>
            </a:r>
            <a:r>
              <a:rPr lang="en-US" altLang="ko-KR" dirty="0" err="1" smtClean="0"/>
              <a:t>Lamda</a:t>
            </a:r>
            <a:r>
              <a:rPr lang="en-US" altLang="ko-KR" dirty="0" smtClean="0"/>
              <a:t> Architecture</a:t>
            </a:r>
            <a:endParaRPr lang="ko-KR" altLang="en-US" dirty="0"/>
          </a:p>
        </p:txBody>
      </p:sp>
      <p:sp>
        <p:nvSpPr>
          <p:cNvPr id="8" name="Text Box 2120"/>
          <p:cNvSpPr txBox="1">
            <a:spLocks noChangeArrowheads="1"/>
          </p:cNvSpPr>
          <p:nvPr/>
        </p:nvSpPr>
        <p:spPr bwMode="auto">
          <a:xfrm>
            <a:off x="272480" y="582613"/>
            <a:ext cx="9550626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 latinLnBrk="0"/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람다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아키텍처는 </a:t>
            </a:r>
            <a:r>
              <a:rPr lang="ko-KR" altLang="en-US" sz="1600" b="1" dirty="0" err="1">
                <a:latin typeface="Arial" panose="020B0604020202020204" pitchFamily="34" charset="0"/>
                <a:ea typeface="나눔고딕" panose="020D0604000000000000" pitchFamily="50" charset="-127"/>
              </a:rPr>
              <a:t>트위터에서</a:t>
            </a:r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dirty="0" err="1">
                <a:latin typeface="Arial" panose="020B0604020202020204" pitchFamily="34" charset="0"/>
                <a:ea typeface="나눔고딕" panose="020D0604000000000000" pitchFamily="50" charset="-127"/>
              </a:rPr>
              <a:t>스트리밍</a:t>
            </a:r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 컴퓨팅에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있었던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Nathan </a:t>
            </a:r>
            <a:r>
              <a:rPr lang="en-US" altLang="ko-KR" sz="1600" b="1" dirty="0" err="1">
                <a:latin typeface="Arial" panose="020B0604020202020204" pitchFamily="34" charset="0"/>
                <a:ea typeface="나눔고딕" panose="020D0604000000000000" pitchFamily="50" charset="-127"/>
              </a:rPr>
              <a:t>Marz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에 의해서 소개된 아키텍쳐로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빅데이터 기반 시스템의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일반적인 요구사항을 수용할 수 있는 범용 빅데이타 아키텍처</a:t>
            </a:r>
            <a:endParaRPr lang="ko-KR" altLang="en-US" sz="16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2520" y="1412776"/>
            <a:ext cx="8614800" cy="4878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60073" y="1890511"/>
            <a:ext cx="8128738" cy="4073932"/>
            <a:chOff x="960073" y="1890511"/>
            <a:chExt cx="8128738" cy="4073932"/>
          </a:xfrm>
        </p:grpSpPr>
        <p:sp>
          <p:nvSpPr>
            <p:cNvPr id="17" name="직사각형 16"/>
            <p:cNvSpPr/>
            <p:nvPr/>
          </p:nvSpPr>
          <p:spPr>
            <a:xfrm>
              <a:off x="1752600" y="5023745"/>
              <a:ext cx="5300983" cy="940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524362" y="2925867"/>
              <a:ext cx="6919208" cy="1872208"/>
              <a:chOff x="-8506056" y="2924944"/>
              <a:chExt cx="7488832" cy="1872208"/>
            </a:xfrm>
          </p:grpSpPr>
          <p:cxnSp>
            <p:nvCxnSpPr>
              <p:cNvPr id="55" name="직선 연결선 54"/>
              <p:cNvCxnSpPr/>
              <p:nvPr/>
            </p:nvCxnSpPr>
            <p:spPr>
              <a:xfrm flipH="1">
                <a:off x="-8506056" y="2924944"/>
                <a:ext cx="748883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flipH="1">
                <a:off x="-8506056" y="4797152"/>
                <a:ext cx="748883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7748379" y="2196456"/>
              <a:ext cx="1200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BATCH LAYER</a:t>
              </a:r>
              <a:endPara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48379" y="3049419"/>
              <a:ext cx="13404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SERVING LAYER</a:t>
              </a:r>
              <a:endPara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36733" y="5256545"/>
              <a:ext cx="11849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SPEED LAYER</a:t>
              </a:r>
              <a:endPara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918310" y="5172629"/>
              <a:ext cx="1623979" cy="64852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bg1"/>
                  </a:solidFill>
                </a:rPr>
                <a:t>PROCESS</a:t>
              </a:r>
            </a:p>
            <a:p>
              <a:pPr algn="ctr"/>
              <a:r>
                <a:rPr lang="en-US" altLang="ko-KR" sz="1300" dirty="0" smtClean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422935" y="5172629"/>
              <a:ext cx="1623979" cy="64852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bg1"/>
                  </a:solidFill>
                </a:rPr>
                <a:t>INCREMENT</a:t>
              </a:r>
            </a:p>
            <a:p>
              <a:pPr algn="ctr"/>
              <a:r>
                <a:rPr lang="en-US" altLang="ko-KR" sz="1300" dirty="0" smtClean="0">
                  <a:solidFill>
                    <a:schemeClr val="bg1"/>
                  </a:solidFill>
                </a:rPr>
                <a:t>VIEWS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28618" y="3932532"/>
              <a:ext cx="3201304" cy="796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REAL-TIME VEIWS</a:t>
              </a:r>
              <a:endPara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843132" y="3048923"/>
              <a:ext cx="3201304" cy="796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/>
              <a:r>
                <a:rPr lang="en-US" altLang="ko-KR" sz="1100" dirty="0" smtClean="0">
                  <a:solidFill>
                    <a:srgbClr val="231F20">
                      <a:lumMod val="75000"/>
                      <a:lumOff val="25000"/>
                    </a:srgbClr>
                  </a:solidFill>
                </a:rPr>
                <a:t>BATCH VEIWS</a:t>
              </a:r>
              <a:endParaRPr lang="ko-KR" altLang="en-US" sz="1100" dirty="0" err="1">
                <a:solidFill>
                  <a:srgbClr val="231F20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752600" y="1890511"/>
              <a:ext cx="5300983" cy="940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044642" y="4251039"/>
              <a:ext cx="2391016" cy="38350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bg1"/>
                  </a:solidFill>
                </a:rPr>
                <a:t>REAL-TIME DATA</a:t>
              </a:r>
              <a:endParaRPr lang="ko-KR" altLang="en-US" sz="13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972634" y="3137383"/>
              <a:ext cx="792856" cy="383502"/>
            </a:xfrm>
            <a:prstGeom prst="rect">
              <a:avLst/>
            </a:prstGeom>
            <a:solidFill>
              <a:srgbClr val="008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</a:rPr>
                <a:t>Partial</a:t>
              </a:r>
            </a:p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</a:rPr>
                <a:t>Aggregate</a:t>
              </a:r>
              <a:endParaRPr lang="ko-KR" altLang="en-US" sz="10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837114" y="3137383"/>
              <a:ext cx="792856" cy="383502"/>
            </a:xfrm>
            <a:prstGeom prst="rect">
              <a:avLst/>
            </a:prstGeom>
            <a:solidFill>
              <a:srgbClr val="008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Partial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Aggregate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01594" y="3137383"/>
              <a:ext cx="792856" cy="383502"/>
            </a:xfrm>
            <a:prstGeom prst="rect">
              <a:avLst/>
            </a:prstGeom>
            <a:solidFill>
              <a:srgbClr val="008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</a:rPr>
                <a:t>Partial</a:t>
              </a:r>
            </a:p>
            <a:p>
              <a:pPr algn="ctr"/>
              <a:r>
                <a:rPr lang="en-US" altLang="ko-KR" sz="1000">
                  <a:solidFill>
                    <a:schemeClr val="bg1"/>
                  </a:solidFill>
                </a:rPr>
                <a:t>Aggregate</a:t>
              </a:r>
              <a:endParaRPr lang="ko-KR" altLang="en-US" sz="10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31" name="직선 화살표 연결선 30"/>
            <p:cNvCxnSpPr>
              <a:stCxn id="23" idx="0"/>
              <a:endCxn id="27" idx="2"/>
            </p:cNvCxnSpPr>
            <p:nvPr/>
          </p:nvCxnSpPr>
          <p:spPr>
            <a:xfrm flipV="1">
              <a:off x="5234925" y="4634541"/>
              <a:ext cx="5225" cy="5380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2" idx="3"/>
              <a:endCxn id="23" idx="1"/>
            </p:cNvCxnSpPr>
            <p:nvPr/>
          </p:nvCxnSpPr>
          <p:spPr>
            <a:xfrm>
              <a:off x="3542289" y="5496890"/>
              <a:ext cx="88064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1918310" y="2039819"/>
              <a:ext cx="1623979" cy="648522"/>
            </a:xfrm>
            <a:prstGeom prst="rect">
              <a:avLst/>
            </a:prstGeom>
            <a:solidFill>
              <a:srgbClr val="008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</a:rPr>
                <a:t>ALL DATA</a:t>
              </a:r>
            </a:p>
            <a:p>
              <a:pPr algn="ctr"/>
              <a:r>
                <a:rPr lang="en-US" altLang="ko-KR" sz="1300" dirty="0">
                  <a:solidFill>
                    <a:schemeClr val="bg1"/>
                  </a:solidFill>
                </a:rPr>
                <a:t>(HDFS)</a:t>
              </a:r>
              <a:endParaRPr lang="ko-KR" altLang="en-US" sz="1300" dirty="0" err="1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422935" y="2039819"/>
              <a:ext cx="1623979" cy="648522"/>
            </a:xfrm>
            <a:prstGeom prst="rect">
              <a:avLst/>
            </a:prstGeom>
            <a:solidFill>
              <a:srgbClr val="008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</a:rPr>
                <a:t>PRECOMUTE</a:t>
              </a:r>
            </a:p>
            <a:p>
              <a:pPr algn="ctr"/>
              <a:r>
                <a:rPr lang="en-US" altLang="ko-KR" sz="1300" dirty="0">
                  <a:solidFill>
                    <a:schemeClr val="bg1"/>
                  </a:solidFill>
                </a:rPr>
                <a:t>VIEWS</a:t>
              </a:r>
            </a:p>
            <a:p>
              <a:pPr algn="ctr"/>
              <a:r>
                <a:rPr lang="en-US" altLang="ko-KR" sz="1300" dirty="0" smtClean="0">
                  <a:solidFill>
                    <a:schemeClr val="bg1"/>
                  </a:solidFill>
                </a:rPr>
                <a:t>(MAP REDUCE/TEZ)</a:t>
              </a:r>
              <a:endParaRPr lang="ko-KR" altLang="en-US" sz="13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35" name="직선 화살표 연결선 34"/>
            <p:cNvCxnSpPr>
              <a:stCxn id="34" idx="2"/>
              <a:endCxn id="29" idx="0"/>
            </p:cNvCxnSpPr>
            <p:nvPr/>
          </p:nvCxnSpPr>
          <p:spPr>
            <a:xfrm flipH="1">
              <a:off x="5233542" y="2688341"/>
              <a:ext cx="1383" cy="44904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34" idx="2"/>
            </p:cNvCxnSpPr>
            <p:nvPr/>
          </p:nvCxnSpPr>
          <p:spPr>
            <a:xfrm flipH="1">
              <a:off x="4379676" y="2688341"/>
              <a:ext cx="855249" cy="44856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4" idx="2"/>
              <a:endCxn id="30" idx="0"/>
            </p:cNvCxnSpPr>
            <p:nvPr/>
          </p:nvCxnSpPr>
          <p:spPr>
            <a:xfrm>
              <a:off x="5234925" y="2688341"/>
              <a:ext cx="863097" cy="44904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960073" y="3604028"/>
              <a:ext cx="1368321" cy="6056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bg1"/>
                  </a:solidFill>
                </a:rPr>
                <a:t>NEW DATA</a:t>
              </a:r>
            </a:p>
            <a:p>
              <a:pPr algn="ctr"/>
              <a:r>
                <a:rPr lang="en-US" altLang="ko-KR" sz="1300" dirty="0" smtClean="0">
                  <a:solidFill>
                    <a:schemeClr val="bg1"/>
                  </a:solidFill>
                </a:rPr>
                <a:t>STREAM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645042" y="3402702"/>
              <a:ext cx="1368321" cy="11064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300" dirty="0" smtClean="0">
                  <a:solidFill>
                    <a:schemeClr val="bg1"/>
                  </a:solidFill>
                </a:rPr>
                <a:t>MERGED</a:t>
              </a:r>
              <a:br>
                <a:rPr lang="en-US" altLang="ko-KR" sz="1300" dirty="0" smtClean="0">
                  <a:solidFill>
                    <a:schemeClr val="bg1"/>
                  </a:solidFill>
                </a:rPr>
              </a:br>
              <a:r>
                <a:rPr lang="en-US" altLang="ko-KR" sz="1300" dirty="0" smtClean="0">
                  <a:solidFill>
                    <a:schemeClr val="bg1"/>
                  </a:solidFill>
                </a:rPr>
                <a:t>VIEW</a:t>
              </a:r>
            </a:p>
          </p:txBody>
        </p:sp>
        <p:cxnSp>
          <p:nvCxnSpPr>
            <p:cNvPr id="40" name="직선 화살표 연결선 39"/>
            <p:cNvCxnSpPr>
              <a:stCxn id="33" idx="3"/>
              <a:endCxn id="34" idx="1"/>
            </p:cNvCxnSpPr>
            <p:nvPr/>
          </p:nvCxnSpPr>
          <p:spPr>
            <a:xfrm>
              <a:off x="3542289" y="2364080"/>
              <a:ext cx="88064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25" idx="3"/>
              <a:endCxn id="39" idx="1"/>
            </p:cNvCxnSpPr>
            <p:nvPr/>
          </p:nvCxnSpPr>
          <p:spPr>
            <a:xfrm>
              <a:off x="7044436" y="3446994"/>
              <a:ext cx="600606" cy="5089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24" idx="3"/>
              <a:endCxn id="39" idx="1"/>
            </p:cNvCxnSpPr>
            <p:nvPr/>
          </p:nvCxnSpPr>
          <p:spPr>
            <a:xfrm flipV="1">
              <a:off x="7029922" y="3955911"/>
              <a:ext cx="615120" cy="37469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535157" y="5517232"/>
              <a:ext cx="947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REAL-TIME</a:t>
              </a:r>
            </a:p>
            <a:p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INCREMENT</a:t>
              </a:r>
              <a:endPara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990696" y="3831774"/>
              <a:ext cx="6543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MERGE</a:t>
              </a:r>
              <a:endPara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465215" y="2348880"/>
              <a:ext cx="1003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BATCH</a:t>
              </a:r>
            </a:p>
            <a:p>
              <a:pPr algn="ctr"/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RECOMPUTE</a:t>
              </a:r>
              <a:endPara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  <p:cxnSp>
          <p:nvCxnSpPr>
            <p:cNvPr id="46" name="직선 화살표 연결선 45"/>
            <p:cNvCxnSpPr>
              <a:stCxn id="38" idx="2"/>
              <a:endCxn id="22" idx="0"/>
            </p:cNvCxnSpPr>
            <p:nvPr/>
          </p:nvCxnSpPr>
          <p:spPr>
            <a:xfrm>
              <a:off x="1644234" y="4209693"/>
              <a:ext cx="1086066" cy="96293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38" idx="0"/>
              <a:endCxn id="33" idx="2"/>
            </p:cNvCxnSpPr>
            <p:nvPr/>
          </p:nvCxnSpPr>
          <p:spPr>
            <a:xfrm flipV="1">
              <a:off x="1644234" y="2688341"/>
              <a:ext cx="1086066" cy="915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288911" y="1891432"/>
              <a:ext cx="7970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HADOOP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299944" y="5072484"/>
              <a:ext cx="820688" cy="4365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Storm</a:t>
              </a:r>
            </a:p>
            <a:p>
              <a:r>
                <a:rPr lang="en-US" altLang="ko-KR" sz="11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Spark Streaming</a:t>
              </a:r>
              <a:endParaRPr lang="ko-KR" altLang="en-US" sz="1100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1140" y="4099580"/>
              <a:ext cx="625492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HBase</a:t>
              </a:r>
            </a:p>
            <a:p>
              <a:r>
                <a:rPr lang="en-US" altLang="ko-KR" sz="1100" u="sng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Redis</a:t>
              </a:r>
              <a:endParaRPr lang="en-US" altLang="ko-KR" sz="11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endParaRPr>
            </a:p>
            <a:p>
              <a:r>
                <a:rPr lang="en-US" altLang="ko-KR" sz="11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DBMS</a:t>
              </a:r>
              <a:endParaRPr lang="ko-KR" altLang="en-US" sz="1100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709660" y="3873748"/>
              <a:ext cx="12786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u="sng" dirty="0" smtClean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SQL on Hadoop</a:t>
              </a:r>
              <a:br>
                <a:rPr lang="en-US" altLang="ko-KR" sz="1200" u="sng" dirty="0" smtClean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</a:br>
              <a:r>
                <a:rPr lang="en-US" altLang="ko-KR" sz="1200" u="sng" dirty="0" smtClean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DBMS</a:t>
              </a:r>
            </a:p>
            <a:p>
              <a:r>
                <a:rPr lang="en-US" altLang="ko-KR" sz="1200" u="sng" dirty="0" smtClean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BI/OLAP</a:t>
              </a:r>
              <a:endParaRPr lang="ko-KR" altLang="en-US" sz="1200" u="sng" dirty="0" err="1" smtClean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78231" y="3032883"/>
              <a:ext cx="5934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HDFS</a:t>
              </a:r>
              <a:endParaRPr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endParaRPr>
            </a:p>
            <a:p>
              <a:r>
                <a:rPr lang="en-US" altLang="ko-KR" sz="11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itchFamily="34" charset="0"/>
                </a:rPr>
                <a:t>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4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8194" name="Rectangle 40"/>
          <p:cNvSpPr>
            <a:spLocks noChangeArrowheads="1"/>
          </p:cNvSpPr>
          <p:nvPr/>
        </p:nvSpPr>
        <p:spPr bwMode="auto">
          <a:xfrm>
            <a:off x="2432720" y="1196752"/>
            <a:ext cx="5229422" cy="424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4661" tIns="44661" rIns="44661" bIns="44661">
            <a:spAutoFit/>
          </a:bodyPr>
          <a:lstStyle/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ecosystem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소개</a:t>
            </a:r>
          </a:p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ko-KR" altLang="en-US" sz="2400" b="1" dirty="0" err="1" smtClean="0">
                <a:latin typeface="Arial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Vendor </a:t>
            </a:r>
            <a:r>
              <a:rPr lang="ko-KR" altLang="en-US" sz="2400" b="1" smtClean="0">
                <a:latin typeface="Arial" pitchFamily="34" charset="0"/>
                <a:ea typeface="나눔고딕" panose="020D0604000000000000" pitchFamily="50" charset="-127"/>
              </a:rPr>
              <a:t>동향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>2.1 Hadoop </a:t>
            </a:r>
            <a:r>
              <a:rPr lang="ko-KR" altLang="en-US" sz="2200" b="1" smtClean="0">
                <a:latin typeface="Arial" pitchFamily="34" charset="0"/>
                <a:ea typeface="나눔고딕" panose="020D0604000000000000" pitchFamily="50" charset="-127"/>
              </a:rPr>
              <a:t>진영 </a:t>
            </a:r>
            <a:r>
              <a:rPr lang="en-US" altLang="ko-KR" sz="2200" b="1" dirty="0" err="1" smtClean="0">
                <a:latin typeface="Arial" pitchFamily="34" charset="0"/>
                <a:ea typeface="나눔고딕" panose="020D0604000000000000" pitchFamily="50" charset="-127"/>
              </a:rPr>
              <a:t>vs</a:t>
            </a: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> DBMS </a:t>
            </a:r>
            <a:r>
              <a:rPr lang="ko-KR" altLang="en-US" sz="2200" b="1" smtClean="0">
                <a:latin typeface="Arial" pitchFamily="34" charset="0"/>
                <a:ea typeface="나눔고딕" panose="020D0604000000000000" pitchFamily="50" charset="-127"/>
              </a:rPr>
              <a:t>진영</a:t>
            </a:r>
            <a:r>
              <a:rPr lang="en-US" altLang="ko-KR" sz="2200" b="1" dirty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2.2 Hadoop 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Player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비교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2.3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글로벌 </a:t>
            </a:r>
            <a:r>
              <a:rPr lang="en-US" altLang="ko-KR" sz="2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DBMS </a:t>
            </a:r>
            <a:r>
              <a:rPr lang="ko-KR" altLang="en-US" sz="2200" b="1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벤더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동향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2.4 Big </a:t>
            </a:r>
            <a:r>
              <a:rPr lang="en-US" altLang="ko-KR" sz="2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Data 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Landscape</a:t>
            </a:r>
            <a:r>
              <a:rPr lang="ko-KR" altLang="en-US" sz="2200" b="1">
                <a:latin typeface="Arial" pitchFamily="34" charset="0"/>
                <a:ea typeface="나눔고딕" panose="020D0604000000000000" pitchFamily="50" charset="-127"/>
              </a:rPr>
              <a:t>		</a:t>
            </a:r>
          </a:p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LG CNS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기술전략 방향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2349137" y="2253722"/>
            <a:ext cx="3171987" cy="1222903"/>
          </a:xfrm>
          <a:prstGeom prst="rect">
            <a:avLst/>
          </a:prstGeom>
          <a:solidFill>
            <a:schemeClr val="accent6">
              <a:lumMod val="40000"/>
              <a:lumOff val="60000"/>
              <a:alpha val="36078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352016" y="4196706"/>
            <a:ext cx="3158136" cy="1206567"/>
          </a:xfrm>
          <a:prstGeom prst="rect">
            <a:avLst/>
          </a:prstGeom>
          <a:solidFill>
            <a:schemeClr val="tx2">
              <a:lumMod val="20000"/>
              <a:lumOff val="80000"/>
              <a:alpha val="36078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07665" y="2809628"/>
            <a:ext cx="3916345" cy="1267569"/>
          </a:xfrm>
          <a:prstGeom prst="rect">
            <a:avLst/>
          </a:prstGeom>
          <a:solidFill>
            <a:schemeClr val="accent6">
              <a:lumMod val="40000"/>
              <a:lumOff val="60000"/>
              <a:alpha val="36078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</a:t>
            </a:r>
            <a:r>
              <a:rPr lang="ko-KR" altLang="en-US" dirty="0" smtClean="0"/>
              <a:t>진영 </a:t>
            </a:r>
            <a:r>
              <a:rPr lang="en-US" altLang="ko-KR" dirty="0" smtClean="0"/>
              <a:t>vs. DBMS </a:t>
            </a:r>
            <a:r>
              <a:rPr lang="ko-KR" altLang="en-US" dirty="0" smtClean="0"/>
              <a:t>진영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7180" y="2238270"/>
            <a:ext cx="1440160" cy="56908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  <a:ea typeface="나눔고딕" panose="020D0604000000000000" pitchFamily="50" charset="-127"/>
              </a:rPr>
              <a:t>Scalability</a:t>
            </a:r>
            <a:endParaRPr lang="ko-KR" altLang="en-US" sz="1400" b="1" dirty="0" smtClean="0">
              <a:solidFill>
                <a:schemeClr val="tx2">
                  <a:lumMod val="50000"/>
                </a:schemeClr>
              </a:solidFill>
              <a:ea typeface="나눔고딕" panose="020D0604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37180" y="2857128"/>
            <a:ext cx="1440160" cy="56908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  <a:ea typeface="나눔고딕" panose="020D0604000000000000" pitchFamily="50" charset="-127"/>
              </a:rPr>
              <a:t>Flexibility</a:t>
            </a:r>
            <a:endParaRPr lang="ko-KR" altLang="en-US" sz="1400" b="1" dirty="0" smtClean="0">
              <a:solidFill>
                <a:schemeClr val="tx2">
                  <a:lumMod val="50000"/>
                </a:schemeClr>
              </a:solidFill>
              <a:ea typeface="나눔고딕" panose="020D0604000000000000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37180" y="3490674"/>
            <a:ext cx="1440160" cy="56908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  <a:ea typeface="나눔고딕" panose="020D0604000000000000" pitchFamily="50" charset="-127"/>
              </a:rPr>
              <a:t>Cost Effectiveness</a:t>
            </a:r>
            <a:endParaRPr lang="ko-KR" altLang="en-US" sz="1400" b="1" dirty="0" smtClean="0">
              <a:solidFill>
                <a:schemeClr val="tx2">
                  <a:lumMod val="50000"/>
                </a:schemeClr>
              </a:solidFill>
              <a:ea typeface="나눔고딕" panose="020D0604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37180" y="4199616"/>
            <a:ext cx="1440160" cy="56908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  <a:ea typeface="나눔고딕" panose="020D0604000000000000" pitchFamily="50" charset="-127"/>
              </a:rPr>
              <a:t>SQL</a:t>
            </a:r>
          </a:p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  <a:ea typeface="나눔고딕" panose="020D0604000000000000" pitchFamily="50" charset="-127"/>
              </a:rPr>
              <a:t>Analytics</a:t>
            </a:r>
            <a:endParaRPr lang="ko-KR" altLang="en-US" sz="1400" b="1" dirty="0" smtClean="0">
              <a:solidFill>
                <a:schemeClr val="tx2">
                  <a:lumMod val="50000"/>
                </a:schemeClr>
              </a:solidFill>
              <a:ea typeface="나눔고딕" panose="020D0604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7180" y="4832705"/>
            <a:ext cx="1440160" cy="56908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  <a:ea typeface="나눔고딕" panose="020D0604000000000000" pitchFamily="50" charset="-127"/>
              </a:rPr>
              <a:t>Security</a:t>
            </a:r>
            <a:endParaRPr lang="ko-KR" altLang="en-US" sz="1400" b="1" dirty="0" smtClean="0">
              <a:solidFill>
                <a:schemeClr val="tx2">
                  <a:lumMod val="50000"/>
                </a:schemeClr>
              </a:solidFill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07082" y="4124697"/>
            <a:ext cx="91800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464" y="548680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이용이 증가하면서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은 사용자에게 익숙한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SQL Interface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및 보안 기능을 강화하고 있고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DBMS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는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의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장점을 취하거나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솔루션을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Integration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하면서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Service Offering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확대</a:t>
            </a:r>
            <a:endParaRPr lang="ko-KR" altLang="en-US" sz="1600" b="1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23306" y="4784035"/>
            <a:ext cx="282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ko-KR" altLang="en-US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파일단위 권한 관리 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+ </a:t>
            </a:r>
            <a:b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컬럼레벨 권한 강화 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+</a:t>
            </a:r>
            <a:b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Audit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강화 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+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 암호화</a:t>
            </a:r>
            <a:endParaRPr lang="en-US" altLang="ko-KR" sz="1200" b="1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23306" y="4296726"/>
            <a:ext cx="255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SQL on Hadoop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기술 발전</a:t>
            </a:r>
            <a:endParaRPr lang="en-US" altLang="ko-KR" sz="1200" b="1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3306" y="2273683"/>
            <a:ext cx="2298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Namenode Federation</a:t>
            </a:r>
            <a:b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10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만 노드까지 확장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23306" y="2857128"/>
            <a:ext cx="272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YARN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기반 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Multi-Workload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수용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배치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Interactive Analytics, Streaming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등</a:t>
            </a:r>
            <a:endParaRPr lang="en-US" altLang="ko-KR" sz="1200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4945" y="1522325"/>
            <a:ext cx="2527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Enterprise Data Hub</a:t>
            </a:r>
          </a:p>
          <a:p>
            <a:pPr algn="ctr"/>
            <a:r>
              <a:rPr lang="ko-KR" altLang="en-US" sz="1400" b="1" i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진화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07665" y="2857128"/>
            <a:ext cx="333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JSON, XML </a:t>
            </a:r>
            <a:r>
              <a:rPr lang="ko-KR" altLang="en-US" sz="1200" b="1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등의 다양한 데이터 형식 수용</a:t>
            </a:r>
            <a:br>
              <a:rPr lang="ko-KR" altLang="en-US" sz="1200" b="1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Teradata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HP Flex Zone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등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 Integration</a:t>
            </a:r>
            <a:endParaRPr lang="en-US" altLang="ko-KR" sz="1200" b="1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07666" y="3452625"/>
            <a:ext cx="4230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x86 </a:t>
            </a:r>
            <a:r>
              <a:rPr lang="ko-KR" altLang="en-US" sz="1200" b="1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기반 서버 사용 </a:t>
            </a:r>
            <a:endParaRPr lang="en-US" altLang="ko-KR" sz="1200" b="1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285750" indent="-285750" latinLnBrk="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을 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DB Data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Storage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로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(Vertica on Hadoop)</a:t>
            </a:r>
          </a:p>
          <a:p>
            <a:pPr marL="285750" indent="-285750" latinLnBrk="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Cloud </a:t>
            </a:r>
            <a:r>
              <a:rPr lang="en-US" altLang="ko-KR" sz="1200" b="1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Service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강화</a:t>
            </a:r>
            <a:endParaRPr lang="en-US" altLang="ko-KR" sz="1200" b="1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082" y="2238271"/>
            <a:ext cx="432048" cy="1828904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특징</a:t>
            </a:r>
            <a:endParaRPr lang="ko-KR" altLang="en-US" sz="1400" b="1" dirty="0" err="1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07082" y="4196706"/>
            <a:ext cx="432048" cy="1203970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DBMS </a:t>
            </a:r>
            <a:r>
              <a:rPr lang="ko-KR" alt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특징</a:t>
            </a:r>
            <a:endParaRPr lang="ko-KR" altLang="en-US" sz="1400" b="1" dirty="0" err="1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307082" y="5464274"/>
            <a:ext cx="91800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307082" y="5545807"/>
            <a:ext cx="432048" cy="1013312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공통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37180" y="5545807"/>
            <a:ext cx="1440160" cy="48422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>
                    <a:lumMod val="50000"/>
                  </a:schemeClr>
                </a:solidFill>
                <a:ea typeface="나눔고딕" panose="020D0604000000000000" pitchFamily="50" charset="-127"/>
              </a:rPr>
              <a:t>In-Memory</a:t>
            </a:r>
          </a:p>
          <a:p>
            <a:pPr algn="ctr"/>
            <a:r>
              <a:rPr lang="en-US" altLang="ko-KR" sz="1200" b="1" dirty="0" smtClean="0">
                <a:solidFill>
                  <a:schemeClr val="tx2">
                    <a:lumMod val="50000"/>
                  </a:schemeClr>
                </a:solidFill>
                <a:ea typeface="나눔고딕" panose="020D0604000000000000" pitchFamily="50" charset="-127"/>
              </a:rPr>
              <a:t>/ Streaming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23306" y="5545807"/>
            <a:ext cx="350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Spark, Storm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중심으로 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In-Memory Processing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기능 강화</a:t>
            </a:r>
            <a:endParaRPr lang="en-US" altLang="ko-KR" sz="1200" b="1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7665" y="5545807"/>
            <a:ext cx="41698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In-Memory DB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</a:rPr>
              <a:t>개발</a:t>
            </a:r>
            <a:r>
              <a:rPr lang="en-US" altLang="ko-KR" sz="1200" b="1" dirty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b="1" dirty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- SAP </a:t>
            </a:r>
            <a:r>
              <a:rPr lang="en-US" altLang="ko-KR" sz="1100" dirty="0">
                <a:latin typeface="Arial" panose="020B0604020202020204" pitchFamily="34" charset="0"/>
                <a:ea typeface="나눔고딕" panose="020D0604000000000000" pitchFamily="50" charset="-127"/>
              </a:rPr>
              <a:t>HANA, Oracle In-Memory 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Table, IBM </a:t>
            </a:r>
            <a:r>
              <a:rPr lang="en-US" altLang="ko-KR" sz="1100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Cloudant</a:t>
            </a:r>
            <a:r>
              <a:rPr lang="en-US" altLang="ko-KR" sz="11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100" smtClean="0">
                <a:latin typeface="Arial" panose="020B0604020202020204" pitchFamily="34" charset="0"/>
                <a:ea typeface="나눔고딕" panose="020D0604000000000000" pitchFamily="50" charset="-127"/>
              </a:rPr>
              <a:t>등</a:t>
            </a:r>
            <a:endParaRPr lang="en-US" altLang="ko-KR" sz="11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37180" y="6086884"/>
            <a:ext cx="1440160" cy="48422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>
                    <a:lumMod val="50000"/>
                  </a:schemeClr>
                </a:solidFill>
                <a:ea typeface="나눔고딕" panose="020D0604000000000000" pitchFamily="50" charset="-127"/>
              </a:rPr>
              <a:t>In-Database</a:t>
            </a:r>
          </a:p>
          <a:p>
            <a:pPr algn="ctr"/>
            <a:r>
              <a:rPr lang="en-US" altLang="ko-KR" sz="1200" b="1" dirty="0" smtClean="0">
                <a:solidFill>
                  <a:schemeClr val="tx2">
                    <a:lumMod val="50000"/>
                  </a:schemeClr>
                </a:solidFill>
                <a:ea typeface="나눔고딕" panose="020D0604000000000000" pitchFamily="50" charset="-127"/>
              </a:rPr>
              <a:t>Analytics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ea typeface="나눔고딕" panose="020D0604000000000000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302089" y="6086884"/>
            <a:ext cx="3261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Hive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에 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Spark Machine Learning </a:t>
            </a:r>
            <a:b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통합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진행</a:t>
            </a:r>
            <a:endParaRPr lang="en-US" altLang="ko-KR" sz="1200" b="1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88743" y="608688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200" b="1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Teradata, SAP, HP </a:t>
            </a:r>
            <a:r>
              <a:rPr lang="ko-KR" altLang="en-US" sz="12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등</a:t>
            </a: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In-Database </a:t>
            </a:r>
            <a:r>
              <a:rPr lang="ko-KR" altLang="en-US" sz="1200" b="1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분석 기능 강화</a:t>
            </a:r>
            <a:endParaRPr lang="en-US" altLang="ko-KR" sz="1200" b="1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10395" y="1522325"/>
            <a:ext cx="1967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Hadoop~Cloud</a:t>
            </a:r>
            <a:r>
              <a:rPr lang="ko-KR" altLang="en-US" sz="1400" b="1" i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까지</a:t>
            </a:r>
            <a:endParaRPr lang="en-US" altLang="ko-KR" sz="1400" b="1" i="1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400" b="1" i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Service Offering </a:t>
            </a:r>
            <a:r>
              <a:rPr lang="ko-KR" altLang="en-US" sz="1400" b="1" i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확대</a:t>
            </a:r>
            <a:endParaRPr lang="ko-KR" altLang="en-US" sz="1400" b="1" i="1" dirty="0" err="1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192475" y="1107521"/>
            <a:ext cx="3400240" cy="1368152"/>
          </a:xfrm>
          <a:prstGeom prst="rightArrow">
            <a:avLst/>
          </a:prstGeom>
          <a:solidFill>
            <a:schemeClr val="accent6">
              <a:lumMod val="40000"/>
              <a:lumOff val="60000"/>
              <a:alpha val="36078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5034030" y="1115078"/>
            <a:ext cx="2873044" cy="1368152"/>
          </a:xfrm>
          <a:prstGeom prst="rightArrow">
            <a:avLst/>
          </a:prstGeom>
          <a:solidFill>
            <a:schemeClr val="tx2">
              <a:lumMod val="20000"/>
              <a:lumOff val="80000"/>
              <a:alpha val="36078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pic>
        <p:nvPicPr>
          <p:cNvPr id="7" name="Picture 7" descr="Hadoop"/>
          <p:cNvPicPr>
            <a:picLocks noChangeAspect="1" noChangeArrowheads="1"/>
          </p:cNvPicPr>
          <p:nvPr/>
        </p:nvPicPr>
        <p:blipFill>
          <a:blip r:embed="rId2" cstate="print"/>
          <a:srcRect l="18779" t="25000" r="18227" b="27475"/>
          <a:stretch>
            <a:fillRect/>
          </a:stretch>
        </p:blipFill>
        <p:spPr bwMode="auto">
          <a:xfrm>
            <a:off x="3368235" y="1527341"/>
            <a:ext cx="1728781" cy="513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95260" y="1581000"/>
            <a:ext cx="101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DBMS </a:t>
            </a:r>
            <a:endParaRPr lang="ko-KR" altLang="en-US" sz="2000" b="1" i="1" dirty="0" err="1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37" y="1620145"/>
            <a:ext cx="342878" cy="36672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942876" y="1522325"/>
            <a:ext cx="179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Hybrid</a:t>
            </a:r>
          </a:p>
          <a:p>
            <a:pPr algn="ctr"/>
            <a:r>
              <a:rPr lang="en-US" altLang="ko-KR" sz="1400" b="1" i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Architecture</a:t>
            </a:r>
            <a:endParaRPr lang="ko-KR" altLang="en-US" sz="1400" b="1" i="1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9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8194" name="Rectangle 40"/>
          <p:cNvSpPr>
            <a:spLocks noChangeArrowheads="1"/>
          </p:cNvSpPr>
          <p:nvPr/>
        </p:nvSpPr>
        <p:spPr bwMode="auto">
          <a:xfrm>
            <a:off x="2432720" y="1196752"/>
            <a:ext cx="5963597" cy="475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4661" tIns="44661" rIns="44661" bIns="44661">
            <a:spAutoFit/>
          </a:bodyPr>
          <a:lstStyle/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ecosystem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소개</a:t>
            </a:r>
          </a:p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ko-KR" altLang="en-US" sz="2400" b="1" dirty="0" err="1" smtClean="0">
                <a:latin typeface="Arial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Vendor </a:t>
            </a:r>
            <a:r>
              <a:rPr lang="ko-KR" altLang="en-US" sz="2400" b="1" smtClean="0">
                <a:latin typeface="Arial" pitchFamily="34" charset="0"/>
                <a:ea typeface="나눔고딕" panose="020D0604000000000000" pitchFamily="50" charset="-127"/>
              </a:rPr>
              <a:t>동향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2.1 Hadoop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진영 </a:t>
            </a:r>
            <a:r>
              <a:rPr lang="en-US" altLang="ko-KR" sz="2200" b="1" dirty="0" err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vs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DBMS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진영</a:t>
            </a:r>
            <a:r>
              <a:rPr lang="en-US" altLang="ko-KR" sz="2200" b="1" dirty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>
                <a:latin typeface="Arial" pitchFamily="34" charset="0"/>
                <a:ea typeface="나눔고딕" panose="020D0604000000000000" pitchFamily="50" charset="-127"/>
              </a:rPr>
              <a:t>2.2 Hadoop Player </a:t>
            </a:r>
            <a:r>
              <a:rPr lang="ko-KR" altLang="en-US" sz="2200" b="1" smtClean="0">
                <a:latin typeface="Arial" pitchFamily="34" charset="0"/>
                <a:ea typeface="나눔고딕" panose="020D0604000000000000" pitchFamily="50" charset="-127"/>
              </a:rPr>
              <a:t>비교</a:t>
            </a: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2.3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글로벌 </a:t>
            </a:r>
            <a:r>
              <a:rPr lang="en-US" altLang="ko-KR" sz="2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DBMS </a:t>
            </a:r>
            <a:r>
              <a:rPr lang="ko-KR" altLang="en-US" sz="2200" b="1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벤더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동향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2.4 Big </a:t>
            </a:r>
            <a:r>
              <a:rPr lang="en-US" altLang="ko-KR" sz="2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Data Landscape		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2.5 LG </a:t>
            </a:r>
            <a:r>
              <a:rPr lang="en-US" altLang="ko-KR" sz="2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CNS </a:t>
            </a:r>
            <a:r>
              <a:rPr lang="ko-KR" altLang="en-US" sz="2200" b="1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빅데이터 플랫폼 전략</a:t>
            </a:r>
            <a:r>
              <a:rPr lang="ko-KR" altLang="en-US" sz="2200" b="1">
                <a:latin typeface="Arial" pitchFamily="34" charset="0"/>
                <a:ea typeface="나눔고딕" panose="020D0604000000000000" pitchFamily="50" charset="-127"/>
              </a:rPr>
              <a:t>		</a:t>
            </a:r>
          </a:p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LG CNS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기술전략 방향</a:t>
            </a:r>
          </a:p>
        </p:txBody>
      </p:sp>
    </p:spTree>
    <p:extLst>
      <p:ext uri="{BB962C8B-B14F-4D97-AF65-F5344CB8AC3E}">
        <p14:creationId xmlns:p14="http://schemas.microsoft.com/office/powerpoint/2010/main" val="5886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Google Search</a:t>
            </a:r>
            <a:endParaRPr lang="ko-KR" altLang="en-US" dirty="0" smtClean="0"/>
          </a:p>
        </p:txBody>
      </p:sp>
      <p:sp>
        <p:nvSpPr>
          <p:cNvPr id="4" name="Rectangle 106"/>
          <p:cNvSpPr>
            <a:spLocks noChangeArrowheads="1"/>
          </p:cNvSpPr>
          <p:nvPr/>
        </p:nvSpPr>
        <p:spPr bwMode="auto">
          <a:xfrm>
            <a:off x="4160912" y="1814563"/>
            <a:ext cx="5566796" cy="44227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36000" bIns="0">
            <a:spAutoFit/>
          </a:bodyPr>
          <a:lstStyle/>
          <a:p>
            <a:pPr marL="177800" indent="-177800" defTabSz="762000">
              <a:spcBef>
                <a:spcPct val="70000"/>
              </a:spcBef>
              <a:buFont typeface="Arial" charset="0"/>
              <a:buChar char="•"/>
              <a:defRPr/>
            </a:pPr>
            <a:r>
              <a:rPr lang="en-US" altLang="ko-KR" sz="3000" dirty="0">
                <a:latin typeface="Arial" pitchFamily="34" charset="0"/>
                <a:ea typeface="나눔고딕" panose="020D0604000000000000" pitchFamily="50" charset="-127"/>
              </a:rPr>
              <a:t>Frequent Failure…</a:t>
            </a:r>
          </a:p>
          <a:p>
            <a:pPr marL="534988" lvl="1" indent="-177800" defTabSz="762000">
              <a:lnSpc>
                <a:spcPct val="110000"/>
              </a:lnSpc>
              <a:spcBef>
                <a:spcPct val="30000"/>
              </a:spcBef>
              <a:buFontTx/>
              <a:buChar char="-"/>
              <a:defRPr/>
            </a:pP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개발 초기</a:t>
            </a:r>
            <a:r>
              <a:rPr lang="en-US" altLang="ko-KR" sz="1400" b="0" dirty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기숙사 방에서 </a:t>
            </a: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PC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들을 묶어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 검색 시스템 만듦</a:t>
            </a:r>
          </a:p>
          <a:p>
            <a:pPr marL="534988" lvl="1" indent="-177800" defTabSz="762000">
              <a:lnSpc>
                <a:spcPct val="110000"/>
              </a:lnSpc>
              <a:spcBef>
                <a:spcPct val="30000"/>
              </a:spcBef>
              <a:buFontTx/>
              <a:buChar char="-"/>
              <a:defRPr/>
            </a:pP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심지어 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연구실 장비와 교수님 </a:t>
            </a: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PC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까지 엮어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 구성</a:t>
            </a:r>
          </a:p>
          <a:p>
            <a:pPr marL="534988" lvl="1" indent="-177800" defTabSz="762000">
              <a:lnSpc>
                <a:spcPct val="110000"/>
              </a:lnSpc>
              <a:spcBef>
                <a:spcPct val="30000"/>
              </a:spcBef>
              <a:buFontTx/>
              <a:buChar char="-"/>
              <a:defRPr/>
            </a:pP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교수님이 </a:t>
            </a: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PC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끄고 퇴근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하거나 누가 연구실 장비로 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실험 </a:t>
            </a:r>
            <a:r>
              <a:rPr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중</a:t>
            </a:r>
            <a:r>
              <a:rPr lang="ko-KR" altLang="en-US" sz="1400" b="0" dirty="0" smtClean="0">
                <a:latin typeface="Arial" pitchFamily="34" charset="0"/>
                <a:ea typeface="나눔고딕" panose="020D0604000000000000" pitchFamily="50" charset="-127"/>
              </a:rPr>
              <a:t>이면</a:t>
            </a:r>
            <a:r>
              <a:rPr lang="en-US" altLang="ko-KR" sz="1400" b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400" b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ko-KR" altLang="en-US" sz="1400" b="0" dirty="0" smtClean="0">
                <a:latin typeface="Arial" pitchFamily="34" charset="0"/>
                <a:ea typeface="나눔고딕" panose="020D0604000000000000" pitchFamily="50" charset="-127"/>
              </a:rPr>
              <a:t>검색 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시스템은</a:t>
            </a:r>
            <a:r>
              <a:rPr lang="en-US" altLang="ko-KR" sz="1400" b="0" dirty="0">
                <a:latin typeface="Arial" pitchFamily="34" charset="0"/>
                <a:ea typeface="나눔고딕" panose="020D0604000000000000" pitchFamily="50" charset="-127"/>
              </a:rPr>
              <a:t>… </a:t>
            </a:r>
            <a:r>
              <a:rPr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장애</a:t>
            </a:r>
            <a:r>
              <a:rPr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(?)</a:t>
            </a:r>
            <a:endParaRPr lang="en-US" altLang="ko-KR" sz="1400" dirty="0">
              <a:latin typeface="Arial" pitchFamily="34" charset="0"/>
              <a:ea typeface="나눔고딕" panose="020D0604000000000000" pitchFamily="50" charset="-127"/>
            </a:endParaRPr>
          </a:p>
          <a:p>
            <a:pPr marL="177800" indent="-177800" defTabSz="762000">
              <a:lnSpc>
                <a:spcPct val="120000"/>
              </a:lnSpc>
              <a:spcBef>
                <a:spcPct val="40000"/>
              </a:spcBef>
              <a:buFont typeface="Arial" charset="0"/>
              <a:buChar char="•"/>
              <a:defRPr/>
            </a:pPr>
            <a:r>
              <a:rPr lang="en-US" altLang="ko-KR" sz="3000" dirty="0">
                <a:latin typeface="Arial" pitchFamily="34" charset="0"/>
                <a:ea typeface="나눔고딕" panose="020D0604000000000000" pitchFamily="50" charset="-127"/>
              </a:rPr>
              <a:t>Too many data</a:t>
            </a:r>
            <a:r>
              <a:rPr lang="en-US" altLang="ko-KR" sz="3200" dirty="0">
                <a:latin typeface="Arial" pitchFamily="34" charset="0"/>
                <a:ea typeface="나눔고딕" panose="020D0604000000000000" pitchFamily="50" charset="-127"/>
              </a:rPr>
              <a:t>…</a:t>
            </a:r>
          </a:p>
          <a:p>
            <a:pPr marL="534988" lvl="1" indent="-177800" defTabSz="762000">
              <a:lnSpc>
                <a:spcPct val="110000"/>
              </a:lnSpc>
              <a:spcBef>
                <a:spcPct val="30000"/>
              </a:spcBef>
              <a:buFont typeface="Arial" charset="0"/>
              <a:buChar char="-"/>
              <a:defRPr/>
            </a:pP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인터넷 사이트는 폭발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적으로 늘어가고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crawl data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도 폭증</a:t>
            </a:r>
          </a:p>
          <a:p>
            <a:pPr marL="534988" lvl="1" indent="-177800" defTabSz="762000">
              <a:lnSpc>
                <a:spcPct val="110000"/>
              </a:lnSpc>
              <a:spcBef>
                <a:spcPct val="30000"/>
              </a:spcBef>
              <a:buFont typeface="Arial" charset="0"/>
              <a:buChar char="-"/>
              <a:defRPr/>
            </a:pP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SCSI HDD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는 너무 비싸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고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상용</a:t>
            </a:r>
            <a:r>
              <a:rPr lang="en-US" altLang="ko-KR" sz="1400" dirty="0" smtClean="0">
                <a:latin typeface="Arial" pitchFamily="34" charset="0"/>
                <a:ea typeface="나눔고딕" panose="020D0604000000000000" pitchFamily="50" charset="-127"/>
              </a:rPr>
              <a:t>RDBMS</a:t>
            </a:r>
            <a:r>
              <a:rPr lang="ko-KR" altLang="en-US" sz="1400" dirty="0" smtClean="0">
                <a:latin typeface="Arial" pitchFamily="34" charset="0"/>
                <a:ea typeface="나눔고딕" panose="020D0604000000000000" pitchFamily="50" charset="-127"/>
              </a:rPr>
              <a:t>로 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감당 안 되는데</a:t>
            </a: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…</a:t>
            </a:r>
          </a:p>
          <a:p>
            <a:pPr marL="534988" lvl="1" indent="-177800" defTabSz="762000">
              <a:lnSpc>
                <a:spcPct val="110000"/>
              </a:lnSpc>
              <a:spcBef>
                <a:spcPct val="30000"/>
              </a:spcBef>
              <a:buFont typeface="Arial" charset="0"/>
              <a:buChar char="-"/>
              <a:defRPr/>
            </a:pPr>
            <a:endParaRPr lang="en-US" altLang="ko-KR" sz="1400" dirty="0">
              <a:latin typeface="Arial" pitchFamily="34" charset="0"/>
              <a:ea typeface="나눔고딕" panose="020D0604000000000000" pitchFamily="50" charset="-127"/>
            </a:endParaRPr>
          </a:p>
          <a:p>
            <a:pPr marL="177800" indent="-177800" defTabSz="762000">
              <a:buFontTx/>
              <a:buChar char="•"/>
              <a:defRPr/>
            </a:pPr>
            <a:r>
              <a:rPr lang="en-US" altLang="ko-KR" sz="3000" dirty="0">
                <a:latin typeface="Arial" pitchFamily="34" charset="0"/>
                <a:ea typeface="나눔고딕" panose="020D0604000000000000" pitchFamily="50" charset="-127"/>
              </a:rPr>
              <a:t>No money…</a:t>
            </a:r>
          </a:p>
          <a:p>
            <a:pPr marL="534988" lvl="1" indent="-177800" defTabSz="762000">
              <a:lnSpc>
                <a:spcPct val="110000"/>
              </a:lnSpc>
              <a:spcBef>
                <a:spcPct val="30000"/>
              </a:spcBef>
              <a:defRPr/>
            </a:pP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창업 후 </a:t>
            </a: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5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년간 적자 </a:t>
            </a:r>
            <a:r>
              <a:rPr lang="en-US" altLang="ko-KR" sz="1400" b="0" dirty="0">
                <a:latin typeface="Arial" pitchFamily="34" charset="0"/>
                <a:ea typeface="나눔고딕" panose="020D0604000000000000" pitchFamily="50" charset="-127"/>
              </a:rPr>
              <a:t>(IBM? HP?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 꿈도 못 </a:t>
            </a:r>
            <a:r>
              <a:rPr lang="ko-KR" altLang="en-US" sz="1400" b="0" dirty="0" smtClean="0">
                <a:latin typeface="Arial" pitchFamily="34" charset="0"/>
                <a:ea typeface="나눔고딕" panose="020D0604000000000000" pitchFamily="50" charset="-127"/>
              </a:rPr>
              <a:t>꿔</a:t>
            </a:r>
            <a:r>
              <a:rPr lang="en-US" altLang="ko-KR" sz="1400" b="0" dirty="0" smtClean="0">
                <a:latin typeface="Arial" pitchFamily="34" charset="0"/>
                <a:ea typeface="나눔고딕" panose="020D0604000000000000" pitchFamily="50" charset="-127"/>
              </a:rPr>
              <a:t>!!!!</a:t>
            </a:r>
            <a:r>
              <a:rPr lang="en-US" altLang="ko-KR" sz="14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나눔고딕" panose="020D0604000000000000" pitchFamily="50" charset="-127"/>
              </a:rPr>
              <a:t>)</a:t>
            </a:r>
            <a:endParaRPr lang="en-US" altLang="ko-KR" sz="1400" b="0" dirty="0">
              <a:latin typeface="Arial" pitchFamily="34" charset="0"/>
              <a:ea typeface="나눔고딕" panose="020D0604000000000000" pitchFamily="50" charset="-127"/>
            </a:endParaRPr>
          </a:p>
          <a:p>
            <a:pPr marL="534988" lvl="1" indent="-177800" defTabSz="762000">
              <a:lnSpc>
                <a:spcPct val="110000"/>
              </a:lnSpc>
              <a:spcBef>
                <a:spcPct val="30000"/>
              </a:spcBef>
              <a:defRPr/>
            </a:pP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별수 있나</a:t>
            </a:r>
            <a:r>
              <a:rPr lang="en-US" altLang="ko-KR" sz="1400" b="0" dirty="0">
                <a:latin typeface="Arial" pitchFamily="34" charset="0"/>
                <a:ea typeface="나눔고딕" panose="020D0604000000000000" pitchFamily="50" charset="-127"/>
              </a:rPr>
              <a:t>…. 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공짜인 </a:t>
            </a: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Linux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와 저가의 </a:t>
            </a:r>
            <a:r>
              <a:rPr lang="en-US" altLang="ko-KR" sz="1400" dirty="0">
                <a:latin typeface="Arial" pitchFamily="34" charset="0"/>
                <a:ea typeface="나눔고딕" panose="020D0604000000000000" pitchFamily="50" charset="-127"/>
              </a:rPr>
              <a:t>x86</a:t>
            </a:r>
            <a:r>
              <a:rPr lang="ko-KR" altLang="en-US" sz="1400" dirty="0">
                <a:latin typeface="Arial" pitchFamily="34" charset="0"/>
                <a:ea typeface="나눔고딕" panose="020D0604000000000000" pitchFamily="50" charset="-127"/>
              </a:rPr>
              <a:t>장비</a:t>
            </a:r>
            <a:r>
              <a:rPr lang="ko-KR" altLang="en-US" sz="1400" b="0" dirty="0">
                <a:latin typeface="Arial" pitchFamily="34" charset="0"/>
                <a:ea typeface="나눔고딕" panose="020D0604000000000000" pitchFamily="50" charset="-127"/>
              </a:rPr>
              <a:t>를 써야지</a:t>
            </a:r>
            <a:r>
              <a:rPr lang="en-US" altLang="ko-KR" sz="1400" b="0" dirty="0">
                <a:latin typeface="Arial" pitchFamily="34" charset="0"/>
                <a:ea typeface="나눔고딕" panose="020D0604000000000000" pitchFamily="50" charset="-127"/>
              </a:rPr>
              <a:t>…</a:t>
            </a:r>
          </a:p>
        </p:txBody>
      </p:sp>
      <p:pic>
        <p:nvPicPr>
          <p:cNvPr id="7" name="Picture 9" descr="C:\Users\68075\Desktop\Early Google -corkboard server.png"/>
          <p:cNvPicPr>
            <a:picLocks noChangeAspect="1" noChangeArrowheads="1"/>
          </p:cNvPicPr>
          <p:nvPr/>
        </p:nvPicPr>
        <p:blipFill>
          <a:blip r:embed="rId2" cstate="print"/>
          <a:srcRect l="843" t="6964" r="616" b="653"/>
          <a:stretch>
            <a:fillRect/>
          </a:stretch>
        </p:blipFill>
        <p:spPr bwMode="auto">
          <a:xfrm>
            <a:off x="420662" y="1572340"/>
            <a:ext cx="2862587" cy="4807678"/>
          </a:xfrm>
          <a:prstGeom prst="rect">
            <a:avLst/>
          </a:prstGeom>
          <a:noFill/>
          <a:ln w="25400">
            <a:solidFill>
              <a:srgbClr val="DDDDDD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Picture 9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563" y="4596384"/>
            <a:ext cx="1515291" cy="2013964"/>
          </a:xfrm>
          <a:prstGeom prst="rect">
            <a:avLst/>
          </a:prstGeom>
          <a:noFill/>
          <a:ln w="25400">
            <a:solidFill>
              <a:srgbClr val="DDDDDD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9" name="TextBox 84"/>
          <p:cNvSpPr txBox="1">
            <a:spLocks noChangeArrowheads="1"/>
          </p:cNvSpPr>
          <p:nvPr/>
        </p:nvSpPr>
        <p:spPr bwMode="auto">
          <a:xfrm>
            <a:off x="186185" y="620713"/>
            <a:ext cx="95193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600" b="1" dirty="0" err="1" smtClean="0">
                <a:latin typeface="Arial" pitchFamily="34" charset="0"/>
                <a:ea typeface="나눔고딕" panose="020D0604000000000000" pitchFamily="50" charset="-127"/>
              </a:rPr>
              <a:t>PageRank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는 처음부터 네트워크로 연결된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저가 디스크 기반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x86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장비를 대규모 클러스터로 연결하고 이들간의 통신으로 대량 데이터를 처리하고 장애에도 서비스가 영향 받지 않도록 고안하여 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2" descr="clouder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pic>
        <p:nvPicPr>
          <p:cNvPr id="53252" name="Picture 4" descr="D:\_Project_LGD DW Renewal\Hadoop Day\hortonworks-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943" b="29942"/>
          <a:stretch>
            <a:fillRect/>
          </a:stretch>
        </p:blipFill>
        <p:spPr bwMode="auto">
          <a:xfrm>
            <a:off x="784378" y="1351352"/>
            <a:ext cx="1440344" cy="506888"/>
          </a:xfrm>
          <a:prstGeom prst="rect">
            <a:avLst/>
          </a:prstGeom>
          <a:noFill/>
        </p:spPr>
      </p:pic>
      <p:pic>
        <p:nvPicPr>
          <p:cNvPr id="53253" name="Picture 5" descr="D:\_Project_LGD DW Renewal\Hadoop Day\mapr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37640" y="1511481"/>
            <a:ext cx="1307629" cy="346759"/>
          </a:xfrm>
          <a:prstGeom prst="rect">
            <a:avLst/>
          </a:prstGeom>
          <a:noFill/>
        </p:spPr>
      </p:pic>
      <p:pic>
        <p:nvPicPr>
          <p:cNvPr id="53254" name="Picture 6" descr="D:\_Project_LGD DW Renewal\Hadoop Day\cloudera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91158" y="1491349"/>
            <a:ext cx="1503586" cy="298311"/>
          </a:xfrm>
          <a:prstGeom prst="rect">
            <a:avLst/>
          </a:prstGeom>
          <a:noFill/>
        </p:spPr>
      </p:pic>
      <p:pic>
        <p:nvPicPr>
          <p:cNvPr id="663554" name="Picture 2" descr="D:\_Project_LGD DW Renewal\Hadoop Day\lgcns.g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7099" y="1481432"/>
            <a:ext cx="1554333" cy="376808"/>
          </a:xfrm>
          <a:prstGeom prst="rect">
            <a:avLst/>
          </a:prstGeom>
          <a:noFill/>
        </p:spPr>
      </p:pic>
      <p:sp>
        <p:nvSpPr>
          <p:cNvPr id="66" name="직사각형 65"/>
          <p:cNvSpPr/>
          <p:nvPr/>
        </p:nvSpPr>
        <p:spPr>
          <a:xfrm>
            <a:off x="712370" y="3142027"/>
            <a:ext cx="1512168" cy="432000"/>
          </a:xfrm>
          <a:prstGeom prst="rect">
            <a:avLst/>
          </a:prstGeom>
          <a:solidFill>
            <a:srgbClr val="FAC090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2370" y="3142027"/>
            <a:ext cx="1512168" cy="432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Apache Hadoop &amp; Ecosystems</a:t>
            </a:r>
            <a:endParaRPr lang="ko-KR" altLang="en-US" sz="1200" b="1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12370" y="2594538"/>
            <a:ext cx="1512168" cy="4320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Management</a:t>
            </a:r>
          </a:p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Innovation</a:t>
            </a:r>
            <a:endParaRPr lang="ko-KR" altLang="en-US" sz="1200" b="1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2370" y="3699041"/>
            <a:ext cx="1512168" cy="4320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Infrastructure</a:t>
            </a:r>
          </a:p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Innovation</a:t>
            </a:r>
            <a:endParaRPr lang="ko-KR" altLang="en-US" sz="1200" b="1" dirty="0" err="1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52" name="직선 연결선 51"/>
          <p:cNvCxnSpPr>
            <a:stCxn id="27" idx="0"/>
            <a:endCxn id="25" idx="2"/>
          </p:cNvCxnSpPr>
          <p:nvPr/>
        </p:nvCxnSpPr>
        <p:spPr>
          <a:xfrm flipV="1">
            <a:off x="1468454" y="3574027"/>
            <a:ext cx="0" cy="1250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25" idx="0"/>
            <a:endCxn id="26" idx="2"/>
          </p:cNvCxnSpPr>
          <p:nvPr/>
        </p:nvCxnSpPr>
        <p:spPr>
          <a:xfrm flipV="1">
            <a:off x="1468454" y="3026586"/>
            <a:ext cx="0" cy="1154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710208" y="2575860"/>
            <a:ext cx="1512168" cy="431627"/>
          </a:xfrm>
          <a:prstGeom prst="rect">
            <a:avLst/>
          </a:prstGeom>
          <a:solidFill>
            <a:srgbClr val="FAC090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710208" y="3122977"/>
            <a:ext cx="1512168" cy="432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Apache Hadoop &amp; Ecosystems</a:t>
            </a:r>
            <a:endParaRPr lang="ko-KR" altLang="en-US" sz="1200" b="1" dirty="0" err="1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710208" y="2575488"/>
            <a:ext cx="1512168" cy="4320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Management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Innovation</a:t>
            </a:r>
            <a:endParaRPr lang="ko-KR" altLang="en-US" sz="12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710208" y="3679991"/>
            <a:ext cx="1512168" cy="4320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Infrastructure</a:t>
            </a:r>
          </a:p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Innovation</a:t>
            </a:r>
            <a:endParaRPr lang="ko-KR" altLang="en-US" sz="1200" b="1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75" name="직선 연결선 74"/>
          <p:cNvCxnSpPr>
            <a:stCxn id="74" idx="0"/>
            <a:endCxn id="72" idx="2"/>
          </p:cNvCxnSpPr>
          <p:nvPr/>
        </p:nvCxnSpPr>
        <p:spPr>
          <a:xfrm flipV="1">
            <a:off x="3466292" y="3554977"/>
            <a:ext cx="0" cy="1250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72" idx="0"/>
            <a:endCxn id="73" idx="2"/>
          </p:cNvCxnSpPr>
          <p:nvPr/>
        </p:nvCxnSpPr>
        <p:spPr>
          <a:xfrm flipV="1">
            <a:off x="3466292" y="3007536"/>
            <a:ext cx="0" cy="1154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756148" y="3674706"/>
            <a:ext cx="1512168" cy="432000"/>
          </a:xfrm>
          <a:prstGeom prst="rect">
            <a:avLst/>
          </a:prstGeom>
          <a:solidFill>
            <a:srgbClr val="FAC090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56148" y="3117644"/>
            <a:ext cx="1512168" cy="432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Apache Hadoop &amp; Ecosystems</a:t>
            </a:r>
            <a:endParaRPr lang="ko-KR" altLang="en-US" sz="1200" b="1" dirty="0" err="1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756148" y="2570155"/>
            <a:ext cx="1512168" cy="4320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Management</a:t>
            </a:r>
          </a:p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Innovation</a:t>
            </a:r>
            <a:endParaRPr lang="ko-KR" altLang="en-US" sz="1200" b="1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756148" y="3674658"/>
            <a:ext cx="1512168" cy="4320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Infrastructure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Innovation</a:t>
            </a:r>
            <a:endParaRPr lang="ko-KR" altLang="en-US" sz="12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85" name="직선 연결선 84"/>
          <p:cNvCxnSpPr>
            <a:stCxn id="84" idx="0"/>
            <a:endCxn id="82" idx="2"/>
          </p:cNvCxnSpPr>
          <p:nvPr/>
        </p:nvCxnSpPr>
        <p:spPr>
          <a:xfrm flipV="1">
            <a:off x="5512232" y="3549644"/>
            <a:ext cx="0" cy="1250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82" idx="0"/>
            <a:endCxn id="83" idx="2"/>
          </p:cNvCxnSpPr>
          <p:nvPr/>
        </p:nvCxnSpPr>
        <p:spPr>
          <a:xfrm flipV="1">
            <a:off x="5512232" y="3002203"/>
            <a:ext cx="0" cy="1154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6738357" y="2018474"/>
            <a:ext cx="1512168" cy="432000"/>
          </a:xfrm>
          <a:prstGeom prst="rect">
            <a:avLst/>
          </a:prstGeom>
          <a:solidFill>
            <a:srgbClr val="FAC090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738357" y="3113452"/>
            <a:ext cx="1512168" cy="432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Apache Hadoop &amp; Ecosystems</a:t>
            </a:r>
            <a:endParaRPr lang="ko-KR" altLang="en-US" sz="1200" b="1" dirty="0" err="1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738357" y="2565963"/>
            <a:ext cx="1512168" cy="4320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Management</a:t>
            </a:r>
          </a:p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Innovation</a:t>
            </a:r>
            <a:endParaRPr lang="ko-KR" altLang="en-US" sz="1200" b="1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738357" y="3670466"/>
            <a:ext cx="1512168" cy="4320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Infrastructure</a:t>
            </a:r>
          </a:p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Innovation</a:t>
            </a:r>
            <a:endParaRPr lang="ko-KR" altLang="en-US" sz="1200" b="1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95" name="직선 연결선 94"/>
          <p:cNvCxnSpPr>
            <a:stCxn id="94" idx="0"/>
            <a:endCxn id="92" idx="2"/>
          </p:cNvCxnSpPr>
          <p:nvPr/>
        </p:nvCxnSpPr>
        <p:spPr>
          <a:xfrm flipV="1">
            <a:off x="7494441" y="3545452"/>
            <a:ext cx="0" cy="1250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92" idx="0"/>
            <a:endCxn id="93" idx="2"/>
          </p:cNvCxnSpPr>
          <p:nvPr/>
        </p:nvCxnSpPr>
        <p:spPr>
          <a:xfrm flipV="1">
            <a:off x="7494441" y="2998011"/>
            <a:ext cx="0" cy="1154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6738357" y="2017415"/>
            <a:ext cx="1512168" cy="4320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Implementation Innovation</a:t>
            </a:r>
            <a:endParaRPr lang="ko-KR" altLang="en-US" sz="12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98" name="직선 연결선 97"/>
          <p:cNvCxnSpPr>
            <a:stCxn id="93" idx="0"/>
            <a:endCxn id="97" idx="2"/>
          </p:cNvCxnSpPr>
          <p:nvPr/>
        </p:nvCxnSpPr>
        <p:spPr>
          <a:xfrm flipV="1">
            <a:off x="7494441" y="2449463"/>
            <a:ext cx="0" cy="116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473768" y="4231674"/>
            <a:ext cx="1944216" cy="22026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/>
          <a:lstStyle/>
          <a:p>
            <a:pPr marL="90488" indent="-90488" latinLnBrk="0">
              <a:buFont typeface="Arial" pitchFamily="34" charset="0"/>
              <a:buChar char="•"/>
            </a:pPr>
            <a:r>
              <a:rPr lang="ko-KR" altLang="en-US" sz="1100" b="1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배포판부터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관리툴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전체를 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open source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로 제공하는 유일한 업체</a:t>
            </a: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B2B </a:t>
            </a:r>
            <a:r>
              <a:rPr lang="ko-KR" altLang="en-US" sz="1100" b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파트너쉽 집중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- SAP, Teradata</a:t>
            </a:r>
            <a:r>
              <a:rPr lang="ko-KR" altLang="en-US" sz="110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의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기본 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Hadoop Platform</a:t>
            </a:r>
            <a:b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- MS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의 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Hadoop platform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인 </a:t>
            </a:r>
            <a:r>
              <a:rPr lang="en-US" altLang="ko-KR" sz="11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HDInsight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의 기반</a:t>
            </a: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Pivotal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과 함께 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Open Data Platform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결성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489992" y="4231674"/>
            <a:ext cx="1944216" cy="22026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/>
          <a:lstStyle/>
          <a:p>
            <a:pPr marL="90488" indent="-90488" latinLnBrk="0"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1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배포판은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무료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각종 관리 서비스를 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Proprietary 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솔루션으로 제공 </a:t>
            </a:r>
            <a:b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- Cloudera Manager / Navigator / Search / Director</a:t>
            </a:r>
          </a:p>
          <a:p>
            <a:pPr marL="90488" indent="-90488" latinLnBrk="0">
              <a:buFont typeface="Arial" pitchFamily="34" charset="0"/>
              <a:buChar char="•"/>
            </a:pP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Intel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에서 대규모 투자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(1</a:t>
            </a:r>
            <a:r>
              <a:rPr lang="ko-KR" altLang="en-US" sz="110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조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),</a:t>
            </a:r>
            <a:r>
              <a:rPr lang="ko-KR" altLang="en-US" sz="110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핵심 </a:t>
            </a:r>
            <a:r>
              <a:rPr lang="ko-KR" altLang="en-US" sz="110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파트너쉽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자체 솔루션인 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Impala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및 암호화 기술 </a:t>
            </a:r>
            <a:r>
              <a:rPr lang="ko-KR" altLang="en-US" sz="110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성능 개선 참여</a:t>
            </a: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506215" y="4231674"/>
            <a:ext cx="2069061" cy="22026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/>
          <a:lstStyle/>
          <a:p>
            <a:pPr marL="90488" indent="-90488" latinLnBrk="0">
              <a:buFont typeface="Arial" pitchFamily="34" charset="0"/>
              <a:buChar char="•"/>
            </a:pP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Hadoop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HDFS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구조를 개선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새로운 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MapR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만의 분산 파일 시스템 개발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Proprietary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솔루션으로 제공 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(MapR-FS)</a:t>
            </a:r>
          </a:p>
          <a:p>
            <a:pPr marL="90488" indent="-90488" latinLnBrk="0">
              <a:buFont typeface="Arial" pitchFamily="34" charset="0"/>
              <a:buChar char="•"/>
            </a:pP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Amazon, Google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에서 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Premium Hadoop  Platform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서비스를  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MapR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기반으로 제공</a:t>
            </a: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r>
              <a:rPr lang="en-US" altLang="ko-KR" sz="11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Ubuntu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기본 탑재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무료버전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  <a:endParaRPr lang="ko-KR" altLang="en-US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647284" y="4231673"/>
            <a:ext cx="2606997" cy="21892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/>
          <a:lstStyle/>
          <a:p>
            <a:pPr marL="90488" indent="-90488" latinLnBrk="0"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SI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이행역량을 바탕으로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기반 비즈니스 개발 및 분석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솔루션 개발</a:t>
            </a:r>
            <a:endParaRPr lang="en-US" altLang="ko-KR" sz="11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endParaRPr lang="en-US" altLang="ko-KR" sz="11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기술력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이행경험 바탕으로  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SQL on HBase 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원천기술력 확보 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- HBase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이행 사례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 LGD(FDC,FQA), U+(HDTV) </a:t>
            </a:r>
            <a:b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로그분석솔루션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(SmartLAP) 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등 개발</a:t>
            </a: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Multi-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플랫폼  전환</a:t>
            </a:r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서비스 </a:t>
            </a:r>
            <a:r>
              <a:rPr lang="ko-KR" altLang="en-US" sz="11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오퍼링</a:t>
            </a: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확대</a:t>
            </a: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90488" indent="-90488" latinLnBrk="0"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분석 컨설팅 역량 강화</a:t>
            </a:r>
            <a:endParaRPr lang="en-US" altLang="ko-KR" sz="110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04" name="Text Box 2120"/>
          <p:cNvSpPr txBox="1">
            <a:spLocks noChangeArrowheads="1"/>
          </p:cNvSpPr>
          <p:nvPr/>
        </p:nvSpPr>
        <p:spPr bwMode="auto">
          <a:xfrm>
            <a:off x="272480" y="582613"/>
            <a:ext cx="9550626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 latinLnBrk="0"/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글로벌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벤더는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600" b="1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배포판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중심의 사업을 전개하고 있음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 LG CNS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는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SI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이행역량을 바탕으로 비즈니스 개발 및 분석 솔루션을 개발하였으며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SQL on HBase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의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원천 기술력을 확보함</a:t>
            </a:r>
            <a:endParaRPr lang="ko-KR" altLang="en-US" sz="16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321766" y="3202540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SQL on HBase</a:t>
            </a:r>
            <a:br>
              <a:rPr lang="en-US" altLang="ko-KR" sz="10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endParaRPr lang="ko-KR" altLang="en-US" sz="1000" b="1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311265" y="1984566"/>
            <a:ext cx="10230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SBP Studio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HBase F/W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Smart LAP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SRA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SENA series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SMA</a:t>
            </a:r>
            <a:endParaRPr lang="ko-KR" altLang="en-US" sz="1000" b="1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3" name="왼쪽 중괄호 112"/>
          <p:cNvSpPr/>
          <p:nvPr/>
        </p:nvSpPr>
        <p:spPr>
          <a:xfrm>
            <a:off x="8291784" y="2018474"/>
            <a:ext cx="117600" cy="921600"/>
          </a:xfrm>
          <a:prstGeom prst="leftBrace">
            <a:avLst>
              <a:gd name="adj1" fmla="val 34379"/>
              <a:gd name="adj2" fmla="val 270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14" name="왼쪽 중괄호 113"/>
          <p:cNvSpPr/>
          <p:nvPr/>
        </p:nvSpPr>
        <p:spPr>
          <a:xfrm>
            <a:off x="8291784" y="3141455"/>
            <a:ext cx="117600" cy="374898"/>
          </a:xfrm>
          <a:prstGeom prst="leftBrace">
            <a:avLst>
              <a:gd name="adj1" fmla="val 26150"/>
              <a:gd name="adj2" fmla="val 381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8296330" y="3909732"/>
            <a:ext cx="1299090" cy="201166"/>
          </a:xfrm>
          <a:prstGeom prst="rect">
            <a:avLst/>
          </a:prstGeom>
          <a:solidFill>
            <a:srgbClr val="FAC090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중점 </a:t>
            </a:r>
            <a:r>
              <a:rPr lang="en-US" altLang="ko-KR" sz="9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Innovation </a:t>
            </a:r>
            <a:r>
              <a:rPr lang="ko-KR" altLang="en-US" sz="9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306770" y="1912558"/>
            <a:ext cx="918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제목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Player </a:t>
            </a:r>
            <a:r>
              <a:rPr lang="ko-KR" altLang="en-US" dirty="0" smtClean="0"/>
              <a:t>특성 비교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12370" y="2017415"/>
            <a:ext cx="1512168" cy="547489"/>
            <a:chOff x="10137576" y="2170874"/>
            <a:chExt cx="1512168" cy="547489"/>
          </a:xfrm>
        </p:grpSpPr>
        <p:sp>
          <p:nvSpPr>
            <p:cNvPr id="49" name="직사각형 48"/>
            <p:cNvSpPr/>
            <p:nvPr/>
          </p:nvSpPr>
          <p:spPr>
            <a:xfrm>
              <a:off x="10137576" y="2170874"/>
              <a:ext cx="1512168" cy="432048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Implementation Innovation</a:t>
              </a:r>
              <a:endPara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cxnSp>
          <p:nvCxnSpPr>
            <p:cNvPr id="50" name="직선 연결선 49"/>
            <p:cNvCxnSpPr>
              <a:endCxn id="49" idx="2"/>
            </p:cNvCxnSpPr>
            <p:nvPr/>
          </p:nvCxnSpPr>
          <p:spPr>
            <a:xfrm flipV="1">
              <a:off x="10893660" y="2602922"/>
              <a:ext cx="0" cy="11544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2710208" y="2017415"/>
            <a:ext cx="1512168" cy="547489"/>
            <a:chOff x="10137576" y="2170874"/>
            <a:chExt cx="1512168" cy="547489"/>
          </a:xfrm>
        </p:grpSpPr>
        <p:sp>
          <p:nvSpPr>
            <p:cNvPr id="56" name="직사각형 55"/>
            <p:cNvSpPr/>
            <p:nvPr/>
          </p:nvSpPr>
          <p:spPr>
            <a:xfrm>
              <a:off x="10137576" y="2170874"/>
              <a:ext cx="1512168" cy="432048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Implementation Innovation</a:t>
              </a:r>
              <a:endPara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cxnSp>
          <p:nvCxnSpPr>
            <p:cNvPr id="57" name="직선 연결선 56"/>
            <p:cNvCxnSpPr>
              <a:endCxn id="56" idx="2"/>
            </p:cNvCxnSpPr>
            <p:nvPr/>
          </p:nvCxnSpPr>
          <p:spPr>
            <a:xfrm flipV="1">
              <a:off x="10893660" y="2602922"/>
              <a:ext cx="0" cy="11544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4756148" y="2017415"/>
            <a:ext cx="1512168" cy="547489"/>
            <a:chOff x="10137576" y="2170874"/>
            <a:chExt cx="1512168" cy="547489"/>
          </a:xfrm>
        </p:grpSpPr>
        <p:sp>
          <p:nvSpPr>
            <p:cNvPr id="59" name="직사각형 58"/>
            <p:cNvSpPr/>
            <p:nvPr/>
          </p:nvSpPr>
          <p:spPr>
            <a:xfrm>
              <a:off x="10137576" y="2170874"/>
              <a:ext cx="1512168" cy="432048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Implementation Innovation</a:t>
              </a:r>
              <a:endPara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cxnSp>
          <p:nvCxnSpPr>
            <p:cNvPr id="60" name="직선 연결선 59"/>
            <p:cNvCxnSpPr>
              <a:endCxn id="59" idx="2"/>
            </p:cNvCxnSpPr>
            <p:nvPr/>
          </p:nvCxnSpPr>
          <p:spPr>
            <a:xfrm flipV="1">
              <a:off x="10893660" y="2602922"/>
              <a:ext cx="0" cy="11544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실행 단추: 홈 60">
            <a:hlinkClick r:id="rId7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2" descr="clouder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04" name="Text Box 2120"/>
          <p:cNvSpPr txBox="1">
            <a:spLocks noChangeArrowheads="1"/>
          </p:cNvSpPr>
          <p:nvPr/>
        </p:nvSpPr>
        <p:spPr bwMode="auto">
          <a:xfrm>
            <a:off x="155575" y="620688"/>
            <a:ext cx="9680802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 latinLnBrk="0"/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SQL on Hadoop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Streaming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등 주요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기술 영역에서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Hortonworks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와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Cloudera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가 각기 다른 기술에 집중하고 있으며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그 외 업체는 비즈니스 요구사항에 따라 선택적으로 기술 적용</a:t>
            </a:r>
            <a:endParaRPr lang="ko-KR" altLang="en-US" sz="16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0472" y="2227020"/>
            <a:ext cx="1243136" cy="87823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SQL </a:t>
            </a:r>
            <a:b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on Hadoop</a:t>
            </a:r>
            <a:endParaRPr lang="ko-KR" altLang="en-US" sz="1400" b="1" dirty="0" err="1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0472" y="3417755"/>
            <a:ext cx="1243136" cy="87823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Streaming</a:t>
            </a:r>
            <a:endParaRPr lang="ko-KR" altLang="en-US" sz="1400" b="1" dirty="0" err="1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00472" y="4547939"/>
            <a:ext cx="1243136" cy="87823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Security</a:t>
            </a:r>
            <a:endParaRPr lang="ko-KR" altLang="en-US" sz="1400" b="1" dirty="0" err="1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0472" y="5719117"/>
            <a:ext cx="1243136" cy="87823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Data Governance</a:t>
            </a:r>
            <a:endParaRPr lang="ko-KR" altLang="en-US" sz="1400" b="1" dirty="0" err="1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047868"/>
              </p:ext>
            </p:extLst>
          </p:nvPr>
        </p:nvGraphicFramePr>
        <p:xfrm>
          <a:off x="1568624" y="2049518"/>
          <a:ext cx="8066484" cy="4655500"/>
        </p:xfrm>
        <a:graphic>
          <a:graphicData uri="http://schemas.openxmlformats.org/drawingml/2006/table">
            <a:tbl>
              <a:tblPr/>
              <a:tblGrid>
                <a:gridCol w="2088232"/>
                <a:gridCol w="2232248"/>
                <a:gridCol w="1872208"/>
                <a:gridCol w="1873796"/>
              </a:tblGrid>
              <a:tr h="1296144">
                <a:tc>
                  <a:txBody>
                    <a:bodyPr/>
                    <a:lstStyle/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Tez</a:t>
                      </a:r>
                      <a:endParaRPr lang="en-US" altLang="ko-KR" sz="1200" b="1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Phoenix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HDP 2.2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부터 포함됨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I</a:t>
                      </a:r>
                      <a:r>
                        <a:rPr lang="en-US" altLang="ko-KR" sz="1200" b="1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mpala</a:t>
                      </a:r>
                    </a:p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endParaRPr lang="en-US" altLang="ko-KR" sz="1200" b="0" u="none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빠른 배치를 위해 </a:t>
                      </a:r>
                      <a:r>
                        <a:rPr lang="en-US" altLang="ko-KR" sz="1200" b="1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 on Spark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u="none" baseline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프로젝트 추진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. ’15</a:t>
                      </a:r>
                      <a:r>
                        <a:rPr lang="ko-KR" altLang="en-US" sz="1200" b="0" u="none" baseline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200" b="0" u="none" baseline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월 출시 예정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(2014.6. Cloudera, Intel, </a:t>
                      </a:r>
                      <a:r>
                        <a:rPr lang="en-US" altLang="ko-KR" sz="1000" b="0" u="none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DataBricks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, IBM, MapR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협업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Drill</a:t>
                      </a:r>
                      <a:br>
                        <a:rPr lang="en-US" altLang="ko-KR" sz="1200" b="1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- HBase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지원 위해  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Phoenix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Integration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000" baseline="0" dirty="0" smtClean="0"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85725" indent="-85725" latinLnBrk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Impala</a:t>
                      </a:r>
                      <a:r>
                        <a:rPr lang="en-US" altLang="ko-KR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- Drill </a:t>
                      </a:r>
                      <a:r>
                        <a:rPr lang="ko-KR" altLang="en-US" sz="1000" baseline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출시 전 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SQL on Hadoop</a:t>
                      </a:r>
                      <a:r>
                        <a:rPr lang="ko-KR" altLang="en-US" sz="1000" baseline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기술로 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Impala </a:t>
                      </a:r>
                      <a:r>
                        <a:rPr lang="ko-KR" altLang="en-US" sz="1000" baseline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1000" baseline="0" dirty="0" smtClean="0"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R="36000"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Hive on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Tez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SQL on HBase</a:t>
                      </a:r>
                      <a:b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LG CNS HBase F/W</a:t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Phoenix</a:t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Trafodian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Impala</a:t>
                      </a:r>
                    </a:p>
                  </a:txBody>
                  <a:tcPr marR="36000"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5140">
                <a:tc>
                  <a:txBody>
                    <a:bodyPr/>
                    <a:lstStyle/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Storm</a:t>
                      </a:r>
                    </a:p>
                  </a:txBody>
                  <a:tcPr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Spark Streaming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Spark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업체 </a:t>
                      </a:r>
                      <a:r>
                        <a:rPr lang="en-US" altLang="ko-KR" sz="1000" b="0" u="none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DataBricks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와 전략적 </a:t>
                      </a:r>
                      <a:r>
                        <a:rPr lang="ko-KR" altLang="en-US" sz="1000" b="0" u="none" baseline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파트너쉽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Storm, </a:t>
                      </a:r>
                      <a:br>
                        <a:rPr lang="en-US" altLang="ko-KR" sz="1200" b="1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1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Spark Streaming</a:t>
                      </a:r>
                      <a:endParaRPr lang="ko-KR" altLang="en-US" sz="1200" b="1" baseline="0" dirty="0"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R="36000"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Storm,</a:t>
                      </a:r>
                      <a:br>
                        <a:rPr lang="en-US" altLang="ko-KR" sz="1200" b="1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1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Spark Streaming</a:t>
                      </a:r>
                    </a:p>
                  </a:txBody>
                  <a:tcPr marR="36000"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6144">
                <a:tc>
                  <a:txBody>
                    <a:bodyPr/>
                    <a:lstStyle/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인증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: Kerberos,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Knox</a:t>
                      </a:r>
                    </a:p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권한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Ranger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데이터 암호화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: XA Secure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인수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기술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Integration,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u="sng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Hadoop Core</a:t>
                      </a:r>
                      <a:r>
                        <a:rPr lang="ko-KR" altLang="en-US" sz="1200" b="1" u="sng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에 반영</a:t>
                      </a:r>
                      <a:endParaRPr lang="en-US" altLang="ko-KR" sz="1000" b="1" u="sng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인증 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: Kerberos, </a:t>
                      </a:r>
                      <a:r>
                        <a:rPr lang="en-US" altLang="ko-KR" sz="1200" b="1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Sentry</a:t>
                      </a:r>
                    </a:p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권한 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altLang="ko-KR" sz="1200" b="1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Sentry</a:t>
                      </a:r>
                    </a:p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데이터 암호화 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altLang="ko-KR" sz="1200" b="0" u="none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Gazzang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인수 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기술 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Integration,</a:t>
                      </a: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u="sng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Cloudera Navigator</a:t>
                      </a:r>
                      <a:r>
                        <a:rPr lang="ko-KR" altLang="en-US" sz="1200" b="1" u="sng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에서 서비스 제공</a:t>
                      </a:r>
                      <a:endParaRPr lang="en-US" altLang="ko-KR" sz="1200" b="1" u="sng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인증 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: Kerberos</a:t>
                      </a:r>
                      <a:endParaRPr lang="en-US" altLang="ko-KR" sz="1200" b="1" u="none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권한 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altLang="ko-KR" sz="1200" b="1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Sentry</a:t>
                      </a:r>
                    </a:p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데이터 암호화 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상용 솔루션</a:t>
                      </a:r>
                      <a:endParaRPr lang="ko-KR" altLang="en-US" sz="1200" baseline="0" dirty="0"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R="36000"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인증</a:t>
                      </a:r>
                      <a:r>
                        <a:rPr lang="en-US" altLang="ko-KR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 : Kerberos</a:t>
                      </a:r>
                    </a:p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권한</a:t>
                      </a:r>
                      <a:r>
                        <a:rPr lang="en-US" altLang="ko-KR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 : SBP User portal </a:t>
                      </a:r>
                    </a:p>
                    <a:p>
                      <a:pPr marL="85725" indent="-85725" latinLnBrk="0">
                        <a:spcBef>
                          <a:spcPts val="500"/>
                        </a:spcBef>
                        <a:buFont typeface="Arial" pitchFamily="34" charset="0"/>
                        <a:buChar char="•"/>
                      </a:pPr>
                      <a:r>
                        <a:rPr lang="ko-KR" altLang="en-US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데이터 암호화 </a:t>
                      </a:r>
                      <a:r>
                        <a:rPr lang="en-US" altLang="ko-KR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: </a:t>
                      </a:r>
                      <a:br>
                        <a:rPr lang="en-US" altLang="ko-KR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baseline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상용 솔루션</a:t>
                      </a:r>
                      <a:endParaRPr lang="ko-KR" altLang="en-US" sz="1200" baseline="0" dirty="0">
                        <a:latin typeface="Arial" pitchFamily="34" charset="0"/>
                        <a:ea typeface="나눔고딕" panose="020D0604000000000000" pitchFamily="50" charset="-127"/>
                      </a:endParaRPr>
                    </a:p>
                  </a:txBody>
                  <a:tcPr marR="36000"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Falcon</a:t>
                      </a:r>
                      <a:b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Lifecycle Management</a:t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Lineage</a:t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Auditing</a:t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Data Management Alerting and Monitoring</a:t>
                      </a:r>
                    </a:p>
                  </a:txBody>
                  <a:tcPr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="1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Cloudera Navigator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Auditing</a:t>
                      </a:r>
                      <a:b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Lineage</a:t>
                      </a:r>
                      <a:b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Metadata Tagging and Discovery</a:t>
                      </a:r>
                      <a:b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- Lifecycle Management</a:t>
                      </a:r>
                    </a:p>
                  </a:txBody>
                  <a:tcPr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MapR MCS </a:t>
                      </a:r>
                      <a:br>
                        <a:rPr lang="en-US" altLang="ko-KR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1000" baseline="0" dirty="0" err="1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snapshot&amp;backup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기능을 통한 일부 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lifecycle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관리 </a:t>
                      </a:r>
                      <a:r>
                        <a:rPr lang="ko-KR" altLang="en-US" sz="1000" baseline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기능 제공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- auditing</a:t>
                      </a:r>
                    </a:p>
                  </a:txBody>
                  <a:tcPr marR="36000"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latinLnBrk="0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SBP SCM</a:t>
                      </a:r>
                      <a:br>
                        <a:rPr lang="en-US" altLang="ko-KR" sz="12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- snapshot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기능을 통한 일부 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lifecycle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관리 </a:t>
                      </a:r>
                      <a:r>
                        <a:rPr lang="ko-KR" altLang="en-US" sz="1000" baseline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기능 제공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aseline="0" dirty="0" smtClean="0">
                          <a:latin typeface="Arial" pitchFamily="34" charset="0"/>
                          <a:ea typeface="나눔고딕" panose="020D0604000000000000" pitchFamily="50" charset="-127"/>
                        </a:rPr>
                        <a:t>- auditing</a:t>
                      </a:r>
                    </a:p>
                  </a:txBody>
                  <a:tcPr marR="36000" marT="72000" marB="72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373371" y="1291338"/>
            <a:ext cx="857927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주요</a:t>
            </a:r>
            <a:endParaRPr lang="en-US" altLang="ko-KR" sz="1400" b="1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4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기술영역</a:t>
            </a:r>
            <a:endParaRPr lang="en-US" altLang="ko-KR" sz="1400" b="1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4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비교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216035" y="2038229"/>
            <a:ext cx="93610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제목 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Player</a:t>
            </a:r>
            <a:r>
              <a:rPr lang="ko-KR" altLang="en-US" dirty="0" smtClean="0"/>
              <a:t>별 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 영역 비교</a:t>
            </a:r>
            <a:endParaRPr lang="ko-KR" altLang="en-US" dirty="0"/>
          </a:p>
        </p:txBody>
      </p:sp>
      <p:pic>
        <p:nvPicPr>
          <p:cNvPr id="16" name="Picture 4" descr="D:\_Project_LGD DW Renewal\Hadoop Day\hortonworks-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943" b="29942"/>
          <a:stretch>
            <a:fillRect/>
          </a:stretch>
        </p:blipFill>
        <p:spPr bwMode="auto">
          <a:xfrm>
            <a:off x="1917334" y="1351352"/>
            <a:ext cx="1440344" cy="506888"/>
          </a:xfrm>
          <a:prstGeom prst="rect">
            <a:avLst/>
          </a:prstGeom>
          <a:noFill/>
        </p:spPr>
      </p:pic>
      <p:pic>
        <p:nvPicPr>
          <p:cNvPr id="17" name="Picture 5" descr="D:\_Project_LGD DW Renewal\Hadoop Day\mapr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63378" y="1511481"/>
            <a:ext cx="1307629" cy="346759"/>
          </a:xfrm>
          <a:prstGeom prst="rect">
            <a:avLst/>
          </a:prstGeom>
          <a:noFill/>
        </p:spPr>
      </p:pic>
      <p:pic>
        <p:nvPicPr>
          <p:cNvPr id="18" name="Picture 6" descr="D:\_Project_LGD DW Renewal\Hadoop Day\cloudera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16896" y="1559929"/>
            <a:ext cx="1503586" cy="298311"/>
          </a:xfrm>
          <a:prstGeom prst="rect">
            <a:avLst/>
          </a:prstGeom>
          <a:noFill/>
        </p:spPr>
      </p:pic>
      <p:pic>
        <p:nvPicPr>
          <p:cNvPr id="665602" name="Picture 2" descr="LG CNS LOG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336" y="1507644"/>
            <a:ext cx="1539917" cy="3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실행 단추: 앞으로 또는 다음 18">
            <a:hlinkClick r:id="rId7" action="ppaction://hlinksldjump" highlightClick="1"/>
          </p:cNvPr>
          <p:cNvSpPr/>
          <p:nvPr/>
        </p:nvSpPr>
        <p:spPr bwMode="auto">
          <a:xfrm>
            <a:off x="758790" y="5214129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Player</a:t>
            </a:r>
            <a:r>
              <a:rPr lang="ko-KR" altLang="en-US" dirty="0" smtClean="0"/>
              <a:t>별 플랫폼 구성 요소 비교</a:t>
            </a:r>
            <a:endParaRPr lang="ko-KR" altLang="en-US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70377"/>
              </p:ext>
            </p:extLst>
          </p:nvPr>
        </p:nvGraphicFramePr>
        <p:xfrm>
          <a:off x="117578" y="1052736"/>
          <a:ext cx="7128792" cy="5647069"/>
        </p:xfrm>
        <a:graphic>
          <a:graphicData uri="http://schemas.openxmlformats.org/drawingml/2006/table">
            <a:tbl>
              <a:tblPr/>
              <a:tblGrid>
                <a:gridCol w="380724"/>
                <a:gridCol w="915420"/>
                <a:gridCol w="928262"/>
                <a:gridCol w="799930"/>
                <a:gridCol w="889992"/>
                <a:gridCol w="1055914"/>
                <a:gridCol w="979715"/>
                <a:gridCol w="1178835"/>
              </a:tblGrid>
              <a:tr h="288032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a typeface="나눔고딕" panose="020D0604000000000000" pitchFamily="50" charset="-127"/>
                        </a:rPr>
                        <a:t>Processing  &amp;  Analytics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vert="vert27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Collection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Store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Processing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Analytics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NoSQL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Search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Streaming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Interactive</a:t>
                      </a:r>
                    </a:p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SQL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Batch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902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Sqoop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HBase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ea typeface="나눔고딕" panose="020D0604000000000000" pitchFamily="50" charset="-127"/>
                        </a:rPr>
                        <a:t>Solr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Storm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Hive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Pig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Mahout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815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Flume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ea typeface="나눔고딕" panose="020D0604000000000000" pitchFamily="50" charset="-127"/>
                        </a:rPr>
                        <a:t>Accumulo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Elastic Search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Spark</a:t>
                      </a:r>
                      <a:r>
                        <a:rPr lang="en-US" altLang="ko-KR" sz="1000" baseline="0" dirty="0" smtClean="0">
                          <a:ea typeface="나눔고딕" panose="020D0604000000000000" pitchFamily="50" charset="-127"/>
                        </a:rPr>
                        <a:t> Streaming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Impala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Cascading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ea typeface="나눔고딕" panose="020D0604000000000000" pitchFamily="50" charset="-127"/>
                        </a:rPr>
                        <a:t>MLLib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Kafka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Cloudera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Search</a:t>
                      </a:r>
                      <a:endParaRPr lang="ko-KR" altLang="en-US" sz="1000" dirty="0" smtClean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Drill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Spark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ea typeface="나눔고딕" panose="020D0604000000000000" pitchFamily="50" charset="-127"/>
                        </a:rPr>
                        <a:t>GraphX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54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vert="vert27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Phoenix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ea typeface="나눔고딕" panose="020D0604000000000000" pitchFamily="50" charset="-127"/>
                        </a:rPr>
                        <a:t>Tez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95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vert="vert27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Spark</a:t>
                      </a:r>
                      <a:r>
                        <a:rPr lang="en-US" altLang="ko-KR" sz="1000" baseline="0" dirty="0" smtClean="0">
                          <a:ea typeface="나눔고딕" panose="020D0604000000000000" pitchFamily="50" charset="-127"/>
                        </a:rPr>
                        <a:t> SQL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MapReduce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vert="vert27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Tajo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370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a typeface="나눔고딕" panose="020D0604000000000000" pitchFamily="50" charset="-127"/>
                        </a:rPr>
                        <a:t>Management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vert="vert27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ea typeface="나눔고딕" panose="020D0604000000000000" pitchFamily="50" charset="-127"/>
                        </a:rPr>
                        <a:t>System  Mgmt.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ea typeface="나눔고딕" panose="020D0604000000000000" pitchFamily="50" charset="-127"/>
                        </a:rPr>
                        <a:t>Security Mgmt.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ea typeface="나눔고딕" panose="020D0604000000000000" pitchFamily="50" charset="-127"/>
                        </a:rPr>
                        <a:t>Data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ea typeface="나눔고딕" panose="020D0604000000000000" pitchFamily="50" charset="-127"/>
                        </a:rPr>
                        <a:t>Governance</a:t>
                      </a:r>
                      <a:endParaRPr lang="ko-KR" altLang="en-US" sz="1100" b="1" dirty="0" smtClean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ea typeface="나눔고딕" panose="020D0604000000000000" pitchFamily="50" charset="-127"/>
                        </a:rPr>
                        <a:t>Job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ea typeface="나눔고딕" panose="020D0604000000000000" pitchFamily="50" charset="-127"/>
                        </a:rPr>
                        <a:t>Mgmt.</a:t>
                      </a:r>
                      <a:endParaRPr lang="ko-KR" altLang="en-US" sz="1100" b="1" dirty="0" smtClean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ea typeface="나눔고딕" panose="020D0604000000000000" pitchFamily="50" charset="-127"/>
                        </a:rPr>
                        <a:t>Development</a:t>
                      </a:r>
                      <a:r>
                        <a:rPr lang="en-US" altLang="ko-KR" sz="1100" b="1" baseline="0" dirty="0" smtClean="0"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baseline="0" dirty="0" smtClean="0">
                          <a:ea typeface="나눔고딕" panose="020D0604000000000000" pitchFamily="50" charset="-127"/>
                        </a:rPr>
                        <a:t>Tools</a:t>
                      </a:r>
                      <a:endParaRPr lang="ko-KR" altLang="en-US" sz="1100" b="1" dirty="0" smtClean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08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ea typeface="나눔고딕" panose="020D0604000000000000" pitchFamily="50" charset="-127"/>
                        </a:rPr>
                        <a:t>Ambari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Knox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Falcon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ea typeface="나눔고딕" panose="020D0604000000000000" pitchFamily="50" charset="-127"/>
                        </a:rPr>
                        <a:t>Oozie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Hue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67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a typeface="나눔고딕" panose="020D0604000000000000" pitchFamily="50" charset="-127"/>
                        </a:rPr>
                        <a:t>ZooKeeper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Ranger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Ganglia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Sentry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ea typeface="나눔고딕" panose="020D0604000000000000" pitchFamily="50" charset="-127"/>
                        </a:rPr>
                        <a:t>HCatalog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65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Cloudera</a:t>
                      </a:r>
                      <a:r>
                        <a:rPr lang="en-US" altLang="ko-KR" sz="1000" baseline="0" dirty="0" smtClean="0">
                          <a:ea typeface="나눔고딕" panose="020D0604000000000000" pitchFamily="50" charset="-127"/>
                        </a:rPr>
                        <a:t> Manager/Director</a:t>
                      </a:r>
                    </a:p>
                    <a:p>
                      <a:pPr algn="ctr" latinLnBrk="1"/>
                      <a:r>
                        <a:rPr lang="en-US" altLang="ko-KR" sz="1000" baseline="0" dirty="0" smtClean="0">
                          <a:ea typeface="나눔고딕" panose="020D0604000000000000" pitchFamily="50" charset="-127"/>
                        </a:rPr>
                        <a:t>MapR MCS</a:t>
                      </a:r>
                    </a:p>
                    <a:p>
                      <a:pPr algn="ctr" latinLnBrk="1"/>
                      <a:r>
                        <a:rPr lang="en-US" altLang="ko-KR" sz="1000" baseline="0" dirty="0" smtClean="0">
                          <a:ea typeface="나눔고딕" panose="020D0604000000000000" pitchFamily="50" charset="-127"/>
                        </a:rPr>
                        <a:t>SBP SCM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Cloudera</a:t>
                      </a:r>
                      <a:r>
                        <a:rPr lang="en-US" altLang="ko-KR" sz="1000" baseline="0" dirty="0" smtClean="0"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Navigator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SBP</a:t>
                      </a:r>
                      <a:r>
                        <a:rPr lang="en-US" altLang="ko-KR" sz="1000" baseline="0" dirty="0" smtClean="0">
                          <a:ea typeface="나눔고딕" panose="020D0604000000000000" pitchFamily="50" charset="-127"/>
                        </a:rPr>
                        <a:t> User Portal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Cloudera Navigator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SBP Studio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ea typeface="나눔고딕" panose="020D0604000000000000" pitchFamily="50" charset="-127"/>
                        </a:rPr>
                        <a:t>SBP</a:t>
                      </a:r>
                      <a:r>
                        <a:rPr lang="en-US" altLang="ko-KR" sz="1000" baseline="0" dirty="0" smtClean="0">
                          <a:ea typeface="나눔고딕" panose="020D0604000000000000" pitchFamily="50" charset="-127"/>
                        </a:rPr>
                        <a:t> Data Collector</a:t>
                      </a:r>
                    </a:p>
                    <a:p>
                      <a:pPr algn="ctr" latinLnBrk="1"/>
                      <a:r>
                        <a:rPr lang="en-US" altLang="ko-KR" sz="1000" baseline="0" dirty="0" smtClean="0">
                          <a:ea typeface="나눔고딕" panose="020D0604000000000000" pitchFamily="50" charset="-127"/>
                        </a:rPr>
                        <a:t>LG CNS HBase F/W</a:t>
                      </a:r>
                      <a:endParaRPr lang="ko-KR" altLang="en-US" sz="10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59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a typeface="나눔고딕" panose="020D0604000000000000" pitchFamily="50" charset="-127"/>
                        </a:rPr>
                        <a:t>Hadoop</a:t>
                      </a:r>
                    </a:p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a typeface="나눔고딕" panose="020D0604000000000000" pitchFamily="50" charset="-127"/>
                        </a:rPr>
                        <a:t>Core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marL="0" marR="0" vert="vert27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ea typeface="나눔고딕" panose="020D0604000000000000" pitchFamily="50" charset="-127"/>
                        </a:rPr>
                        <a:t>YARN</a:t>
                      </a:r>
                      <a:endParaRPr lang="ko-KR" altLang="en-US" sz="11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59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vert="vert27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ea typeface="나눔고딕" panose="020D0604000000000000" pitchFamily="50" charset="-127"/>
                        </a:rPr>
                        <a:t>HDFS</a:t>
                      </a:r>
                      <a:endParaRPr lang="ko-KR" altLang="en-US" sz="1100" dirty="0">
                        <a:ea typeface="나눔고딕" panose="020D0604000000000000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4058698" y="4891739"/>
            <a:ext cx="213572" cy="216396"/>
          </a:xfrm>
          <a:prstGeom prst="ellipse">
            <a:avLst/>
          </a:prstGeom>
          <a:solidFill>
            <a:schemeClr val="accent5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H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99532" y="4625479"/>
            <a:ext cx="213572" cy="216396"/>
          </a:xfrm>
          <a:prstGeom prst="ellipse">
            <a:avLst/>
          </a:prstGeom>
          <a:solidFill>
            <a:schemeClr val="accent5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H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399532" y="4880853"/>
            <a:ext cx="213572" cy="216396"/>
          </a:xfrm>
          <a:prstGeom prst="ellipse">
            <a:avLst/>
          </a:prstGeom>
          <a:solidFill>
            <a:schemeClr val="accent5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H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058651" y="1844493"/>
            <a:ext cx="213573" cy="21639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M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058153" y="1633862"/>
            <a:ext cx="213573" cy="216396"/>
          </a:xfrm>
          <a:prstGeom prst="ellipse">
            <a:avLst/>
          </a:prstGeom>
          <a:solidFill>
            <a:schemeClr val="accent5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H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330829" y="2312518"/>
            <a:ext cx="213573" cy="216397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C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30828" y="2536875"/>
            <a:ext cx="213573" cy="216396"/>
          </a:xfrm>
          <a:prstGeom prst="ellipse">
            <a:avLst/>
          </a:prstGeom>
          <a:solidFill>
            <a:schemeClr val="accent5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H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230034" y="2924192"/>
            <a:ext cx="213572" cy="21639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C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96693" y="2368343"/>
            <a:ext cx="213573" cy="21639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C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096693" y="2565339"/>
            <a:ext cx="213573" cy="21639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M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399532" y="5129535"/>
            <a:ext cx="213573" cy="21639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C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629309" y="5140825"/>
            <a:ext cx="213573" cy="21639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M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125157" y="4747723"/>
            <a:ext cx="213573" cy="21639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C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125157" y="4982060"/>
            <a:ext cx="213573" cy="21639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M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096693" y="2927570"/>
            <a:ext cx="213572" cy="21639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M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982031" y="3717839"/>
            <a:ext cx="213572" cy="21639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M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982031" y="2260429"/>
            <a:ext cx="213573" cy="21639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C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982031" y="2447634"/>
            <a:ext cx="213573" cy="21639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M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058500" y="2244281"/>
            <a:ext cx="213573" cy="21639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C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058673" y="2419505"/>
            <a:ext cx="213573" cy="21639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M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571398" y="4625479"/>
            <a:ext cx="213572" cy="216396"/>
          </a:xfrm>
          <a:prstGeom prst="ellipse">
            <a:avLst/>
          </a:prstGeom>
          <a:solidFill>
            <a:schemeClr val="accent5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H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382484" y="5489575"/>
            <a:ext cx="213572" cy="21639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C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2382484" y="5723177"/>
            <a:ext cx="213572" cy="216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L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056246" y="5539811"/>
            <a:ext cx="213572" cy="21639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C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5298182" y="5373216"/>
            <a:ext cx="213572" cy="216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L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982031" y="2933010"/>
            <a:ext cx="213573" cy="21639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M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982031" y="3249878"/>
            <a:ext cx="213572" cy="216396"/>
          </a:xfrm>
          <a:prstGeom prst="ellipse">
            <a:avLst/>
          </a:prstGeom>
          <a:solidFill>
            <a:schemeClr val="accent5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H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982031" y="3479671"/>
            <a:ext cx="213572" cy="216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ea typeface="나눔고딕" panose="020D0604000000000000" pitchFamily="50" charset="-127"/>
              </a:rPr>
              <a:t>L</a:t>
            </a:r>
            <a:endParaRPr lang="ko-KR" altLang="en-US" sz="1000" dirty="0" err="1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982031" y="2630207"/>
            <a:ext cx="213572" cy="216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ea typeface="나눔고딕" panose="020D0604000000000000" pitchFamily="50" charset="-127"/>
              </a:rPr>
              <a:t>L</a:t>
            </a:r>
            <a:endParaRPr lang="ko-KR" altLang="en-US" sz="1000" dirty="0" err="1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59020" y="2614251"/>
            <a:ext cx="213572" cy="216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L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470716" y="6085921"/>
            <a:ext cx="576064" cy="245977"/>
          </a:xfrm>
          <a:prstGeom prst="rect">
            <a:avLst/>
          </a:prstGeom>
          <a:pattFill prst="dk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Slider</a:t>
            </a:r>
            <a:endParaRPr lang="ko-KR" altLang="en-US" sz="1000" dirty="0" err="1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232870" y="6093731"/>
            <a:ext cx="213572" cy="216396"/>
          </a:xfrm>
          <a:prstGeom prst="ellipse">
            <a:avLst/>
          </a:prstGeom>
          <a:solidFill>
            <a:schemeClr val="accent5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H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352600" y="651179"/>
            <a:ext cx="50405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Hadoop Player </a:t>
            </a:r>
            <a:r>
              <a:rPr lang="ko-KR" altLang="en-US" sz="1400" b="1" u="sng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별 플랫폼 구성요소 비교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7329264" y="5167993"/>
            <a:ext cx="2500536" cy="12853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221824" y="5068856"/>
            <a:ext cx="720080" cy="21602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범례</a:t>
            </a:r>
          </a:p>
        </p:txBody>
      </p:sp>
      <p:grpSp>
        <p:nvGrpSpPr>
          <p:cNvPr id="139" name="그룹 138"/>
          <p:cNvGrpSpPr/>
          <p:nvPr/>
        </p:nvGrpSpPr>
        <p:grpSpPr>
          <a:xfrm>
            <a:off x="7410113" y="5351444"/>
            <a:ext cx="1575335" cy="976580"/>
            <a:chOff x="8274209" y="4312035"/>
            <a:chExt cx="1575335" cy="976580"/>
          </a:xfrm>
        </p:grpSpPr>
        <p:sp>
          <p:nvSpPr>
            <p:cNvPr id="95" name="직사각형 94"/>
            <p:cNvSpPr/>
            <p:nvPr/>
          </p:nvSpPr>
          <p:spPr>
            <a:xfrm>
              <a:off x="8274209" y="5000583"/>
              <a:ext cx="504056" cy="25956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8274209" y="4696371"/>
              <a:ext cx="504056" cy="2595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8274209" y="4392159"/>
              <a:ext cx="504056" cy="2595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756493" y="4312035"/>
              <a:ext cx="1093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Open Source.</a:t>
              </a:r>
            </a:p>
            <a:p>
              <a:r>
                <a:rPr lang="ko-KR" altLang="en-US" sz="900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각 사 공통 항목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743451" y="4638056"/>
              <a:ext cx="1093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Open Source.</a:t>
              </a:r>
            </a:p>
            <a:p>
              <a:r>
                <a:rPr lang="ko-KR" altLang="en-US" sz="900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각 사 차이 항목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756493" y="4919283"/>
              <a:ext cx="1093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Proprietary</a:t>
              </a:r>
            </a:p>
            <a:p>
              <a:r>
                <a:rPr lang="en-US" altLang="ko-KR" sz="900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Solution</a:t>
              </a:r>
              <a:endParaRPr lang="ko-KR" altLang="en-US" sz="9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8858675" y="5347324"/>
            <a:ext cx="996255" cy="986488"/>
            <a:chOff x="8566737" y="5442704"/>
            <a:chExt cx="1094337" cy="986488"/>
          </a:xfrm>
        </p:grpSpPr>
        <p:sp>
          <p:nvSpPr>
            <p:cNvPr id="100" name="타원 99"/>
            <p:cNvSpPr/>
            <p:nvPr/>
          </p:nvSpPr>
          <p:spPr>
            <a:xfrm>
              <a:off x="8566737" y="5713285"/>
              <a:ext cx="213572" cy="216396"/>
            </a:xfrm>
            <a:prstGeom prst="ellipse">
              <a:avLst/>
            </a:prstGeom>
            <a:solidFill>
              <a:schemeClr val="accent5">
                <a:lumMod val="75000"/>
                <a:lumOff val="2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" pitchFamily="34" charset="0"/>
                  <a:ea typeface="나눔고딕" panose="020D0604000000000000" pitchFamily="50" charset="-127"/>
                </a:rPr>
                <a:t>H</a:t>
              </a:r>
              <a:endParaRPr lang="ko-KR" altLang="en-US" sz="1000" dirty="0" err="1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8566737" y="5468972"/>
              <a:ext cx="213573" cy="2163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" pitchFamily="34" charset="0"/>
                  <a:ea typeface="나눔고딕" panose="020D0604000000000000" pitchFamily="50" charset="-127"/>
                </a:rPr>
                <a:t>C</a:t>
              </a:r>
              <a:endParaRPr lang="ko-KR" altLang="en-US" sz="1000" dirty="0" err="1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8566737" y="5968484"/>
              <a:ext cx="213573" cy="216396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" pitchFamily="34" charset="0"/>
                  <a:ea typeface="나눔고딕" panose="020D0604000000000000" pitchFamily="50" charset="-127"/>
                </a:rPr>
                <a:t>M</a:t>
              </a:r>
              <a:endParaRPr lang="ko-KR" altLang="en-US" sz="1000" dirty="0" err="1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8566737" y="6212796"/>
              <a:ext cx="213572" cy="21639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" pitchFamily="34" charset="0"/>
                  <a:ea typeface="나눔고딕" panose="020D0604000000000000" pitchFamily="50" charset="-127"/>
                </a:rPr>
                <a:t>L</a:t>
              </a:r>
              <a:endParaRPr lang="ko-KR" altLang="en-US" sz="1000" dirty="0" err="1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746857" y="5442704"/>
              <a:ext cx="7170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Cloudera</a:t>
              </a:r>
              <a:endParaRPr lang="ko-KR" altLang="en-US" sz="900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746857" y="5665420"/>
              <a:ext cx="9142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Hortonworks</a:t>
              </a:r>
              <a:endParaRPr lang="ko-KR" altLang="en-US" sz="900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746857" y="5949258"/>
              <a:ext cx="5409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MapR</a:t>
              </a:r>
              <a:endParaRPr lang="ko-KR" altLang="en-US" sz="900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746857" y="6193746"/>
              <a:ext cx="6747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Arial" pitchFamily="34" charset="0"/>
                  <a:ea typeface="나눔고딕" panose="020D0604000000000000" pitchFamily="50" charset="-127"/>
                  <a:cs typeface="Arial" pitchFamily="34" charset="0"/>
                </a:rPr>
                <a:t>LG CNS</a:t>
              </a:r>
              <a:endParaRPr lang="ko-KR" altLang="en-US" sz="900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23" name="모서리가 둥근 직사각형 122"/>
          <p:cNvSpPr/>
          <p:nvPr/>
        </p:nvSpPr>
        <p:spPr>
          <a:xfrm>
            <a:off x="4006009" y="1340767"/>
            <a:ext cx="1102221" cy="2858699"/>
          </a:xfrm>
          <a:prstGeom prst="roundRect">
            <a:avLst>
              <a:gd name="adj" fmla="val 9226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506193" y="4200123"/>
            <a:ext cx="4544887" cy="1833871"/>
          </a:xfrm>
          <a:prstGeom prst="roundRect">
            <a:avLst>
              <a:gd name="adj" fmla="val 5665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440733" y="980728"/>
            <a:ext cx="243272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/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Interactive SQL </a:t>
            </a:r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비교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2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다양한 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SQL </a:t>
            </a:r>
            <a:r>
              <a:rPr lang="ko-KR" altLang="en-US" sz="12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솔루션 개발 중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- Best-fit engineering approach</a:t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필요</a:t>
            </a:r>
            <a:endParaRPr lang="en-US" altLang="ko-KR" sz="1200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85725" indent="-85725" latinLnBrk="0">
              <a:buFont typeface="Arial" pitchFamily="34" charset="0"/>
              <a:buChar char="•"/>
            </a:pPr>
            <a:endParaRPr lang="en-US" altLang="ko-KR" sz="1200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85725" indent="-85725" latinLnBrk="0"/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시스템 관리 영역 비교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- Hortonworks : Open Source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로 모든 기술 공개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- Hortonworks </a:t>
            </a:r>
            <a:r>
              <a:rPr lang="ko-KR" altLang="en-US" sz="12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외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: 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자체 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Proprietary </a:t>
            </a:r>
            <a:r>
              <a:rPr lang="ko-KR" altLang="en-US" sz="12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솔루션 개발</a:t>
            </a:r>
            <a:endParaRPr lang="en-US" altLang="ko-KR" sz="1200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85725" indent="-85725" latinLnBrk="0">
              <a:buFont typeface="Arial" pitchFamily="34" charset="0"/>
              <a:buChar char="•"/>
            </a:pPr>
            <a:endParaRPr lang="en-US" altLang="ko-KR" sz="1200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85725" indent="-85725" latinLnBrk="0"/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개발 영역 비교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- Cloudera : Hue</a:t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. 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개발도구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. ETL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기능 미흡</a:t>
            </a: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000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. Hortonworks &amp; MapR Hue 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사용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- LG CNS : </a:t>
            </a:r>
            <a:r>
              <a:rPr lang="ko-KR" altLang="en-US" sz="12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전문개발도구 보유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. SBP Studio </a:t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 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(ETL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개발 및 분석  솔루션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. SBP Data Collector</a:t>
            </a:r>
            <a:b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 (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로그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수집 및 관리 도구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  <a:b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 . </a:t>
            </a:r>
            <a:r>
              <a:rPr lang="en-US" altLang="ko-KR" sz="12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LG CNS HBase F/W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5148943" y="4178351"/>
            <a:ext cx="2053993" cy="1876053"/>
          </a:xfrm>
          <a:prstGeom prst="roundRect">
            <a:avLst>
              <a:gd name="adj" fmla="val 6383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4970578" y="1437727"/>
            <a:ext cx="225421" cy="263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1</a:t>
            </a:r>
            <a:endParaRPr lang="ko-KR" altLang="en-US" sz="14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194924" y="4038530"/>
            <a:ext cx="225421" cy="263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2</a:t>
            </a:r>
            <a:endParaRPr lang="ko-KR" altLang="en-US" sz="14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939340" y="4023450"/>
            <a:ext cx="225421" cy="263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3</a:t>
            </a:r>
            <a:endParaRPr lang="ko-KR" altLang="en-US" sz="14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07492" y="1034143"/>
            <a:ext cx="225421" cy="263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1</a:t>
            </a:r>
            <a:endParaRPr lang="ko-KR" altLang="en-US" sz="14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7307492" y="1884175"/>
            <a:ext cx="225421" cy="263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2</a:t>
            </a:r>
            <a:endParaRPr lang="ko-KR" altLang="en-US" sz="14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7317017" y="3003756"/>
            <a:ext cx="225421" cy="263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3</a:t>
            </a:r>
            <a:endParaRPr lang="ko-KR" altLang="en-US" sz="14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49154" y="5384909"/>
            <a:ext cx="213572" cy="21639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C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49154" y="5594480"/>
            <a:ext cx="213572" cy="21639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M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49154" y="5831528"/>
            <a:ext cx="213572" cy="216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L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124791" y="3339847"/>
            <a:ext cx="213573" cy="21639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M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124293" y="3129216"/>
            <a:ext cx="213573" cy="216396"/>
          </a:xfrm>
          <a:prstGeom prst="ellipse">
            <a:avLst/>
          </a:prstGeom>
          <a:solidFill>
            <a:schemeClr val="accent5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H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125160" y="3555449"/>
            <a:ext cx="213572" cy="216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L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060666" y="2038270"/>
            <a:ext cx="213572" cy="216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L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307707" y="5589240"/>
            <a:ext cx="213572" cy="216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L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5315492" y="5805264"/>
            <a:ext cx="213572" cy="216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L</a:t>
            </a:r>
            <a:endParaRPr lang="ko-KR" altLang="en-US" sz="1000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Player</a:t>
            </a:r>
            <a:r>
              <a:rPr lang="ko-KR" altLang="en-US" smtClean="0"/>
              <a:t>별 상세 </a:t>
            </a:r>
            <a:r>
              <a:rPr lang="en-US" altLang="ko-KR" dirty="0" smtClean="0"/>
              <a:t>- Hortonworks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84598" y="1413070"/>
            <a:ext cx="50405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Hortonworks </a:t>
            </a:r>
            <a:r>
              <a:rPr lang="ko-KR" altLang="en-US" sz="1400" b="1" u="sng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플랫폼 </a:t>
            </a:r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: HDP</a:t>
            </a:r>
            <a:endParaRPr lang="ko-KR" altLang="en-US" sz="1200" b="1" u="sng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59791" y="1443848"/>
            <a:ext cx="1601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the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latest version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2.2</a:t>
            </a:r>
            <a:endParaRPr lang="ko-KR" altLang="en-US" sz="120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70" y="1720028"/>
            <a:ext cx="8591550" cy="4105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970" t="9562" r="58406" b="52219"/>
          <a:stretch/>
        </p:blipFill>
        <p:spPr>
          <a:xfrm>
            <a:off x="6687850" y="4241127"/>
            <a:ext cx="2736304" cy="23042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6570653" y="6351131"/>
            <a:ext cx="3008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rial" panose="020B0604020202020204" pitchFamily="34" charset="0"/>
                <a:ea typeface="나눔고딕" panose="020D0604000000000000" pitchFamily="50" charset="-127"/>
              </a:rPr>
              <a:t>Source: Apache Software Foundation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.(2014/11/7)</a:t>
            </a:r>
            <a:endParaRPr lang="ko-KR" altLang="en-US" sz="100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1186" y="4228071"/>
            <a:ext cx="1938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[ Hadoop Committer </a:t>
            </a:r>
            <a:r>
              <a:rPr lang="ko-KR" altLang="en-US" sz="1100" b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현황 </a:t>
            </a:r>
            <a:r>
              <a:rPr lang="en-US" altLang="ko-KR" sz="11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]</a:t>
            </a:r>
            <a:endParaRPr lang="ko-KR" altLang="en-US" sz="1100" b="1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 Box 2120"/>
          <p:cNvSpPr txBox="1">
            <a:spLocks noChangeArrowheads="1"/>
          </p:cNvSpPr>
          <p:nvPr/>
        </p:nvSpPr>
        <p:spPr bwMode="auto">
          <a:xfrm>
            <a:off x="272480" y="582613"/>
            <a:ext cx="9550626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 latinLnBrk="0"/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Hortonworks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는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Hadoop Core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ecosystem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에 대한 가장 많은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Committer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를 보유하고 있으며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Hortonworks Hadoop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플랫폼은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Proprietary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솔루션 없이 구성 요소 전체를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Open Source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로 공개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함</a:t>
            </a:r>
            <a:endParaRPr lang="ko-KR" altLang="en-US" sz="16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0" name="왼쪽 중괄호 9"/>
          <p:cNvSpPr/>
          <p:nvPr/>
        </p:nvSpPr>
        <p:spPr>
          <a:xfrm>
            <a:off x="626646" y="1840632"/>
            <a:ext cx="360040" cy="3816424"/>
          </a:xfrm>
          <a:prstGeom prst="leftBrace">
            <a:avLst>
              <a:gd name="adj1" fmla="val 77873"/>
              <a:gd name="adj2" fmla="val 50000"/>
            </a:avLst>
          </a:prstGeom>
          <a:ln w="28575">
            <a:solidFill>
              <a:schemeClr val="accent5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943023" y="3617786"/>
            <a:ext cx="4578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+mj-lt"/>
                <a:ea typeface="나눔고딕" panose="020D0604000000000000" pitchFamily="50" charset="-127"/>
                <a:cs typeface="Arial" pitchFamily="34" charset="0"/>
              </a:rPr>
              <a:t>100% Open Source Apache Projects</a:t>
            </a:r>
            <a:endParaRPr lang="ko-KR" altLang="en-US" sz="2000" b="1" dirty="0" err="1" smtClean="0">
              <a:solidFill>
                <a:schemeClr val="accent5">
                  <a:lumMod val="90000"/>
                  <a:lumOff val="10000"/>
                </a:schemeClr>
              </a:solidFill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6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Player</a:t>
            </a:r>
            <a:r>
              <a:rPr lang="ko-KR" altLang="en-US" smtClean="0"/>
              <a:t>별 상세 </a:t>
            </a:r>
            <a:r>
              <a:rPr lang="en-US" altLang="ko-KR" dirty="0" smtClean="0"/>
              <a:t>- Cloudera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331" y="2035129"/>
            <a:ext cx="34817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Cloudera </a:t>
            </a:r>
            <a:r>
              <a:rPr lang="ko-KR" altLang="en-US" sz="1400" b="1" u="sng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플랫폼 </a:t>
            </a:r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: CDH</a:t>
            </a:r>
            <a:endParaRPr lang="ko-KR" altLang="en-US" sz="1400" b="1" u="sng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" name="Text Box 2120"/>
          <p:cNvSpPr txBox="1">
            <a:spLocks noChangeArrowheads="1"/>
          </p:cNvSpPr>
          <p:nvPr/>
        </p:nvSpPr>
        <p:spPr bwMode="auto">
          <a:xfrm>
            <a:off x="272480" y="582613"/>
            <a:ext cx="9550626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 latinLnBrk="0"/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Cloudera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는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Hadoop Core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ecosystem enhancement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에도 기여하고 있으나 일부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ecosystem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및 플랫폼 관리 솔루션들을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Proprietary SW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로 개발하여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제품 차별화를 하고 있음</a:t>
            </a:r>
            <a:endParaRPr lang="ko-KR" altLang="en-US" sz="16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30" y="2531933"/>
            <a:ext cx="5689917" cy="288032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393160" y="3086225"/>
            <a:ext cx="3168352" cy="720080"/>
          </a:xfrm>
          <a:prstGeom prst="roundRect">
            <a:avLst>
              <a:gd name="adj" fmla="val 10941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DATA MANAGEMENT</a:t>
            </a:r>
            <a:endParaRPr lang="ko-KR" altLang="en-US" sz="1400" dirty="0" err="1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5248" y="3470425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Cloudera Navigator</a:t>
            </a:r>
            <a:endParaRPr lang="ko-KR" altLang="en-US" sz="1200" b="1" dirty="0" err="1" smtClean="0">
              <a:solidFill>
                <a:srgbClr val="FFFF0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74519" y="2286720"/>
            <a:ext cx="17299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the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latest version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5.3.2</a:t>
            </a:r>
            <a:endParaRPr lang="ko-KR" altLang="en-US" sz="120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93160" y="1778855"/>
            <a:ext cx="3168352" cy="720080"/>
          </a:xfrm>
          <a:prstGeom prst="roundRect">
            <a:avLst>
              <a:gd name="adj" fmla="val 10941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SYSTEM MANAGEMENT</a:t>
            </a:r>
            <a:endParaRPr lang="ko-KR" altLang="en-US" sz="1400" dirty="0" err="1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0578" y="2150232"/>
            <a:ext cx="152638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Cloudera Manager</a:t>
            </a:r>
            <a:endParaRPr lang="ko-KR" altLang="en-US" sz="1200" b="1" dirty="0" err="1" smtClean="0">
              <a:solidFill>
                <a:srgbClr val="FFFF0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393160" y="4803531"/>
            <a:ext cx="3168352" cy="720080"/>
          </a:xfrm>
          <a:prstGeom prst="roundRect">
            <a:avLst>
              <a:gd name="adj" fmla="val 10941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SELF-SERVICE CLOUD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EXPERIENCE</a:t>
            </a:r>
            <a:endParaRPr lang="ko-KR" altLang="en-US" sz="1400" dirty="0" err="1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10578" y="5250620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Cloudera Director</a:t>
            </a:r>
            <a:endParaRPr lang="ko-KR" altLang="en-US" sz="1200" b="1" dirty="0" err="1" smtClean="0">
              <a:solidFill>
                <a:srgbClr val="FFFF0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79573" y="3867868"/>
            <a:ext cx="2948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Auditing</a:t>
            </a:r>
            <a:endParaRPr lang="en-US" altLang="ko-KR" sz="1200" dirty="0">
              <a:latin typeface="+mj-lt"/>
              <a:ea typeface="나눔고딕" panose="020D0604000000000000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Lineage</a:t>
            </a:r>
            <a:endParaRPr lang="en-US" altLang="ko-KR" sz="1200" dirty="0">
              <a:latin typeface="+mj-lt"/>
              <a:ea typeface="나눔고딕" panose="020D0604000000000000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Lifecycle Management</a:t>
            </a:r>
            <a:endParaRPr lang="en-US" altLang="ko-KR" sz="1200" dirty="0">
              <a:latin typeface="+mj-lt"/>
              <a:ea typeface="나눔고딕" panose="020D0604000000000000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Data Encryption &amp; Key Management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01345" y="2524088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시스템 설치 및 관리</a:t>
            </a:r>
            <a:endParaRPr lang="en-US" altLang="ko-KR" sz="1200" dirty="0">
              <a:latin typeface="+mj-lt"/>
              <a:ea typeface="나눔고딕" panose="020D0604000000000000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모니터링</a:t>
            </a:r>
            <a:endParaRPr lang="en-US" altLang="ko-KR" sz="1200" dirty="0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79573" y="5539132"/>
            <a:ext cx="2981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CDH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를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Cloud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상에 배포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설치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관리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AWS, Window Azure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등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계정별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그룹별 시스템 사용량 및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데이터 사용량 확인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과금 시 활용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계정별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그룹별 시스템 접근 제어</a:t>
            </a:r>
            <a:endParaRPr lang="en-US" altLang="ko-KR" sz="1200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4" name="왼쪽 중괄호 23"/>
          <p:cNvSpPr/>
          <p:nvPr/>
        </p:nvSpPr>
        <p:spPr>
          <a:xfrm>
            <a:off x="6026252" y="2027877"/>
            <a:ext cx="274885" cy="4431230"/>
          </a:xfrm>
          <a:prstGeom prst="leftBrace">
            <a:avLst>
              <a:gd name="adj1" fmla="val 85900"/>
              <a:gd name="adj2" fmla="val 59507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79798" y="1401487"/>
            <a:ext cx="34817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Cloudera </a:t>
            </a:r>
            <a:r>
              <a:rPr lang="ko-KR" altLang="en-US" sz="1400" b="1" u="sng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관리 솔루션</a:t>
            </a:r>
            <a:endParaRPr lang="ko-KR" altLang="en-US" sz="1400" b="1" u="sng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14397" y="4078308"/>
            <a:ext cx="1061729" cy="37939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  <a:ea typeface="나눔고딕" panose="020D0604000000000000" pitchFamily="50" charset="-127"/>
              </a:rPr>
              <a:t>Cloudera Search</a:t>
            </a:r>
            <a:endParaRPr lang="ko-KR" altLang="en-US" sz="1200" b="1" dirty="0" err="1" smtClean="0">
              <a:solidFill>
                <a:srgbClr val="FFFF00"/>
              </a:solidFill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5789" y="2087716"/>
            <a:ext cx="9561511" cy="436562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Player</a:t>
            </a:r>
            <a:r>
              <a:rPr lang="ko-KR" altLang="en-US" smtClean="0"/>
              <a:t>별 상세 </a:t>
            </a:r>
            <a:r>
              <a:rPr lang="en-US" altLang="ko-KR" dirty="0" smtClean="0"/>
              <a:t>– MapR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8744" y="1628800"/>
            <a:ext cx="50405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MapR </a:t>
            </a:r>
            <a:r>
              <a:rPr lang="ko-KR" altLang="en-US" sz="1400" b="1" u="sng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플랫폼 </a:t>
            </a:r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: MapR</a:t>
            </a:r>
            <a:endParaRPr lang="ko-KR" altLang="en-US" sz="1400" b="1" u="sng" dirty="0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23470" y="1855857"/>
            <a:ext cx="17299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the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latest version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4.0.2</a:t>
            </a:r>
            <a:endParaRPr lang="ko-KR" altLang="en-US" sz="120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" name="Text Box 2120"/>
          <p:cNvSpPr txBox="1">
            <a:spLocks noChangeArrowheads="1"/>
          </p:cNvSpPr>
          <p:nvPr/>
        </p:nvSpPr>
        <p:spPr bwMode="auto">
          <a:xfrm>
            <a:off x="272480" y="582613"/>
            <a:ext cx="9550626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 latinLnBrk="0"/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MapR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은 자체 개발한 데이터 플랫폼으로 안정성 및 확장성을 강화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 Hadoop ecosystem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은 특정 기술 편향적이지 않고 대부분 수용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다만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Hadoop ecosystem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버전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update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가 늦어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약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6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개월 소요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 신규 버전의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ecosystem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을 필요로 하는 경우 고려 필요</a:t>
            </a:r>
            <a:endParaRPr lang="ko-KR" altLang="en-US" sz="16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Player</a:t>
            </a:r>
            <a:r>
              <a:rPr lang="ko-KR" altLang="en-US" smtClean="0"/>
              <a:t>별 상세 </a:t>
            </a:r>
            <a:r>
              <a:rPr lang="en-US" altLang="ko-KR" dirty="0" smtClean="0"/>
              <a:t>– MapR Data Platform </a:t>
            </a:r>
            <a:r>
              <a:rPr lang="ko-KR" altLang="en-US" smtClean="0"/>
              <a:t>상세</a:t>
            </a:r>
            <a:endParaRPr lang="ko-KR" altLang="en-US" dirty="0"/>
          </a:p>
        </p:txBody>
      </p:sp>
      <p:pic>
        <p:nvPicPr>
          <p:cNvPr id="82329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84015" y="3664934"/>
            <a:ext cx="6829425" cy="298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직사각형 81"/>
          <p:cNvSpPr/>
          <p:nvPr/>
        </p:nvSpPr>
        <p:spPr>
          <a:xfrm>
            <a:off x="2931443" y="1438620"/>
            <a:ext cx="1008112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083843" y="1366612"/>
            <a:ext cx="1008112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236243" y="1294604"/>
            <a:ext cx="1008112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Namenode</a:t>
            </a:r>
            <a:endParaRPr lang="ko-KR" altLang="en-US" sz="1200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274893" y="2086692"/>
            <a:ext cx="1008112" cy="637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Datanode</a:t>
            </a:r>
            <a:endParaRPr lang="ko-KR" altLang="en-US" sz="1200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208490" y="2086692"/>
            <a:ext cx="1008112" cy="637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Datanode</a:t>
            </a:r>
            <a:endParaRPr lang="ko-KR" altLang="en-US" sz="1200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8274893" y="2787722"/>
            <a:ext cx="1008112" cy="637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Datanode</a:t>
            </a:r>
            <a:endParaRPr lang="ko-KR" altLang="en-US" sz="1200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208490" y="2787722"/>
            <a:ext cx="1008112" cy="637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Datanode</a:t>
            </a:r>
            <a:endParaRPr lang="ko-KR" altLang="en-US" sz="1200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425974" y="1554061"/>
            <a:ext cx="648072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Metadata</a:t>
            </a:r>
            <a:endParaRPr lang="ko-KR" altLang="en-US" sz="1000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2139355" y="2086692"/>
            <a:ext cx="1008112" cy="637200"/>
            <a:chOff x="2072680" y="1484784"/>
            <a:chExt cx="1008112" cy="504056"/>
          </a:xfrm>
        </p:grpSpPr>
        <p:sp>
          <p:nvSpPr>
            <p:cNvPr id="83" name="직사각형 82"/>
            <p:cNvSpPr/>
            <p:nvPr/>
          </p:nvSpPr>
          <p:spPr>
            <a:xfrm>
              <a:off x="2072680" y="1484784"/>
              <a:ext cx="1008112" cy="5040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Datanode</a:t>
              </a:r>
              <a:endParaRPr lang="ko-KR" altLang="en-US" sz="12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245271" y="1729383"/>
              <a:ext cx="648072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Block</a:t>
              </a:r>
              <a:endPara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3219475" y="2086692"/>
            <a:ext cx="1008112" cy="637200"/>
            <a:chOff x="2072680" y="1484784"/>
            <a:chExt cx="1008112" cy="504056"/>
          </a:xfrm>
        </p:grpSpPr>
        <p:sp>
          <p:nvSpPr>
            <p:cNvPr id="108" name="직사각형 107"/>
            <p:cNvSpPr/>
            <p:nvPr/>
          </p:nvSpPr>
          <p:spPr>
            <a:xfrm>
              <a:off x="2072680" y="1484784"/>
              <a:ext cx="1008112" cy="5040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Datanode</a:t>
              </a:r>
              <a:endParaRPr lang="ko-KR" altLang="en-US" sz="12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245271" y="1729383"/>
              <a:ext cx="648072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Block</a:t>
              </a:r>
              <a:endPara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2139355" y="2787722"/>
            <a:ext cx="1008112" cy="637200"/>
            <a:chOff x="2072680" y="1484784"/>
            <a:chExt cx="1008112" cy="504056"/>
          </a:xfrm>
        </p:grpSpPr>
        <p:sp>
          <p:nvSpPr>
            <p:cNvPr id="111" name="직사각형 110"/>
            <p:cNvSpPr/>
            <p:nvPr/>
          </p:nvSpPr>
          <p:spPr>
            <a:xfrm>
              <a:off x="2072680" y="1484784"/>
              <a:ext cx="1008112" cy="5040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Datanode</a:t>
              </a:r>
              <a:endParaRPr lang="ko-KR" altLang="en-US" sz="12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245271" y="1729383"/>
              <a:ext cx="648072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Block</a:t>
              </a:r>
              <a:endPara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219475" y="2787722"/>
            <a:ext cx="1008112" cy="637200"/>
            <a:chOff x="2072680" y="1484784"/>
            <a:chExt cx="1008112" cy="504056"/>
          </a:xfrm>
        </p:grpSpPr>
        <p:sp>
          <p:nvSpPr>
            <p:cNvPr id="114" name="직사각형 113"/>
            <p:cNvSpPr/>
            <p:nvPr/>
          </p:nvSpPr>
          <p:spPr>
            <a:xfrm>
              <a:off x="2072680" y="1484784"/>
              <a:ext cx="1008112" cy="5040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Datanode</a:t>
              </a:r>
              <a:endParaRPr lang="ko-KR" altLang="en-US" sz="12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2245271" y="1729383"/>
              <a:ext cx="648072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Block</a:t>
              </a:r>
              <a:endPara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4299595" y="2787722"/>
            <a:ext cx="1008112" cy="637200"/>
            <a:chOff x="2072680" y="1484784"/>
            <a:chExt cx="1008112" cy="504056"/>
          </a:xfrm>
        </p:grpSpPr>
        <p:sp>
          <p:nvSpPr>
            <p:cNvPr id="117" name="직사각형 116"/>
            <p:cNvSpPr/>
            <p:nvPr/>
          </p:nvSpPr>
          <p:spPr>
            <a:xfrm>
              <a:off x="2072680" y="1484784"/>
              <a:ext cx="1008112" cy="5040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Datanode</a:t>
              </a:r>
              <a:endParaRPr lang="ko-KR" altLang="en-US" sz="12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245271" y="1729383"/>
              <a:ext cx="648072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Block</a:t>
              </a:r>
              <a:endPara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4299595" y="2086692"/>
            <a:ext cx="1008112" cy="637200"/>
            <a:chOff x="2072680" y="1484784"/>
            <a:chExt cx="1008112" cy="504056"/>
          </a:xfrm>
        </p:grpSpPr>
        <p:sp>
          <p:nvSpPr>
            <p:cNvPr id="120" name="직사각형 119"/>
            <p:cNvSpPr/>
            <p:nvPr/>
          </p:nvSpPr>
          <p:spPr>
            <a:xfrm>
              <a:off x="2072680" y="1484784"/>
              <a:ext cx="1008112" cy="5040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Datanode</a:t>
              </a:r>
              <a:endParaRPr lang="ko-KR" altLang="en-US" sz="12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2245271" y="1729383"/>
              <a:ext cx="648072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Block</a:t>
              </a:r>
              <a:endPara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158" name="타원 157"/>
          <p:cNvSpPr/>
          <p:nvPr/>
        </p:nvSpPr>
        <p:spPr>
          <a:xfrm>
            <a:off x="8694314" y="2383681"/>
            <a:ext cx="501825" cy="23147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CLDB</a:t>
            </a:r>
            <a:endParaRPr lang="ko-KR" altLang="en-US" sz="1000" b="1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137899" y="2086692"/>
            <a:ext cx="1008112" cy="637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Datanode</a:t>
            </a:r>
            <a:endParaRPr lang="ko-KR" altLang="en-US" sz="1200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137899" y="2787722"/>
            <a:ext cx="1008112" cy="637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Datanode</a:t>
            </a:r>
            <a:endParaRPr lang="ko-KR" altLang="en-US" sz="1200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7292851" y="2422573"/>
            <a:ext cx="247104" cy="196750"/>
            <a:chOff x="6249143" y="836712"/>
            <a:chExt cx="662831" cy="423664"/>
          </a:xfrm>
        </p:grpSpPr>
        <p:sp>
          <p:nvSpPr>
            <p:cNvPr id="174" name="사다리꼴 173"/>
            <p:cNvSpPr/>
            <p:nvPr/>
          </p:nvSpPr>
          <p:spPr>
            <a:xfrm>
              <a:off x="6249143" y="836712"/>
              <a:ext cx="662831" cy="216024"/>
            </a:xfrm>
            <a:prstGeom prst="trapezoid">
              <a:avLst>
                <a:gd name="adj" fmla="val 44107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5" name="사다리꼴 174"/>
            <p:cNvSpPr/>
            <p:nvPr/>
          </p:nvSpPr>
          <p:spPr>
            <a:xfrm flipV="1">
              <a:off x="6249143" y="1052736"/>
              <a:ext cx="662831" cy="207640"/>
            </a:xfrm>
            <a:prstGeom prst="trapezoid">
              <a:avLst>
                <a:gd name="adj" fmla="val 4487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8404051" y="2412824"/>
            <a:ext cx="247104" cy="196750"/>
            <a:chOff x="6249143" y="836712"/>
            <a:chExt cx="662831" cy="423664"/>
          </a:xfrm>
        </p:grpSpPr>
        <p:sp>
          <p:nvSpPr>
            <p:cNvPr id="177" name="사다리꼴 176"/>
            <p:cNvSpPr/>
            <p:nvPr/>
          </p:nvSpPr>
          <p:spPr>
            <a:xfrm>
              <a:off x="6249143" y="836712"/>
              <a:ext cx="662831" cy="216024"/>
            </a:xfrm>
            <a:prstGeom prst="trapezoid">
              <a:avLst>
                <a:gd name="adj" fmla="val 44107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8" name="사다리꼴 177"/>
            <p:cNvSpPr/>
            <p:nvPr/>
          </p:nvSpPr>
          <p:spPr>
            <a:xfrm flipV="1">
              <a:off x="6249143" y="1052736"/>
              <a:ext cx="662831" cy="207640"/>
            </a:xfrm>
            <a:prstGeom prst="trapezoid">
              <a:avLst>
                <a:gd name="adj" fmla="val 4487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179" name="타원 178"/>
          <p:cNvSpPr/>
          <p:nvPr/>
        </p:nvSpPr>
        <p:spPr>
          <a:xfrm>
            <a:off x="7585619" y="2406896"/>
            <a:ext cx="501825" cy="23147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CLDB</a:t>
            </a:r>
            <a:endParaRPr lang="ko-KR" altLang="en-US" sz="1000" b="1" dirty="0" err="1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6349727" y="2319459"/>
            <a:ext cx="607740" cy="396679"/>
            <a:chOff x="6249143" y="836712"/>
            <a:chExt cx="662831" cy="467250"/>
          </a:xfrm>
        </p:grpSpPr>
        <p:sp>
          <p:nvSpPr>
            <p:cNvPr id="181" name="사다리꼴 180"/>
            <p:cNvSpPr/>
            <p:nvPr/>
          </p:nvSpPr>
          <p:spPr>
            <a:xfrm>
              <a:off x="6249143" y="836712"/>
              <a:ext cx="662831" cy="216024"/>
            </a:xfrm>
            <a:prstGeom prst="trapezoid">
              <a:avLst>
                <a:gd name="adj" fmla="val 44107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Metadata</a:t>
              </a:r>
              <a:endParaRPr lang="ko-KR" altLang="en-US" sz="9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82" name="사다리꼴 181"/>
            <p:cNvSpPr/>
            <p:nvPr/>
          </p:nvSpPr>
          <p:spPr>
            <a:xfrm flipV="1">
              <a:off x="6249143" y="1052736"/>
              <a:ext cx="662831" cy="207640"/>
            </a:xfrm>
            <a:prstGeom prst="trapezoid">
              <a:avLst>
                <a:gd name="adj" fmla="val 4487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331131" y="1032064"/>
              <a:ext cx="509108" cy="271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itchFamily="34" charset="0"/>
                </a:rPr>
                <a:t>Block</a:t>
              </a:r>
              <a:endParaRPr lang="ko-KR" altLang="en-US" sz="900" dirty="0" err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6349727" y="3035882"/>
            <a:ext cx="607740" cy="396679"/>
            <a:chOff x="6249143" y="836712"/>
            <a:chExt cx="662831" cy="467249"/>
          </a:xfrm>
        </p:grpSpPr>
        <p:sp>
          <p:nvSpPr>
            <p:cNvPr id="185" name="사다리꼴 184"/>
            <p:cNvSpPr/>
            <p:nvPr/>
          </p:nvSpPr>
          <p:spPr>
            <a:xfrm>
              <a:off x="6249143" y="836712"/>
              <a:ext cx="662831" cy="216024"/>
            </a:xfrm>
            <a:prstGeom prst="trapezoid">
              <a:avLst>
                <a:gd name="adj" fmla="val 44107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Metadata</a:t>
              </a:r>
              <a:endParaRPr lang="ko-KR" altLang="en-US" sz="9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86" name="사다리꼴 185"/>
            <p:cNvSpPr/>
            <p:nvPr/>
          </p:nvSpPr>
          <p:spPr>
            <a:xfrm flipV="1">
              <a:off x="6249143" y="1052736"/>
              <a:ext cx="662831" cy="207640"/>
            </a:xfrm>
            <a:prstGeom prst="trapezoid">
              <a:avLst>
                <a:gd name="adj" fmla="val 4487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331131" y="1032063"/>
              <a:ext cx="509108" cy="271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itchFamily="34" charset="0"/>
                </a:rPr>
                <a:t>Block</a:t>
              </a:r>
              <a:endParaRPr lang="ko-KR" altLang="en-US" sz="900" dirty="0" err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188" name="그룹 187"/>
          <p:cNvGrpSpPr/>
          <p:nvPr/>
        </p:nvGrpSpPr>
        <p:grpSpPr>
          <a:xfrm>
            <a:off x="7420322" y="3032321"/>
            <a:ext cx="607740" cy="396679"/>
            <a:chOff x="6249143" y="836712"/>
            <a:chExt cx="662831" cy="467250"/>
          </a:xfrm>
        </p:grpSpPr>
        <p:sp>
          <p:nvSpPr>
            <p:cNvPr id="189" name="사다리꼴 188"/>
            <p:cNvSpPr/>
            <p:nvPr/>
          </p:nvSpPr>
          <p:spPr>
            <a:xfrm>
              <a:off x="6249143" y="836712"/>
              <a:ext cx="662831" cy="216024"/>
            </a:xfrm>
            <a:prstGeom prst="trapezoid">
              <a:avLst>
                <a:gd name="adj" fmla="val 44107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Metadata</a:t>
              </a:r>
              <a:endParaRPr lang="ko-KR" altLang="en-US" sz="9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90" name="사다리꼴 189"/>
            <p:cNvSpPr/>
            <p:nvPr/>
          </p:nvSpPr>
          <p:spPr>
            <a:xfrm flipV="1">
              <a:off x="6249143" y="1052736"/>
              <a:ext cx="662831" cy="207640"/>
            </a:xfrm>
            <a:prstGeom prst="trapezoid">
              <a:avLst>
                <a:gd name="adj" fmla="val 4487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6331131" y="1032064"/>
              <a:ext cx="509108" cy="271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itchFamily="34" charset="0"/>
                </a:rPr>
                <a:t>Block</a:t>
              </a:r>
              <a:endParaRPr lang="ko-KR" altLang="en-US" sz="900" dirty="0" err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8497341" y="3022796"/>
            <a:ext cx="607740" cy="396679"/>
            <a:chOff x="6249143" y="836712"/>
            <a:chExt cx="662831" cy="467250"/>
          </a:xfrm>
        </p:grpSpPr>
        <p:sp>
          <p:nvSpPr>
            <p:cNvPr id="193" name="사다리꼴 192"/>
            <p:cNvSpPr/>
            <p:nvPr/>
          </p:nvSpPr>
          <p:spPr>
            <a:xfrm>
              <a:off x="6249143" y="836712"/>
              <a:ext cx="662831" cy="216024"/>
            </a:xfrm>
            <a:prstGeom prst="trapezoid">
              <a:avLst>
                <a:gd name="adj" fmla="val 44107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Metadata</a:t>
              </a:r>
              <a:endParaRPr lang="ko-KR" altLang="en-US" sz="9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94" name="사다리꼴 193"/>
            <p:cNvSpPr/>
            <p:nvPr/>
          </p:nvSpPr>
          <p:spPr>
            <a:xfrm flipV="1">
              <a:off x="6249143" y="1052736"/>
              <a:ext cx="662831" cy="207640"/>
            </a:xfrm>
            <a:prstGeom prst="trapezoid">
              <a:avLst>
                <a:gd name="adj" fmla="val 4487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331131" y="1032064"/>
              <a:ext cx="509108" cy="271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itchFamily="34" charset="0"/>
                </a:rPr>
                <a:t>Block</a:t>
              </a:r>
              <a:endParaRPr lang="ko-KR" altLang="en-US" sz="900" dirty="0" err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97" name="TextBox 196"/>
          <p:cNvSpPr txBox="1"/>
          <p:nvPr/>
        </p:nvSpPr>
        <p:spPr>
          <a:xfrm>
            <a:off x="3008784" y="891020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Apache Hadoop</a:t>
            </a:r>
            <a:endParaRPr lang="ko-KR" altLang="en-US" sz="1400" b="1" u="sng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7201352" y="963028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MapR-FS</a:t>
            </a:r>
            <a:endParaRPr lang="ko-KR" altLang="en-US" sz="1400" b="1" u="sng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200" name="직선 연결선 199"/>
          <p:cNvCxnSpPr/>
          <p:nvPr/>
        </p:nvCxnSpPr>
        <p:spPr>
          <a:xfrm>
            <a:off x="344488" y="3573016"/>
            <a:ext cx="9145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/>
          <p:cNvSpPr/>
          <p:nvPr/>
        </p:nvSpPr>
        <p:spPr>
          <a:xfrm>
            <a:off x="344488" y="1039146"/>
            <a:ext cx="1224136" cy="23898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MapR-FS</a:t>
            </a:r>
            <a:endParaRPr lang="ko-KR" altLang="en-US" sz="1400" b="1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344488" y="3706145"/>
            <a:ext cx="1224136" cy="23789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MapR-DB</a:t>
            </a:r>
            <a:endParaRPr lang="ko-KR" altLang="en-US" sz="1400" b="1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204645" y="1340768"/>
            <a:ext cx="1008112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i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No Namenode</a:t>
            </a:r>
            <a:endParaRPr lang="ko-KR" altLang="en-US" sz="1400" i="1" dirty="0" err="1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35757" y="96098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VS.</a:t>
            </a:r>
            <a:endParaRPr lang="ko-KR" altLang="en-US" sz="1400" b="1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8845" y="1835299"/>
            <a:ext cx="618242" cy="246221"/>
          </a:xfrm>
          <a:prstGeom prst="rect">
            <a:avLst/>
          </a:prstGeom>
          <a:noFill/>
        </p:spPr>
        <p:txBody>
          <a:bodyPr wrap="none" lIns="36000" rIns="0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Container</a:t>
            </a:r>
            <a:endParaRPr lang="ko-KR" altLang="en-US" sz="10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883102" y="1834537"/>
            <a:ext cx="132568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Container Location DB</a:t>
            </a:r>
            <a:endParaRPr lang="ko-KR" altLang="en-US" sz="10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7" name="구부러진 연결선 6"/>
          <p:cNvCxnSpPr>
            <a:stCxn id="182" idx="1"/>
            <a:endCxn id="5" idx="1"/>
          </p:cNvCxnSpPr>
          <p:nvPr/>
        </p:nvCxnSpPr>
        <p:spPr>
          <a:xfrm rot="10800000">
            <a:off x="6118846" y="1958411"/>
            <a:ext cx="270437" cy="632585"/>
          </a:xfrm>
          <a:prstGeom prst="curvedConnector3">
            <a:avLst>
              <a:gd name="adj1" fmla="val 18453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 67"/>
          <p:cNvCxnSpPr>
            <a:stCxn id="158" idx="6"/>
            <a:endCxn id="65" idx="3"/>
          </p:cNvCxnSpPr>
          <p:nvPr/>
        </p:nvCxnSpPr>
        <p:spPr>
          <a:xfrm flipV="1">
            <a:off x="9196139" y="1957648"/>
            <a:ext cx="12647" cy="541772"/>
          </a:xfrm>
          <a:prstGeom prst="curvedConnector3">
            <a:avLst>
              <a:gd name="adj1" fmla="val 1907543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128463" y="1268760"/>
            <a:ext cx="9634661" cy="525178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나눔고딕" panose="020D0604000000000000" pitchFamily="50" charset="-127"/>
              </a:rPr>
              <a:t>LG CNS </a:t>
            </a:r>
            <a:r>
              <a:rPr lang="ko-KR" altLang="en-US" smtClean="0">
                <a:ea typeface="나눔고딕" panose="020D0604000000000000" pitchFamily="50" charset="-127"/>
              </a:rPr>
              <a:t>빅데이터 플랫폼 전략</a:t>
            </a:r>
            <a:endParaRPr lang="ko-KR" altLang="en-US" dirty="0" smtClean="0"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8125" y="4820751"/>
            <a:ext cx="2808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SBP BigPack (</a:t>
            </a:r>
            <a:r>
              <a:rPr lang="ko-KR" altLang="en-US" sz="1200" b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배포판</a:t>
            </a: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  <a:b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 - 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버그패치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: Hadoop Core 5</a:t>
            </a:r>
            <a:r>
              <a:rPr lang="ko-KR" altLang="en-US" sz="100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건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, eco 12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건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 - 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기능개선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: </a:t>
            </a: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Hadoop Core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5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건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en-US" altLang="ko-KR" sz="1000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eco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6</a:t>
            </a:r>
            <a:r>
              <a:rPr lang="ko-KR" altLang="en-US" sz="100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건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 - Apache 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기여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: Hadoop Core 10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건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, eco 26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건</a:t>
            </a:r>
            <a:endParaRPr lang="en-US" altLang="ko-KR" sz="1000" dirty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8125" y="2332822"/>
            <a:ext cx="2087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SBP Studio</a:t>
            </a:r>
            <a:r>
              <a:rPr lang="en-US" altLang="ko-KR" sz="1200" b="1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</a:t>
            </a:r>
            <a:r>
              <a:rPr lang="en-US" altLang="ko-KR" sz="10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0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- HDP/CDH/MapR </a:t>
            </a:r>
            <a:r>
              <a:rPr lang="ko-KR" altLang="en-US" sz="1000" b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호환성검증完</a:t>
            </a:r>
            <a:r>
              <a:rPr lang="en-US" altLang="ko-KR" sz="1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  - </a:t>
            </a:r>
            <a:r>
              <a:rPr lang="ko-KR" altLang="en-US" sz="1000" b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로컬</a:t>
            </a:r>
            <a:r>
              <a:rPr lang="en-US" altLang="ko-KR" sz="10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000" b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글로벌 파트너쉽 진행</a:t>
            </a:r>
            <a:endParaRPr lang="en-US" altLang="ko-KR" sz="10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SBP Data Collector</a:t>
            </a:r>
            <a:endParaRPr lang="ko-KR" altLang="en-US" sz="1200" b="1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8890" y="4847335"/>
            <a:ext cx="1507554" cy="14102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Apache Hadoop &amp; Ecosystems</a:t>
            </a:r>
            <a:endParaRPr lang="ko-KR" altLang="en-US" sz="1400" b="1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8890" y="3765602"/>
            <a:ext cx="1507554" cy="9226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Management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Innovation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>
            <a:stCxn id="24" idx="0"/>
            <a:endCxn id="25" idx="2"/>
          </p:cNvCxnSpPr>
          <p:nvPr/>
        </p:nvCxnSpPr>
        <p:spPr>
          <a:xfrm flipV="1">
            <a:off x="1052667" y="4688255"/>
            <a:ext cx="0" cy="159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98890" y="1443183"/>
            <a:ext cx="1507554" cy="2052491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Implementation Innovation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30" name="직선 연결선 29"/>
          <p:cNvCxnSpPr>
            <a:stCxn id="25" idx="0"/>
            <a:endCxn id="29" idx="2"/>
          </p:cNvCxnSpPr>
          <p:nvPr/>
        </p:nvCxnSpPr>
        <p:spPr>
          <a:xfrm flipV="1">
            <a:off x="1052667" y="3495674"/>
            <a:ext cx="0" cy="2699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38125" y="3791362"/>
            <a:ext cx="98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SBP SCM</a:t>
            </a:r>
            <a:endParaRPr lang="en-US" altLang="ko-KR" sz="1200" dirty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893285" y="2381250"/>
            <a:ext cx="863322" cy="638175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개발툴</a:t>
            </a:r>
            <a:endParaRPr lang="ko-KR" altLang="en-US" sz="12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38125" y="1439320"/>
            <a:ext cx="1188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SENA series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SMA</a:t>
            </a:r>
            <a:endParaRPr lang="ko-KR" altLang="en-US" sz="1200" b="1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8125" y="1895441"/>
            <a:ext cx="1591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Smart LAP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Smart R Analytics</a:t>
            </a:r>
            <a:endParaRPr lang="ko-KR" altLang="en-US" sz="1200" b="1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893285" y="1915249"/>
            <a:ext cx="863322" cy="429315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분석</a:t>
            </a:r>
            <a:endParaRPr lang="en-US" altLang="ko-KR" sz="12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플랫폼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893285" y="1443185"/>
            <a:ext cx="863322" cy="4284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Vertical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분석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893285" y="4263795"/>
            <a:ext cx="863322" cy="4284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인증 및</a:t>
            </a:r>
            <a:endParaRPr lang="en-US" altLang="ko-KR" sz="12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권한관리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893285" y="3764687"/>
            <a:ext cx="863322" cy="4284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클러스터</a:t>
            </a:r>
            <a:endParaRPr lang="en-US" altLang="ko-KR" sz="12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관리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38124" y="4193327"/>
            <a:ext cx="199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SBP User Portal</a:t>
            </a:r>
            <a:b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- Hadoop 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플랫폼 </a:t>
            </a: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+ Application </a:t>
            </a:r>
            <a:b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  </a:t>
            </a:r>
            <a:r>
              <a:rPr lang="ko-KR" altLang="en-US" sz="100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권한 관리 통합</a:t>
            </a:r>
            <a:endParaRPr lang="ko-KR" altLang="en-US" sz="1000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893285" y="5832632"/>
            <a:ext cx="863322" cy="4284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신</a:t>
            </a:r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기술</a:t>
            </a:r>
            <a:endParaRPr lang="en-US" altLang="ko-KR" sz="1200" b="1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확보</a:t>
            </a:r>
            <a:endParaRPr lang="en-US" altLang="ko-KR" sz="12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893285" y="4857930"/>
            <a:ext cx="863322" cy="4284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Hadoop</a:t>
            </a:r>
          </a:p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배포판</a:t>
            </a:r>
            <a:endParaRPr lang="ko-KR" altLang="en-US" sz="12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8125" y="5783760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SQL on HBase</a:t>
            </a:r>
            <a:b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</a:t>
            </a:r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1</a:t>
            </a:r>
            <a:r>
              <a:rPr lang="ko-KR" altLang="en-US" sz="1200" b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단계 </a:t>
            </a:r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: HBase Framework</a:t>
            </a:r>
            <a:b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 </a:t>
            </a:r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 2</a:t>
            </a:r>
            <a:r>
              <a:rPr lang="ko-KR" altLang="en-US" sz="1200" b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단계 </a:t>
            </a:r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  <a:sym typeface="Wingdings" panose="05000000000000000000" pitchFamily="2" charset="2"/>
              </a:rPr>
              <a:t>: HBase + SQL</a:t>
            </a:r>
            <a:endParaRPr lang="ko-KR" altLang="en-US" sz="1200" b="1" dirty="0" err="1" smtClean="0">
              <a:solidFill>
                <a:schemeClr val="tx2">
                  <a:lumMod val="75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 bwMode="auto">
          <a:xfrm>
            <a:off x="79375" y="657225"/>
            <a:ext cx="9737725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b="1" kern="0" dirty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그 동안 축적된 </a:t>
            </a:r>
            <a:r>
              <a:rPr lang="ko-KR" altLang="en-US" sz="1600" b="1" kern="0" dirty="0" err="1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1600" b="1" kern="0" dirty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600" b="1" kern="0" dirty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OSS </a:t>
            </a:r>
            <a:r>
              <a:rPr lang="ko-KR" altLang="en-US" sz="1600" b="1" ker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기술 </a:t>
            </a:r>
            <a:r>
              <a:rPr lang="ko-KR" altLang="en-US" sz="1600" b="1" kern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역량과 </a:t>
            </a:r>
            <a:r>
              <a:rPr lang="en-US" altLang="ko-KR" sz="1600" b="1" kern="0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SI </a:t>
            </a:r>
            <a:r>
              <a:rPr lang="ko-KR" altLang="en-US" sz="1600" b="1" ker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경험을 바탕으로 비즈니스 구현에 필요한 개발 </a:t>
            </a:r>
            <a:r>
              <a:rPr lang="ko-KR" altLang="en-US" sz="1600" b="1" kern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및 분석 솔루션을 강화하고</a:t>
            </a:r>
            <a:r>
              <a:rPr lang="en-US" altLang="ko-KR" sz="1600" b="1" kern="0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kern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수요가 증가하고 있는 실시간 분석에 필요한 핵심 기술</a:t>
            </a:r>
            <a:r>
              <a:rPr lang="en-US" altLang="ko-KR" sz="1600" b="1" kern="0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(SQL on HBase)</a:t>
            </a:r>
            <a:r>
              <a:rPr lang="ko-KR" altLang="en-US" sz="1600" b="1" kern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에 대한 원천 기술력 확보</a:t>
            </a:r>
            <a:endParaRPr lang="en-US" altLang="ko-KR" sz="1600" b="1" kern="0" dirty="0" smtClean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  <a:cs typeface="Tahom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893285" y="3076800"/>
            <a:ext cx="863322" cy="4284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Appliance</a:t>
            </a:r>
            <a:endParaRPr lang="ko-KR" altLang="en-US" sz="12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40883" y="3034848"/>
            <a:ext cx="207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3663" indent="-93663"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SBP Appliance</a:t>
            </a:r>
            <a:b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0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en-US" altLang="ko-KR" sz="1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H/W+S/W </a:t>
            </a:r>
            <a:r>
              <a:rPr lang="ko-KR" altLang="en-US" sz="10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최적화</a:t>
            </a:r>
            <a:r>
              <a:rPr lang="en-US" altLang="ko-KR" sz="1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0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0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제품 </a:t>
            </a:r>
            <a:r>
              <a:rPr lang="en-US" altLang="ko-KR" sz="1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Delivery Lead time </a:t>
            </a:r>
            <a:r>
              <a:rPr lang="ko-KR" altLang="en-US" sz="10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감소</a:t>
            </a:r>
            <a:endParaRPr lang="ko-KR" altLang="en-US" sz="1000" b="1" dirty="0" err="1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6087163" y="4503685"/>
            <a:ext cx="1564529" cy="308943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019830" y="4126324"/>
            <a:ext cx="2922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altLang="ko-KR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Hadoop Core </a:t>
            </a:r>
            <a:r>
              <a:rPr lang="ko-KR" altLang="en-US" sz="1400" b="1" i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및 </a:t>
            </a:r>
            <a:r>
              <a:rPr lang="en-US" altLang="ko-KR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Ecosystem</a:t>
            </a:r>
            <a:r>
              <a:rPr lang="ko-KR" altLang="en-US" sz="1400" b="1" i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OSS </a:t>
            </a:r>
            <a:r>
              <a:rPr lang="ko-KR" altLang="en-US" sz="1400" b="1" i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기술 역량 확보</a:t>
            </a:r>
            <a:endParaRPr lang="en-US" altLang="ko-KR" sz="1400" b="1" i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ü"/>
            </a:pPr>
            <a:endParaRPr lang="en-US" altLang="ko-KR" sz="1400" b="1" i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ko-KR" altLang="en-US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멀티 플랫폼 전략으로</a:t>
            </a:r>
            <a:r>
              <a:rPr lang="en-US" altLang="ko-KR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Service Offering </a:t>
            </a:r>
            <a:r>
              <a:rPr lang="ko-KR" altLang="en-US" sz="1400" b="1" i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확대</a:t>
            </a:r>
            <a:endParaRPr lang="en-US" altLang="ko-KR" sz="1400" b="1" i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019830" y="2109403"/>
            <a:ext cx="2174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ko-KR" altLang="en-US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이행 </a:t>
            </a:r>
            <a:r>
              <a:rPr lang="en-US" altLang="ko-KR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Acceleration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019830" y="5828793"/>
            <a:ext cx="2616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ko-KR" altLang="en-US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신기술 확보를 통한</a:t>
            </a:r>
            <a:r>
              <a:rPr lang="en-US" altLang="ko-KR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400" b="1" i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차별화 </a:t>
            </a:r>
            <a:r>
              <a:rPr lang="ko-KR" altLang="en-US" sz="1400" b="1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서비스 제공</a:t>
            </a:r>
            <a:endParaRPr lang="en-US" altLang="ko-KR" sz="1400" b="1" i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8" name="이등변 삼각형 57"/>
          <p:cNvSpPr/>
          <p:nvPr/>
        </p:nvSpPr>
        <p:spPr>
          <a:xfrm rot="5400000">
            <a:off x="6499817" y="5989492"/>
            <a:ext cx="702233" cy="255170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2" name="이등변 삼각형 61"/>
          <p:cNvSpPr/>
          <p:nvPr/>
        </p:nvSpPr>
        <p:spPr>
          <a:xfrm rot="5400000">
            <a:off x="6081256" y="2132948"/>
            <a:ext cx="1564529" cy="308943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546906" y="3764687"/>
            <a:ext cx="1072969" cy="1721713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벤더의</a:t>
            </a:r>
            <a:endParaRPr lang="en-US" altLang="ko-KR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지속적 투자유치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차별화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가속화</a:t>
            </a:r>
            <a:endParaRPr lang="en-US" altLang="ko-KR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550551" y="5794532"/>
            <a:ext cx="1072969" cy="597459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기술발전 중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 latinLnBrk="0"/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분야 수요 증가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46906" y="1484784"/>
            <a:ext cx="1072969" cy="1961149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Infra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분석솔루션까지</a:t>
            </a:r>
            <a:endParaRPr lang="en-US" altLang="ko-KR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endParaRPr lang="en-US" altLang="ko-KR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Pre-Built</a:t>
            </a:r>
          </a:p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Solution</a:t>
            </a:r>
          </a:p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Delivery</a:t>
            </a:r>
          </a:p>
          <a:p>
            <a:pPr algn="ctr" latinLnBrk="0"/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Global Vendor</a:t>
            </a:r>
          </a:p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Partnership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2" descr="clouder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63" name="제목 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Player</a:t>
            </a:r>
            <a:r>
              <a:rPr lang="ko-KR" altLang="en-US" dirty="0" smtClean="0"/>
              <a:t>별 국내 서비스 체계 및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86564"/>
              </p:ext>
            </p:extLst>
          </p:nvPr>
        </p:nvGraphicFramePr>
        <p:xfrm>
          <a:off x="155575" y="1268760"/>
          <a:ext cx="9610725" cy="5368248"/>
        </p:xfrm>
        <a:graphic>
          <a:graphicData uri="http://schemas.openxmlformats.org/drawingml/2006/table">
            <a:tbl>
              <a:tblPr/>
              <a:tblGrid>
                <a:gridCol w="847725"/>
                <a:gridCol w="2190750"/>
                <a:gridCol w="2263006"/>
                <a:gridCol w="2118494"/>
                <a:gridCol w="2190750"/>
              </a:tblGrid>
              <a:tr h="432048"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ko-KR" altLang="en-US" sz="1200" b="1" i="0" u="none" strike="noStrike" dirty="0">
                          <a:solidFill>
                            <a:srgbClr val="231F20"/>
                          </a:solidFill>
                          <a:latin typeface="Arial" pitchFamily="34" charset="0"/>
                          <a:ea typeface="나눔고딕" panose="020D0604000000000000" pitchFamily="50" charset="-127"/>
                        </a:rPr>
                        <a:t>구분 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200" b="1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Cloudera</a:t>
                      </a:r>
                      <a:endParaRPr lang="en-US" sz="1200" b="1" i="0" u="none" strike="noStrike" dirty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200" b="1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Hortonworks</a:t>
                      </a:r>
                      <a:endParaRPr lang="en-US" sz="1200" b="1" i="0" u="none" strike="noStrike" dirty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200" b="1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MapR</a:t>
                      </a:r>
                      <a:endParaRPr lang="en-US" sz="1200" b="1" i="0" u="none" strike="noStrike" dirty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 latinLnBrk="0"/>
                      <a:r>
                        <a:rPr lang="en-US" sz="1200" b="1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LG CNS</a:t>
                      </a:r>
                      <a:endParaRPr lang="en-US" sz="1200" b="1" i="0" u="none" strike="noStrike" dirty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3734"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국내지사</a:t>
                      </a:r>
                      <a:endParaRPr lang="en-US" sz="1200" b="0" i="0" u="none" strike="noStrike" dirty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총판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계약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iovtech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기술지원 총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10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여명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baseline="0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한국 지사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algn="l"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baseline="0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0" i="0" u="none" strike="noStrike" baseline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명</a:t>
                      </a:r>
                      <a:endParaRPr lang="ko-KR" altLang="en-US" sz="1200" b="0" i="0" u="none" strike="noStrike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한국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지사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총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4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208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명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Hadoop 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기술지원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22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명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R&amp;D : 10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734"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국내</a:t>
                      </a:r>
                      <a:endParaRPr lang="en-US" altLang="ko-KR" sz="1200" b="0" i="0" u="none" strike="noStrike" dirty="0" smtClean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algn="ctr" rtl="0" fontAlgn="ctr" latinLnBrk="0"/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협력회사</a:t>
                      </a:r>
                      <a:endParaRPr lang="en-US" sz="1200" b="0" i="0" u="none" strike="noStrike" dirty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i="0" u="none" strike="noStrike" baseline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LG CNS(Oracle </a:t>
                      </a:r>
                      <a:r>
                        <a:rPr lang="en-US" altLang="ko-KR" sz="1200" b="1" i="0" u="none" strike="noStrike" baseline="0" dirty="0" err="1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BigData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Appliance </a:t>
                      </a:r>
                      <a:r>
                        <a:rPr lang="ko-KR" altLang="en-US" sz="1200" b="1" i="0" u="none" strike="noStrike" baseline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파트너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AKIS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교육 파트너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altLang="ko-KR" sz="1200" b="0" i="0" u="none" strike="noStrike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iovtech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LG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CNS(</a:t>
                      </a:r>
                      <a:r>
                        <a:rPr lang="ko-KR" altLang="en-US" sz="1200" b="1" i="0" u="none" strike="noStrike" baseline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기술파트너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u="none" strike="noStrike" baseline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삼성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SDS,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SK C&amp;C,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b="0" i="0" u="none" strike="noStrike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롯데정보통신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그루터</a:t>
                      </a:r>
                      <a:endParaRPr lang="en-US" altLang="ko-KR" sz="1200" b="0" i="0" u="none" strike="noStrike" dirty="0" smtClean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u="none" strike="noStrike" baseline="0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교육파트너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 b="0" i="0" u="none" strike="noStrike" baseline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씨이랩</a:t>
                      </a:r>
                      <a:endParaRPr lang="ko-KR" altLang="en-US" sz="1200" b="0" i="0" u="none" strike="noStrike" dirty="0" smtClean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i="0" u="none" strike="noStrike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LG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CNS</a:t>
                      </a:r>
                      <a:br>
                        <a:rPr lang="en-US" altLang="ko-KR" sz="1200" b="1" i="0" u="none" strike="noStrike" baseline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1" i="0" u="none" strike="noStrike" baseline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baseline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기술파트너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&amp;Reseller)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맨텍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이테크시스템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,CAS</a:t>
                      </a: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교육파트너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이테크시스템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펜타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시스템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93585"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서비스범위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u="none" strike="noStrike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글로벌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algn="ctr" rtl="0" fontAlgn="ctr" latinLnBrk="0"/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국내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기본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License</a:t>
                      </a:r>
                      <a:b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Global  24x365</a:t>
                      </a:r>
                      <a:b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web/phone/email</a:t>
                      </a: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Premium License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실시간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eco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Critical Issue 15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분내 대응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sng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국내 </a:t>
                      </a:r>
                      <a:r>
                        <a:rPr lang="en-US" altLang="ko-KR" sz="1200" b="1" i="0" u="sng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On-Site </a:t>
                      </a:r>
                      <a:r>
                        <a:rPr lang="ko-KR" altLang="en-US" sz="1200" b="1" i="0" u="sng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지원은 </a:t>
                      </a:r>
                      <a:r>
                        <a:rPr lang="en-US" altLang="ko-KR" sz="1200" b="1" i="0" u="sng" strike="noStrike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iovtech</a:t>
                      </a:r>
                      <a:r>
                        <a:rPr lang="ko-KR" altLang="en-US" sz="1200" b="1" i="0" u="sng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과 별도 계약 필요</a:t>
                      </a:r>
                      <a:r>
                        <a:rPr lang="en-US" altLang="ko-KR" sz="1200" b="1" i="0" u="sng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1" i="0" u="sng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제품 설치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구성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문제해결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정기정검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분기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기본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License</a:t>
                      </a:r>
                      <a:b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Global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24x365</a:t>
                      </a:r>
                      <a:b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Web /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phone /email</a:t>
                      </a: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Premium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License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- 100</a:t>
                      </a: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노드 이상 구매 시 전담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engineer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할당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기본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License</a:t>
                      </a:r>
                      <a:b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Global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24x365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Web/email/phone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endParaRPr lang="en-US" altLang="ko-KR" sz="1200" b="0" i="0" u="none" strike="noStrike" baseline="0" dirty="0" smtClean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Premium License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Resolution Time SLA</a:t>
                      </a: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기본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License</a:t>
                      </a:r>
                      <a:b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24x365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email/phone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1" i="0" u="sng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On-Site </a:t>
                      </a:r>
                      <a:r>
                        <a:rPr lang="ko-KR" altLang="en-US" sz="1200" b="1" i="0" u="sng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지원 </a:t>
                      </a:r>
                      <a:r>
                        <a:rPr lang="en-US" altLang="ko-KR" sz="1200" b="1" i="0" u="sng" strike="noStrik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4</a:t>
                      </a:r>
                      <a:r>
                        <a:rPr lang="ko-KR" altLang="en-US" sz="1200" b="1" i="0" u="sng" strike="noStrike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 이내 도착</a:t>
                      </a:r>
                      <a:r>
                        <a:rPr lang="en-US" altLang="ko-KR" sz="1200" b="1" i="0" u="sng" strike="noStrik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8</a:t>
                      </a:r>
                      <a:r>
                        <a:rPr lang="ko-KR" altLang="en-US" sz="1200" b="1" i="0" u="sng" strike="noStrike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시간이내 처리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예방점검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33816"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국내</a:t>
                      </a:r>
                      <a:endParaRPr lang="en-US" altLang="ko-KR" sz="1200" b="0" i="0" u="none" strike="noStrike" dirty="0" smtClean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algn="ctr" rtl="0" fontAlgn="ctr" latinLnBrk="0"/>
                      <a:r>
                        <a:rPr lang="ko-KR" altLang="en-US" sz="1200" b="0" i="0" u="none" strike="noStrike" dirty="0" err="1" smtClean="0">
                          <a:solidFill>
                            <a:srgbClr val="231F2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레퍼런스</a:t>
                      </a:r>
                      <a:endParaRPr lang="en-US" sz="1200" b="0" i="0" u="none" strike="noStrike" dirty="0">
                        <a:solidFill>
                          <a:srgbClr val="231F2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현대자동차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100" b="0" i="0" u="none" strike="noStrike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스마트 자동차</a:t>
                      </a: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두산중공업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100" b="0" i="0" u="none" strike="noStrike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부품 생산</a:t>
                      </a: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넥슨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Log </a:t>
                      </a:r>
                      <a:r>
                        <a:rPr lang="ko-KR" altLang="en-US" sz="1100" b="0" i="0" u="none" strike="noStrike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분석</a:t>
                      </a: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한국생명과학연구소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100" b="0" i="0" u="none" strike="noStrike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유전자 분석</a:t>
                      </a: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동국대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100" b="0" i="0" u="none" strike="noStrike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대외사업</a:t>
                      </a: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가천대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100" b="0" i="0" u="none" strike="noStrike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교육 및 대외사업</a:t>
                      </a:r>
                      <a:endParaRPr lang="ko-KR" altLang="en-US" sz="1100" b="0" i="0" u="none" strike="noStrik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(’13, 400</a:t>
                      </a:r>
                      <a:r>
                        <a:rPr lang="ko-KR" altLang="en-US" sz="1100" b="0" i="0" u="none" strike="noStrike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대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b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Mobile </a:t>
                      </a:r>
                      <a:r>
                        <a:rPr lang="ko-KR" altLang="en-US" sz="1100" b="0" i="0" u="none" strike="noStrike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로그 분석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NH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생명보험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감사로그분석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 Voice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저장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신한은행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VoC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분석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브랜드마케팅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ETRI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연구용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LGD, LGU+ </a:t>
                      </a:r>
                      <a:r>
                        <a:rPr lang="ko-KR" altLang="en-US" sz="1100" b="0" i="0" u="none" strike="noStrike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외 다수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다음 페이지 참고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 Box 2120"/>
          <p:cNvSpPr txBox="1">
            <a:spLocks noChangeArrowheads="1"/>
          </p:cNvSpPr>
          <p:nvPr/>
        </p:nvSpPr>
        <p:spPr bwMode="auto">
          <a:xfrm>
            <a:off x="272480" y="582613"/>
            <a:ext cx="9550626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 latinLnBrk="0"/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Hortonworks, MapR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은 국내 지사 설립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Cloudera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는 국내 지사 없이 총판 파트너사만 계약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이슈 발생 시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On-Site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지원은 기본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License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에 포함되어 있지 않음</a:t>
            </a:r>
            <a:endParaRPr lang="ko-KR" altLang="en-US" sz="16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12868"/>
              </p:ext>
            </p:extLst>
          </p:nvPr>
        </p:nvGraphicFramePr>
        <p:xfrm>
          <a:off x="527492" y="692696"/>
          <a:ext cx="8939434" cy="5786157"/>
        </p:xfrm>
        <a:graphic>
          <a:graphicData uri="http://schemas.openxmlformats.org/drawingml/2006/table">
            <a:tbl>
              <a:tblPr/>
              <a:tblGrid>
                <a:gridCol w="2402733"/>
                <a:gridCol w="1411333"/>
                <a:gridCol w="5125368"/>
              </a:tblGrid>
              <a:tr h="253121"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HY수평선M" pitchFamily="18" charset="-127"/>
                        </a:rPr>
                        <a:t>사업명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HY수평선M" pitchFamily="18" charset="-127"/>
                        </a:rPr>
                        <a:t>비즈니스 영역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HY수평선M" pitchFamily="18" charset="-127"/>
                        </a:rPr>
                        <a:t>사업내용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4831"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플랫폼 구축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미디어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내외부의 다양한 빅데이터를 수집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분석하여 추천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개인화 서비스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신규 서비스 개발에 활용할 수 있는 플랫폼 구축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4831"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 컨텐츠 추천 분석 플랫폼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미디어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가입자의 디지털 컨텐츠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구매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시청이력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생활패턴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관심 및 선호 등을 분석하여 개인화 추천 서비스를 위한 시스템 구축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3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실시간 방송 운영 플랫폼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미디어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실시간 방송의 부하 분산 및 상용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Appliance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대체를 통한 라이선스 비용 절감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4831"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이상거래 조기발견 시스템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미디어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급증하는 명의도용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불법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부당영업 등의 신종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변종 유형에 능동적으로 대응하기 위해 빅데이터를 활용한 시스템 구축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34"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실시간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Log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집계 플랫폼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미디어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대량의 통신 네트워크 로그 데이터를 수집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처리하여 분석하는 시스템 구축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34"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Smart Device Log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 플랫폼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Smart Device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발생하는 빅데이터 성격의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Log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분석하여 서비스 고도화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16"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연결결산 개선 하이브리드 아키텍처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플랫폼 기반으로 관리회계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연결결산의 업무 개선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16"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Global SCP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 하이브리드 아키텍처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 단위 경영을 위한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Global SCP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고도화를 위해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플랫폼 적용하여 업무 개선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16"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기반 서비스 플랫폼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고도화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de-DE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B"/>
                          <a:ea typeface="산돌고딕B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플랫폼 기반으로 서비스 플랫폼 고도화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7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품질 개선 시스템 고도화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제조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플랫폼 기반으로 공정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설비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Fault Detection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업무 개선을 통한 품질 고도화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27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 불량 분석 시스템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품질불량 개선을 위한 생산설비 로그 분석용 하이브리드 아키텍처 기반의 분석 시스템 구축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3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품질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Audit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대응 시스템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품질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Audit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대응 위한 장기 데이터 보관 시스템 구축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3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인프라 장애 선 감지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원인분석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실시간 인프라 로그의 수집 및 분석을 통한 장애의 선 감지 및 원인 분석 시스템 구축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27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기반의 통합 보안 로그 모니터링 시스템 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다양한 보안 시스템에서 발생하는 로그를 실시간 수집 통합 분석 시스템 구축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3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제조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R&amp;D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형상관리 시스템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R&amp;D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R&amp;D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시 발생하는 다양한 데이터를 통합하여 개발 생산성 및 개발 관리 효율화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국내 구축 </a:t>
            </a:r>
            <a:r>
              <a:rPr lang="en-US" altLang="ko-KR" dirty="0" smtClean="0"/>
              <a:t>Reference – LG CNS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 bwMode="auto">
          <a:xfrm>
            <a:off x="848544" y="3481536"/>
            <a:ext cx="8394576" cy="2971800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182563" algn="ctr" fontAlgn="base">
              <a:lnSpc>
                <a:spcPts val="1800"/>
              </a:lnSpc>
              <a:spcBef>
                <a:spcPts val="1200"/>
              </a:spcBef>
              <a:spcAft>
                <a:spcPct val="0"/>
              </a:spcAft>
              <a:tabLst>
                <a:tab pos="266700" algn="l"/>
              </a:tabLst>
            </a:pPr>
            <a:endParaRPr lang="en-US" altLang="ko-KR" sz="1100" b="1" dirty="0" smtClean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48544" y="727450"/>
            <a:ext cx="8361918" cy="2645229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182563" algn="ctr" fontAlgn="base">
              <a:lnSpc>
                <a:spcPts val="1800"/>
              </a:lnSpc>
              <a:spcBef>
                <a:spcPts val="1200"/>
              </a:spcBef>
              <a:spcAft>
                <a:spcPct val="0"/>
              </a:spcAft>
              <a:tabLst>
                <a:tab pos="266700" algn="l"/>
              </a:tabLst>
            </a:pPr>
            <a:endParaRPr lang="en-US" altLang="ko-KR" sz="1100" b="1" dirty="0" smtClean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atin typeface="Arial" pitchFamily="34" charset="0"/>
              <a:ea typeface="나눔고딕" panose="020D0604000000000000" pitchFamily="50" charset="-127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8579" y="773697"/>
            <a:ext cx="5545677" cy="25230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 l="18620" t="16333" r="16042" b="11471"/>
          <a:stretch>
            <a:fillRect/>
          </a:stretch>
        </p:blipFill>
        <p:spPr bwMode="auto">
          <a:xfrm>
            <a:off x="3608579" y="3582009"/>
            <a:ext cx="556284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3558" y="6488668"/>
            <a:ext cx="3066584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ko-KR" sz="900" b="0" u="sng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http://</a:t>
            </a:r>
            <a:r>
              <a:rPr lang="en-US" altLang="ko-KR" sz="900" b="0" u="sng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labs.google.com/papers/gfs-sosp2003.pdf</a:t>
            </a:r>
          </a:p>
          <a:p>
            <a:pPr eaLnBrk="0" hangingPunct="0"/>
            <a:r>
              <a:rPr lang="en-US" altLang="ko-KR" sz="900" b="0" u="sng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http://labs.google.com/papers/mapreduce-osdi04.pdf</a:t>
            </a:r>
            <a:endParaRPr lang="ko-KR" altLang="en-US" sz="900" b="0" u="sng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4096" y="1513217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Arial" pitchFamily="34" charset="0"/>
                <a:ea typeface="나눔고딕" panose="020D0604000000000000" pitchFamily="50" charset="-127"/>
              </a:rPr>
              <a:t>GFS</a:t>
            </a:r>
          </a:p>
          <a:p>
            <a:pPr algn="ctr"/>
            <a:r>
              <a:rPr lang="en-US" altLang="ko-KR" sz="1400" b="1" dirty="0" smtClean="0">
                <a:latin typeface="Arial" pitchFamily="34" charset="0"/>
                <a:ea typeface="나눔고딕" panose="020D0604000000000000" pitchFamily="50" charset="-127"/>
              </a:rPr>
              <a:t>(Google File System, </a:t>
            </a:r>
          </a:p>
          <a:p>
            <a:pPr algn="ctr"/>
            <a:r>
              <a:rPr lang="ko-KR" altLang="en-US" sz="1400" b="1" dirty="0" smtClean="0">
                <a:latin typeface="Arial" pitchFamily="34" charset="0"/>
                <a:ea typeface="나눔고딕" panose="020D0604000000000000" pitchFamily="50" charset="-127"/>
              </a:rPr>
              <a:t>분산 파일 시스템</a:t>
            </a:r>
            <a:r>
              <a:rPr lang="en-US" altLang="ko-KR" sz="1400" b="1" dirty="0" smtClean="0">
                <a:latin typeface="Arial" pitchFamily="34" charset="0"/>
                <a:ea typeface="나눔고딕" panose="020D0604000000000000" pitchFamily="50" charset="-127"/>
              </a:rPr>
              <a:t>, 2003)</a:t>
            </a:r>
            <a:endParaRPr lang="ko-KR" altLang="en-US" sz="1400" b="1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Google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해답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64096" y="4509982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Arial" pitchFamily="34" charset="0"/>
                <a:ea typeface="나눔고딕" panose="020D0604000000000000" pitchFamily="50" charset="-127"/>
              </a:rPr>
              <a:t>MapReduce</a:t>
            </a:r>
          </a:p>
          <a:p>
            <a:pPr algn="ctr"/>
            <a:r>
              <a:rPr lang="en-US" altLang="ko-KR" sz="1400" b="1" dirty="0" smtClean="0">
                <a:latin typeface="Arial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400" b="1" dirty="0" smtClean="0">
                <a:latin typeface="Arial" pitchFamily="34" charset="0"/>
                <a:ea typeface="나눔고딕" panose="020D0604000000000000" pitchFamily="50" charset="-127"/>
              </a:rPr>
              <a:t>분산 병렬 처리 </a:t>
            </a:r>
            <a:r>
              <a:rPr lang="en-US" altLang="ko-KR" sz="1400" b="1" dirty="0" smtClean="0">
                <a:latin typeface="Arial" pitchFamily="34" charset="0"/>
                <a:ea typeface="나눔고딕" panose="020D0604000000000000" pitchFamily="50" charset="-127"/>
              </a:rPr>
              <a:t>Framework, 2004)</a:t>
            </a:r>
            <a:endParaRPr lang="ko-KR" altLang="en-US" sz="1400" b="1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28464" y="6525344"/>
            <a:ext cx="38164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4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8194" name="Rectangle 40"/>
          <p:cNvSpPr>
            <a:spLocks noChangeArrowheads="1"/>
          </p:cNvSpPr>
          <p:nvPr/>
        </p:nvSpPr>
        <p:spPr bwMode="auto">
          <a:xfrm>
            <a:off x="2432720" y="1196752"/>
            <a:ext cx="5229422" cy="424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4661" tIns="44661" rIns="44661" bIns="44661">
            <a:spAutoFit/>
          </a:bodyPr>
          <a:lstStyle/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ecosystem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소개</a:t>
            </a:r>
          </a:p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ko-KR" altLang="en-US" sz="2400" b="1" dirty="0" err="1" smtClean="0">
                <a:latin typeface="Arial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Vendor </a:t>
            </a:r>
            <a:r>
              <a:rPr lang="ko-KR" altLang="en-US" sz="2400" b="1" smtClean="0">
                <a:latin typeface="Arial" pitchFamily="34" charset="0"/>
                <a:ea typeface="나눔고딕" panose="020D0604000000000000" pitchFamily="50" charset="-127"/>
              </a:rPr>
              <a:t>동향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2.1 Hadoop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진영 </a:t>
            </a:r>
            <a:r>
              <a:rPr lang="en-US" altLang="ko-KR" sz="2200" b="1" dirty="0" err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vs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DBMS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진영</a:t>
            </a:r>
            <a:r>
              <a:rPr lang="en-US" altLang="ko-KR" sz="2200" b="1" dirty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2.2 Hadoop 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Player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비교</a:t>
            </a: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>2.3 </a:t>
            </a:r>
            <a:r>
              <a:rPr lang="ko-KR" altLang="en-US" sz="2200" b="1" smtClean="0">
                <a:latin typeface="Arial" pitchFamily="34" charset="0"/>
                <a:ea typeface="나눔고딕" panose="020D0604000000000000" pitchFamily="50" charset="-127"/>
              </a:rPr>
              <a:t>글로벌 </a:t>
            </a: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>DBMS </a:t>
            </a:r>
            <a:r>
              <a:rPr lang="ko-KR" altLang="en-US" sz="2200" b="1" smtClean="0">
                <a:latin typeface="Arial" pitchFamily="34" charset="0"/>
                <a:ea typeface="나눔고딕" panose="020D0604000000000000" pitchFamily="50" charset="-127"/>
              </a:rPr>
              <a:t>벤더 동향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2.4 Big </a:t>
            </a:r>
            <a:r>
              <a:rPr lang="en-US" altLang="ko-KR" sz="2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Data 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Landscape</a:t>
            </a:r>
            <a:r>
              <a:rPr lang="ko-KR" altLang="en-US" sz="2200" b="1" smtClean="0">
                <a:latin typeface="Arial" pitchFamily="34" charset="0"/>
                <a:ea typeface="나눔고딕" panose="020D0604000000000000" pitchFamily="50" charset="-127"/>
              </a:rPr>
              <a:t>		</a:t>
            </a:r>
          </a:p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LG CNS </a:t>
            </a:r>
            <a:r>
              <a:rPr lang="ko-KR" altLang="en-US" sz="24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기술전략 방향</a:t>
            </a:r>
            <a:endParaRPr lang="ko-KR" altLang="en-US" sz="24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37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575356"/>
              </p:ext>
            </p:extLst>
          </p:nvPr>
        </p:nvGraphicFramePr>
        <p:xfrm>
          <a:off x="83652" y="1844824"/>
          <a:ext cx="9679474" cy="4599802"/>
        </p:xfrm>
        <a:graphic>
          <a:graphicData uri="http://schemas.openxmlformats.org/drawingml/2006/table">
            <a:tbl>
              <a:tblPr/>
              <a:tblGrid>
                <a:gridCol w="1661671"/>
                <a:gridCol w="1862599"/>
                <a:gridCol w="3174860"/>
                <a:gridCol w="1122546"/>
                <a:gridCol w="1008112"/>
                <a:gridCol w="849686"/>
              </a:tblGrid>
              <a:tr h="289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a typeface="나눔고딕" panose="020D0604000000000000" pitchFamily="50" charset="-127"/>
                        </a:rPr>
                        <a:t>Hadoop </a:t>
                      </a:r>
                      <a:r>
                        <a:rPr lang="ko-KR" altLang="en-US" sz="1200" b="1" smtClean="0">
                          <a:ea typeface="나눔고딕" panose="020D0604000000000000" pitchFamily="50" charset="-127"/>
                        </a:rPr>
                        <a:t>벤더</a:t>
                      </a:r>
                      <a:endParaRPr lang="ko-KR" altLang="en-US" sz="1200" b="1" dirty="0"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a typeface="나눔고딕" panose="020D0604000000000000" pitchFamily="50" charset="-127"/>
                        </a:rPr>
                        <a:t>DBMS </a:t>
                      </a:r>
                      <a:r>
                        <a:rPr lang="ko-KR" altLang="en-US" sz="1200" b="1" smtClean="0">
                          <a:ea typeface="나눔고딕" panose="020D0604000000000000" pitchFamily="50" charset="-127"/>
                        </a:rPr>
                        <a:t>벤더</a:t>
                      </a:r>
                      <a:endParaRPr lang="ko-KR" altLang="en-US" sz="1200" b="1" dirty="0"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a typeface="나눔고딕" panose="020D0604000000000000" pitchFamily="50" charset="-127"/>
                        </a:rPr>
                        <a:t>Hadoop </a:t>
                      </a:r>
                      <a:r>
                        <a:rPr lang="ko-KR" altLang="en-US" sz="1200" b="1" smtClean="0">
                          <a:ea typeface="나눔고딕" panose="020D0604000000000000" pitchFamily="50" charset="-127"/>
                        </a:rPr>
                        <a:t>관련 솔루션</a:t>
                      </a:r>
                      <a:endParaRPr lang="ko-KR" altLang="en-US" sz="1200" b="1" dirty="0"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a typeface="나눔고딕" panose="020D0604000000000000" pitchFamily="50" charset="-127"/>
                        </a:rPr>
                        <a:t>Analytics</a:t>
                      </a:r>
                    </a:p>
                    <a:p>
                      <a:pPr algn="ctr" latinLnBrk="1"/>
                      <a:r>
                        <a:rPr lang="ko-KR" altLang="en-US" sz="1200" b="1" dirty="0" smtClean="0">
                          <a:ea typeface="나눔고딕" panose="020D0604000000000000" pitchFamily="50" charset="-127"/>
                        </a:rPr>
                        <a:t>기능 강화</a:t>
                      </a:r>
                      <a:endParaRPr lang="ko-KR" altLang="en-US" sz="1200" b="1" dirty="0"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a typeface="나눔고딕" panose="020D0604000000000000" pitchFamily="50" charset="-127"/>
                        </a:rPr>
                        <a:t>In-Memory</a:t>
                      </a:r>
                    </a:p>
                    <a:p>
                      <a:pPr algn="ctr" latinLnBrk="1"/>
                      <a:r>
                        <a:rPr lang="en-US" altLang="ko-KR" sz="1200" b="1" dirty="0" smtClean="0">
                          <a:ea typeface="나눔고딕" panose="020D0604000000000000" pitchFamily="50" charset="-127"/>
                        </a:rPr>
                        <a:t>DB</a:t>
                      </a:r>
                      <a:endParaRPr lang="ko-KR" altLang="en-US" sz="1200" b="1" dirty="0"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a typeface="나눔고딕" panose="020D0604000000000000" pitchFamily="50" charset="-127"/>
                        </a:rPr>
                        <a:t>Cloud</a:t>
                      </a:r>
                      <a:endParaRPr lang="ko-KR" altLang="en-US" sz="1200" b="1" dirty="0"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0144">
                <a:tc rowSpan="7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Unified Data Architecture</a:t>
                      </a:r>
                      <a:r>
                        <a:rPr lang="ko-KR" altLang="en-US" sz="1200" b="1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/>
                      </a:r>
                      <a:b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(Teradata-Aster-Hadoop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)</a:t>
                      </a:r>
                    </a:p>
                    <a:p>
                      <a:pPr marL="92075" marR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Teradata Appliance for Hadoop (HDP)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In-DB Analytics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 Teradata’s Intelligent Memory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Teradata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Cloud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53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Oracle Big Data Appliance  (CDH)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Oracle R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Oracle In-Memory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Table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Oracle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Cloud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979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Smart Data Access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In-DB Analytics,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KXEN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HANA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HANA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 Cloud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933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Vertica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on Hadoop</a:t>
                      </a:r>
                    </a:p>
                    <a:p>
                      <a:pPr marL="90488" marR="0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HAVEn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(Hadoop,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Atonomy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, Vertica, Enterprise Security(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ArcSight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),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nApps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In-DB Analytics,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HP Distributed R,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Atonomy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Vertica for Cloud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77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자체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Hadoop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플랫폼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BigInsights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In-DB Analytics,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itchFamily="34" charset="0"/>
                        </a:rPr>
                        <a:t>SPSS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Cloudant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NoSQL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DashDB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89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Analytics Platform System</a:t>
                      </a:r>
                      <a:br>
                        <a:rPr lang="en-US" altLang="ko-KR" sz="12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(SQL Server Parallel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DW+HDInsight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90488" marR="0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자체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Hadoop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플랫폼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HDInsight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Azure Machine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Learning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SQL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Server in-memory processing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SQL Server on Azure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606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Big data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Solution Suite</a:t>
                      </a:r>
                      <a:br>
                        <a:rPr lang="en-US" altLang="ko-KR" sz="1200" b="1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Greenplum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DB, Pivotal HD,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GemFire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XD)</a:t>
                      </a:r>
                    </a:p>
                    <a:p>
                      <a:pPr marL="90488" indent="-90488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자체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Hadoop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플랫폼 보유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(Pivotal HD)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+ Hortonworks </a:t>
                      </a:r>
                      <a:r>
                        <a:rPr lang="ko-KR" altLang="en-US" sz="1200" b="0" baseline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협업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(Open Data Platform)</a:t>
                      </a:r>
                      <a:endParaRPr lang="ko-KR" altLang="en-US" sz="1200" b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GemFire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XD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NoSQL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Pivotal Cloud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Foundary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8" name="직사각형 117"/>
          <p:cNvSpPr/>
          <p:nvPr/>
        </p:nvSpPr>
        <p:spPr>
          <a:xfrm>
            <a:off x="1752601" y="1393500"/>
            <a:ext cx="8001000" cy="416392"/>
          </a:xfrm>
          <a:prstGeom prst="rect">
            <a:avLst/>
          </a:prstGeom>
          <a:solidFill>
            <a:srgbClr val="CED6EF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93179" y="1393500"/>
            <a:ext cx="1630846" cy="416392"/>
          </a:xfrm>
          <a:prstGeom prst="rect">
            <a:avLst/>
          </a:prstGeom>
          <a:solidFill>
            <a:srgbClr val="FDEADA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글로벌</a:t>
            </a:r>
            <a:r>
              <a:rPr lang="en-US" altLang="ko-KR" dirty="0" smtClean="0"/>
              <a:t> DBMS </a:t>
            </a:r>
            <a:r>
              <a:rPr lang="ko-KR" altLang="en-US" smtClean="0"/>
              <a:t>벤더 동향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620713"/>
            <a:ext cx="9877425" cy="720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0" indent="0" latinLnBrk="0">
              <a:spcBef>
                <a:spcPct val="0"/>
              </a:spcBef>
              <a:buNone/>
            </a:pPr>
            <a:r>
              <a:rPr kumimoji="1"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초기 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Hadoop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을 경계했던</a:t>
            </a:r>
            <a:r>
              <a:rPr kumimoji="1" lang="ko-KR" altLang="ko-KR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DBMS 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벤더가</a:t>
            </a:r>
            <a:r>
              <a:rPr kumimoji="1" lang="ko-KR" altLang="ko-KR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적극적으로 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Hadoop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과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Integration, Hadoop 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전용 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Connector 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또는 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Hadoop 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기반 솔루션 출시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 Hadoop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부터 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In-Memory DB, Cloud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까지 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Service Offering 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확대 </a:t>
            </a:r>
            <a:r>
              <a:rPr kumimoji="1"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중</a:t>
            </a:r>
            <a:endParaRPr kumimoji="1" lang="en-US" altLang="ko-KR" sz="16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5899643"/>
            <a:ext cx="867550" cy="19792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2" r="12353" b="4346"/>
          <a:stretch/>
        </p:blipFill>
        <p:spPr>
          <a:xfrm>
            <a:off x="2302934" y="3361266"/>
            <a:ext cx="882886" cy="46655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3982" r="2127" b="3982"/>
          <a:stretch/>
        </p:blipFill>
        <p:spPr>
          <a:xfrm>
            <a:off x="2120734" y="2420888"/>
            <a:ext cx="1247286" cy="30487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28" y="3948157"/>
            <a:ext cx="483414" cy="48341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42" b="29667"/>
          <a:stretch/>
        </p:blipFill>
        <p:spPr>
          <a:xfrm>
            <a:off x="2302928" y="4653962"/>
            <a:ext cx="709363" cy="29148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33036" r="6463" b="37180"/>
          <a:stretch/>
        </p:blipFill>
        <p:spPr>
          <a:xfrm>
            <a:off x="2070277" y="5182783"/>
            <a:ext cx="1325051" cy="26671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5115" r="5902" b="21596"/>
          <a:stretch/>
        </p:blipFill>
        <p:spPr>
          <a:xfrm>
            <a:off x="2116392" y="2922473"/>
            <a:ext cx="1255971" cy="18491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4" y="2879958"/>
            <a:ext cx="1164140" cy="25014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4" b="27720"/>
          <a:stretch/>
        </p:blipFill>
        <p:spPr>
          <a:xfrm>
            <a:off x="154968" y="3922973"/>
            <a:ext cx="1239321" cy="50919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4" y="5102091"/>
            <a:ext cx="1360775" cy="365438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37" idx="1"/>
            <a:endCxn id="43" idx="3"/>
          </p:cNvCxnSpPr>
          <p:nvPr/>
        </p:nvCxnSpPr>
        <p:spPr>
          <a:xfrm flipH="1">
            <a:off x="1394289" y="2573325"/>
            <a:ext cx="726445" cy="1604244"/>
          </a:xfrm>
          <a:prstGeom prst="straightConnector1">
            <a:avLst/>
          </a:prstGeom>
          <a:ln w="19050">
            <a:solidFill>
              <a:schemeClr val="accent5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6" idx="1"/>
            <a:endCxn id="43" idx="3"/>
          </p:cNvCxnSpPr>
          <p:nvPr/>
        </p:nvCxnSpPr>
        <p:spPr>
          <a:xfrm flipH="1">
            <a:off x="1394289" y="3594542"/>
            <a:ext cx="908645" cy="583027"/>
          </a:xfrm>
          <a:prstGeom prst="straightConnector1">
            <a:avLst/>
          </a:prstGeom>
          <a:ln w="12700">
            <a:solidFill>
              <a:schemeClr val="accent5">
                <a:lumMod val="90000"/>
                <a:lumOff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38" idx="1"/>
            <a:endCxn id="43" idx="3"/>
          </p:cNvCxnSpPr>
          <p:nvPr/>
        </p:nvCxnSpPr>
        <p:spPr>
          <a:xfrm flipH="1" flipV="1">
            <a:off x="1394289" y="4177569"/>
            <a:ext cx="908639" cy="12295"/>
          </a:xfrm>
          <a:prstGeom prst="straightConnector1">
            <a:avLst/>
          </a:prstGeom>
          <a:ln w="12700">
            <a:solidFill>
              <a:schemeClr val="accent5">
                <a:lumMod val="90000"/>
                <a:lumOff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40" idx="1"/>
            <a:endCxn id="43" idx="3"/>
          </p:cNvCxnSpPr>
          <p:nvPr/>
        </p:nvCxnSpPr>
        <p:spPr>
          <a:xfrm flipH="1" flipV="1">
            <a:off x="1394289" y="4177569"/>
            <a:ext cx="675988" cy="1138572"/>
          </a:xfrm>
          <a:prstGeom prst="straightConnector1">
            <a:avLst/>
          </a:prstGeom>
          <a:ln w="19050">
            <a:solidFill>
              <a:schemeClr val="accent5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5" idx="1"/>
            <a:endCxn id="43" idx="3"/>
          </p:cNvCxnSpPr>
          <p:nvPr/>
        </p:nvCxnSpPr>
        <p:spPr>
          <a:xfrm flipH="1" flipV="1">
            <a:off x="1394289" y="4177569"/>
            <a:ext cx="822407" cy="1821038"/>
          </a:xfrm>
          <a:prstGeom prst="straightConnector1">
            <a:avLst/>
          </a:prstGeom>
          <a:ln w="19050">
            <a:solidFill>
              <a:schemeClr val="accent5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41" idx="1"/>
            <a:endCxn id="42" idx="3"/>
          </p:cNvCxnSpPr>
          <p:nvPr/>
        </p:nvCxnSpPr>
        <p:spPr>
          <a:xfrm flipH="1" flipV="1">
            <a:off x="1379104" y="3005031"/>
            <a:ext cx="737288" cy="989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36" idx="1"/>
            <a:endCxn id="42" idx="3"/>
          </p:cNvCxnSpPr>
          <p:nvPr/>
        </p:nvCxnSpPr>
        <p:spPr>
          <a:xfrm flipH="1" flipV="1">
            <a:off x="1379104" y="3005031"/>
            <a:ext cx="923830" cy="589511"/>
          </a:xfrm>
          <a:prstGeom prst="straightConnector1">
            <a:avLst/>
          </a:prstGeom>
          <a:ln w="1270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38" idx="1"/>
            <a:endCxn id="42" idx="3"/>
          </p:cNvCxnSpPr>
          <p:nvPr/>
        </p:nvCxnSpPr>
        <p:spPr>
          <a:xfrm flipH="1" flipV="1">
            <a:off x="1379104" y="3005031"/>
            <a:ext cx="923824" cy="1184833"/>
          </a:xfrm>
          <a:prstGeom prst="straightConnector1">
            <a:avLst/>
          </a:prstGeom>
          <a:ln w="1270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37" idx="1"/>
            <a:endCxn id="44" idx="3"/>
          </p:cNvCxnSpPr>
          <p:nvPr/>
        </p:nvCxnSpPr>
        <p:spPr>
          <a:xfrm flipH="1">
            <a:off x="1510789" y="2573325"/>
            <a:ext cx="609945" cy="271148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38" idx="1"/>
            <a:endCxn id="44" idx="3"/>
          </p:cNvCxnSpPr>
          <p:nvPr/>
        </p:nvCxnSpPr>
        <p:spPr>
          <a:xfrm flipH="1">
            <a:off x="1510789" y="4189864"/>
            <a:ext cx="792139" cy="1094946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36" idx="1"/>
            <a:endCxn id="44" idx="3"/>
          </p:cNvCxnSpPr>
          <p:nvPr/>
        </p:nvCxnSpPr>
        <p:spPr>
          <a:xfrm flipH="1">
            <a:off x="1510789" y="3594542"/>
            <a:ext cx="792145" cy="1690268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/>
          <p:cNvGrpSpPr/>
          <p:nvPr/>
        </p:nvGrpSpPr>
        <p:grpSpPr>
          <a:xfrm>
            <a:off x="154968" y="5907977"/>
            <a:ext cx="1330362" cy="454301"/>
            <a:chOff x="128464" y="6255616"/>
            <a:chExt cx="1330362" cy="454301"/>
          </a:xfrm>
        </p:grpSpPr>
        <p:cxnSp>
          <p:nvCxnSpPr>
            <p:cNvPr id="107" name="직선 화살표 연결선 106"/>
            <p:cNvCxnSpPr/>
            <p:nvPr/>
          </p:nvCxnSpPr>
          <p:spPr>
            <a:xfrm>
              <a:off x="128464" y="6390015"/>
              <a:ext cx="37096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>
              <a:off x="128464" y="6585134"/>
              <a:ext cx="370962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32583" y="6255616"/>
              <a:ext cx="10262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전략적파트너쉽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23522" y="6463696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협업</a:t>
              </a: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147514" y="1355475"/>
            <a:ext cx="14941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3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배치 처리</a:t>
            </a:r>
            <a:r>
              <a:rPr lang="en-US" altLang="ko-KR" sz="13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&amp; </a:t>
            </a:r>
            <a:r>
              <a:rPr lang="ko-KR" altLang="en-US" sz="13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백업</a:t>
            </a:r>
            <a:endParaRPr lang="en-US" altLang="ko-KR" sz="13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 latinLnBrk="0"/>
            <a:r>
              <a:rPr lang="en-US" altLang="ko-KR" sz="13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Raw Data </a:t>
            </a:r>
            <a:r>
              <a:rPr lang="ko-KR" altLang="en-US" sz="13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분석</a:t>
            </a:r>
            <a:endParaRPr lang="ko-KR" altLang="en-US" sz="1300" b="1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194629" y="1455502"/>
            <a:ext cx="31169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300" b="1" dirty="0">
                <a:latin typeface="Arial" panose="020B0604020202020204" pitchFamily="34" charset="0"/>
                <a:ea typeface="나눔고딕" panose="020D0604000000000000" pitchFamily="50" charset="-127"/>
              </a:rPr>
              <a:t>빠른 </a:t>
            </a:r>
            <a:r>
              <a:rPr lang="en-US" altLang="ko-KR" sz="1300" b="1" dirty="0">
                <a:latin typeface="Arial" panose="020B0604020202020204" pitchFamily="34" charset="0"/>
                <a:ea typeface="나눔고딕" panose="020D0604000000000000" pitchFamily="50" charset="-127"/>
              </a:rPr>
              <a:t>Interactive </a:t>
            </a:r>
            <a:r>
              <a:rPr lang="en-US" altLang="ko-KR" sz="13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Query </a:t>
            </a:r>
            <a:r>
              <a:rPr lang="ko-KR" altLang="en-US" sz="13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및 분석 중심</a:t>
            </a:r>
            <a:endParaRPr lang="en-US" altLang="ko-KR" sz="13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19" name="직선 화살표 연결선 118"/>
          <p:cNvCxnSpPr>
            <a:stCxn id="37" idx="1"/>
            <a:endCxn id="42" idx="3"/>
          </p:cNvCxnSpPr>
          <p:nvPr/>
        </p:nvCxnSpPr>
        <p:spPr>
          <a:xfrm flipH="1">
            <a:off x="1379104" y="2573325"/>
            <a:ext cx="741630" cy="431706"/>
          </a:xfrm>
          <a:prstGeom prst="straightConnector1">
            <a:avLst/>
          </a:prstGeom>
          <a:ln w="1270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실행 단추: 홈 44">
            <a:hlinkClick r:id="rId1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29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8194" name="Rectangle 40"/>
          <p:cNvSpPr>
            <a:spLocks noChangeArrowheads="1"/>
          </p:cNvSpPr>
          <p:nvPr/>
        </p:nvSpPr>
        <p:spPr bwMode="auto">
          <a:xfrm>
            <a:off x="2432720" y="1196752"/>
            <a:ext cx="5229422" cy="424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4661" tIns="44661" rIns="44661" bIns="44661">
            <a:spAutoFit/>
          </a:bodyPr>
          <a:lstStyle/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ecosystem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소개</a:t>
            </a:r>
          </a:p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ko-KR" altLang="en-US" sz="2400" b="1" dirty="0" err="1" smtClean="0">
                <a:latin typeface="Arial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Vendor </a:t>
            </a:r>
            <a:r>
              <a:rPr lang="ko-KR" altLang="en-US" sz="2400" b="1" smtClean="0">
                <a:latin typeface="Arial" pitchFamily="34" charset="0"/>
                <a:ea typeface="나눔고딕" panose="020D0604000000000000" pitchFamily="50" charset="-127"/>
              </a:rPr>
              <a:t>동향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2.1 Hadoop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진영 </a:t>
            </a:r>
            <a:r>
              <a:rPr lang="en-US" altLang="ko-KR" sz="2200" b="1" dirty="0" err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vs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DBMS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진영</a:t>
            </a:r>
            <a:r>
              <a:rPr lang="en-US" altLang="ko-KR" sz="2200" b="1" dirty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2.2 Hadoop 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Player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비교</a:t>
            </a: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2.3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글로벌 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DBMS </a:t>
            </a:r>
            <a:r>
              <a:rPr lang="ko-KR" altLang="en-US" sz="22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벤더 동향</a:t>
            </a:r>
            <a: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22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>2.4 Big </a:t>
            </a:r>
            <a:r>
              <a:rPr lang="en-US" altLang="ko-KR" sz="2200" b="1" dirty="0">
                <a:latin typeface="Arial" pitchFamily="34" charset="0"/>
                <a:ea typeface="나눔고딕" panose="020D0604000000000000" pitchFamily="50" charset="-127"/>
              </a:rPr>
              <a:t>Data </a:t>
            </a: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>Landscape</a:t>
            </a:r>
            <a:r>
              <a:rPr lang="ko-KR" altLang="en-US" sz="2200" b="1" smtClean="0">
                <a:latin typeface="Arial" pitchFamily="34" charset="0"/>
                <a:ea typeface="나눔고딕" panose="020D0604000000000000" pitchFamily="50" charset="-127"/>
              </a:rPr>
              <a:t>		</a:t>
            </a:r>
          </a:p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LG CNS </a:t>
            </a:r>
            <a:r>
              <a:rPr lang="ko-KR" altLang="en-US" sz="2400" b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기술전략 방향</a:t>
            </a:r>
            <a:endParaRPr lang="ko-KR" altLang="en-US" sz="24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59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 Data Landscape  </a:t>
            </a:r>
            <a:r>
              <a:rPr lang="en-US" altLang="ko-KR" sz="1000" dirty="0" smtClean="0"/>
              <a:t>(as of 2014.01)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933C8D"/>
              </a:clrFrom>
              <a:clrTo>
                <a:srgbClr val="933C8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14596" r="2015"/>
          <a:stretch/>
        </p:blipFill>
        <p:spPr>
          <a:xfrm>
            <a:off x="416496" y="692696"/>
            <a:ext cx="8919414" cy="58570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9" name="모서리가 둥근 직사각형 8"/>
          <p:cNvSpPr/>
          <p:nvPr/>
        </p:nvSpPr>
        <p:spPr>
          <a:xfrm>
            <a:off x="7041232" y="1011726"/>
            <a:ext cx="2080190" cy="654755"/>
          </a:xfrm>
          <a:prstGeom prst="roundRect">
            <a:avLst/>
          </a:prstGeom>
          <a:solidFill>
            <a:srgbClr val="CCECFF">
              <a:alpha val="40000"/>
            </a:srgbClr>
          </a:solidFill>
          <a:ln w="28575">
            <a:solidFill>
              <a:schemeClr val="tx2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solidFill>
                <a:srgbClr val="C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898148" y="1034305"/>
            <a:ext cx="2080190" cy="654755"/>
          </a:xfrm>
          <a:prstGeom prst="roundRect">
            <a:avLst/>
          </a:prstGeom>
          <a:solidFill>
            <a:srgbClr val="CCECFF">
              <a:alpha val="40000"/>
            </a:srgbClr>
          </a:solidFill>
          <a:ln w="28575">
            <a:solidFill>
              <a:schemeClr val="tx2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solidFill>
                <a:srgbClr val="C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2520" y="4071014"/>
            <a:ext cx="2080190" cy="388035"/>
          </a:xfrm>
          <a:prstGeom prst="roundRect">
            <a:avLst/>
          </a:prstGeom>
          <a:solidFill>
            <a:srgbClr val="CCECFF">
              <a:alpha val="40000"/>
            </a:srgbClr>
          </a:solidFill>
          <a:ln w="28575">
            <a:solidFill>
              <a:schemeClr val="tx2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solidFill>
                <a:srgbClr val="C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41232" y="4071014"/>
            <a:ext cx="2080190" cy="388035"/>
          </a:xfrm>
          <a:prstGeom prst="roundRect">
            <a:avLst/>
          </a:prstGeom>
          <a:solidFill>
            <a:srgbClr val="CCECFF">
              <a:alpha val="40000"/>
            </a:srgbClr>
          </a:solidFill>
          <a:ln w="28575">
            <a:solidFill>
              <a:schemeClr val="tx2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solidFill>
                <a:srgbClr val="C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00802" y="4072798"/>
            <a:ext cx="2080190" cy="388035"/>
          </a:xfrm>
          <a:prstGeom prst="roundRect">
            <a:avLst/>
          </a:prstGeom>
          <a:solidFill>
            <a:srgbClr val="CCECFF">
              <a:alpha val="40000"/>
            </a:srgbClr>
          </a:solidFill>
          <a:ln w="28575">
            <a:solidFill>
              <a:schemeClr val="tx2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solidFill>
                <a:srgbClr val="C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6545" y="5865949"/>
            <a:ext cx="8839365" cy="443372"/>
          </a:xfrm>
          <a:prstGeom prst="roundRect">
            <a:avLst/>
          </a:prstGeom>
          <a:solidFill>
            <a:srgbClr val="CCECFF">
              <a:alpha val="40000"/>
            </a:srgbClr>
          </a:solidFill>
          <a:ln w="28575">
            <a:solidFill>
              <a:schemeClr val="tx2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solidFill>
                <a:srgbClr val="C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14" name="실행 단추: 앞으로 또는 다음 13">
            <a:hlinkClick r:id="rId4" action="ppaction://hlinksldjump" highlightClick="1"/>
          </p:cNvPr>
          <p:cNvSpPr/>
          <p:nvPr/>
        </p:nvSpPr>
        <p:spPr>
          <a:xfrm>
            <a:off x="549081" y="2161267"/>
            <a:ext cx="144016" cy="144016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Informatica</a:t>
            </a:r>
            <a:r>
              <a:rPr lang="en-US" altLang="ko-KR" dirty="0" smtClean="0"/>
              <a:t> Big Data Edition </a:t>
            </a: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67"/>
          <a:stretch>
            <a:fillRect/>
          </a:stretch>
        </p:blipFill>
        <p:spPr bwMode="auto">
          <a:xfrm>
            <a:off x="1208584" y="1353312"/>
            <a:ext cx="7560840" cy="49941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28464" y="620713"/>
            <a:ext cx="9661401" cy="720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 marL="174625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19208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AutoNum type="arabicPeriod"/>
              <a:tabLst>
                <a:tab pos="93663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3538" indent="-188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74625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4500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tabLst>
                <a:tab pos="26828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363538" algn="l"/>
              </a:tabLst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ct val="0"/>
              </a:spcBef>
              <a:buFont typeface="Wingdings" pitchFamily="2" charset="2"/>
              <a:buNone/>
            </a:pP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Hadoop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의 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HDFS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로의 데이터 적재 및 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Hive 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기반 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ETL </a:t>
            </a:r>
            <a:r>
              <a:rPr kumimoji="1"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처리 기능 제공</a:t>
            </a:r>
            <a:r>
              <a:rPr kumimoji="1"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ETL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매핑 기능 사용 시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Hive QL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자동 생성 지원하나 </a:t>
            </a:r>
            <a:r>
              <a:rPr lang="en-US" altLang="ko-KR" sz="1600" b="1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HiveQL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을 직접 입력하여 실행하는 기능은 지원하지 않음</a:t>
            </a:r>
            <a:endParaRPr kumimoji="1" lang="ko-KR" altLang="en-US" sz="1600" b="1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08584" y="6289575"/>
            <a:ext cx="3397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※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나눔고딕" panose="020D0604000000000000" pitchFamily="50" charset="-127"/>
              </a:rPr>
              <a:t>Hive 0.12~0.13 </a:t>
            </a:r>
            <a:r>
              <a:rPr lang="ko-KR" altLang="en-US" sz="1400">
                <a:latin typeface="Arial" panose="020B0604020202020204" pitchFamily="34" charset="0"/>
                <a:ea typeface="나눔고딕" panose="020D0604000000000000" pitchFamily="50" charset="-127"/>
              </a:rPr>
              <a:t>지원</a:t>
            </a:r>
            <a:r>
              <a:rPr lang="en-US" altLang="ko-KR" sz="1400" dirty="0">
                <a:latin typeface="Arial" panose="020B0604020202020204" pitchFamily="34" charset="0"/>
                <a:ea typeface="나눔고딕" panose="020D0604000000000000" pitchFamily="50" charset="-127"/>
              </a:rPr>
              <a:t>. HBase</a:t>
            </a:r>
            <a:r>
              <a:rPr lang="ko-KR" altLang="en-US" sz="1400">
                <a:latin typeface="Arial" panose="020B0604020202020204" pitchFamily="34" charset="0"/>
                <a:ea typeface="나눔고딕" panose="020D0604000000000000" pitchFamily="50" charset="-127"/>
              </a:rPr>
              <a:t>는 미지원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5211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84"/>
          <p:cNvSpPr txBox="1">
            <a:spLocks noChangeArrowheads="1"/>
          </p:cNvSpPr>
          <p:nvPr/>
        </p:nvSpPr>
        <p:spPr bwMode="auto">
          <a:xfrm>
            <a:off x="272480" y="620714"/>
            <a:ext cx="927474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Informatica</a:t>
            </a:r>
            <a:r>
              <a:rPr kumimoji="1" lang="ko-KR" altLang="en-US" sz="1600" b="1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에서 제시하는 </a:t>
            </a:r>
            <a:r>
              <a:rPr kumimoji="1" lang="en-US" altLang="ko-KR" sz="1600" b="1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BDE Architecture</a:t>
            </a:r>
            <a:r>
              <a:rPr kumimoji="1" lang="ko-KR" altLang="en-US" sz="1600" b="1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를 검토한 결과</a:t>
            </a:r>
            <a:r>
              <a:rPr kumimoji="1" lang="en-US" altLang="ko-KR" sz="1600" b="1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kumimoji="1" lang="en-US" altLang="ko-KR" sz="1600" b="1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RDBMS </a:t>
            </a:r>
            <a:r>
              <a:rPr kumimoji="1" lang="ko-KR" altLang="en-US" sz="1600" b="1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때의 </a:t>
            </a:r>
            <a:r>
              <a:rPr kumimoji="1" lang="en-US" altLang="ko-KR" sz="1600" b="1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ETL </a:t>
            </a:r>
            <a:r>
              <a:rPr kumimoji="1" lang="ko-KR" altLang="en-US" sz="1600" b="1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개발과 마찬가지로 </a:t>
            </a:r>
            <a:r>
              <a:rPr kumimoji="1" lang="en-US" altLang="ko-KR" sz="1600" b="1" dirty="0" err="1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HiveQL</a:t>
            </a:r>
            <a:r>
              <a:rPr kumimoji="1" lang="ko-KR" altLang="en-US" sz="1600" b="1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을 직접 입력하여 구현하는 </a:t>
            </a:r>
            <a:r>
              <a:rPr kumimoji="1" lang="ko-KR" altLang="en-US" sz="1600" b="1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방식이 </a:t>
            </a:r>
            <a:r>
              <a:rPr kumimoji="1" lang="ko-KR" altLang="en-US" sz="1600" b="1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예상되며</a:t>
            </a:r>
            <a:r>
              <a:rPr kumimoji="1" lang="en-US" altLang="ko-KR" sz="1600" b="1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kumimoji="1" lang="ko-KR" altLang="en-US" sz="1600" b="1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결국 개발 생산성은 </a:t>
            </a:r>
            <a:r>
              <a:rPr kumimoji="1" lang="en-US" altLang="ko-KR" sz="1600" b="1" dirty="0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SQL </a:t>
            </a:r>
            <a:r>
              <a:rPr kumimoji="1" lang="ko-KR" altLang="en-US" sz="1600" b="1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기능 지원 </a:t>
            </a:r>
            <a:r>
              <a:rPr lang="ko-KR" altLang="en-US" sz="1600" b="1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범위</a:t>
            </a:r>
            <a:r>
              <a:rPr kumimoji="1" lang="ko-KR" altLang="en-US" sz="1600" b="1" smtClean="0">
                <a:solidFill>
                  <a:srgbClr val="231F2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에 따라 좌우</a:t>
            </a:r>
            <a:endParaRPr kumimoji="1" lang="ko-KR" altLang="en-US" sz="1600" b="1" dirty="0">
              <a:solidFill>
                <a:srgbClr val="231F2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5" name="직사각형 58"/>
          <p:cNvSpPr>
            <a:spLocks noChangeArrowheads="1"/>
          </p:cNvSpPr>
          <p:nvPr/>
        </p:nvSpPr>
        <p:spPr bwMode="auto">
          <a:xfrm>
            <a:off x="3656856" y="1312956"/>
            <a:ext cx="3470770" cy="34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r>
              <a:rPr lang="en-US" altLang="ko-KR" sz="1400" b="1" u="sng" dirty="0" err="1" smtClean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Informatica</a:t>
            </a:r>
            <a:r>
              <a:rPr lang="en-US" altLang="ko-KR" sz="1400" b="1" u="sng" dirty="0" smtClean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400" b="1" u="sng" smtClean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적용 </a:t>
            </a:r>
            <a:r>
              <a:rPr lang="ko-KR" altLang="en-US" sz="1400" b="1" u="sng" dirty="0" smtClean="0">
                <a:solidFill>
                  <a:srgbClr val="231F20"/>
                </a:solidFill>
                <a:latin typeface="Arial" pitchFamily="34" charset="0"/>
                <a:ea typeface="나눔고딕" panose="020D0604000000000000" pitchFamily="50" charset="-127"/>
              </a:rPr>
              <a:t>방식</a:t>
            </a:r>
            <a:endParaRPr lang="en-US" altLang="ko-KR" sz="1400" b="1" u="sng" dirty="0">
              <a:solidFill>
                <a:srgbClr val="231F20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20462"/>
              </p:ext>
            </p:extLst>
          </p:nvPr>
        </p:nvGraphicFramePr>
        <p:xfrm>
          <a:off x="341314" y="1710816"/>
          <a:ext cx="9220198" cy="3014327"/>
        </p:xfrm>
        <a:graphic>
          <a:graphicData uri="http://schemas.openxmlformats.org/drawingml/2006/table">
            <a:tbl>
              <a:tblPr/>
              <a:tblGrid>
                <a:gridCol w="867270"/>
                <a:gridCol w="4176464"/>
                <a:gridCol w="4176464"/>
              </a:tblGrid>
              <a:tr h="486570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단계</a:t>
                      </a:r>
                      <a:endParaRPr lang="ko-KR" alt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Big Data Edition (ETL </a:t>
                      </a:r>
                      <a:r>
                        <a:rPr lang="ko-KR" altLang="en-US" sz="14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매핑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only)</a:t>
                      </a:r>
                      <a:endParaRPr lang="ko-KR" alt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RDBMS</a:t>
                      </a:r>
                      <a:r>
                        <a:rPr lang="ko-KR" altLang="en-US" sz="14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Edition (</a:t>
                      </a:r>
                      <a:r>
                        <a:rPr lang="en-US" altLang="ko-KR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HiveQL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개발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59785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설계</a:t>
                      </a:r>
                      <a:endParaRPr lang="en-US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(•)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설계자는 데이터 탐색 및 처리 결과의 시뮬레이션을 위해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HiveQL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을 가지고 설계</a:t>
                      </a:r>
                      <a:endParaRPr lang="en-US" altLang="ko-KR" sz="12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80975" marR="0" indent="-180975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(•) HiveQL+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매핑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정의서를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작성 및 전달</a:t>
                      </a:r>
                      <a:endParaRPr lang="en-US" altLang="ko-KR" sz="12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indent="-180975" algn="l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(•)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좌동</a:t>
                      </a:r>
                      <a:endParaRPr lang="en-US" altLang="ko-KR" sz="12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555">
                <a:tc rowSpan="2">
                  <a:txBody>
                    <a:bodyPr/>
                    <a:lstStyle/>
                    <a:p>
                      <a:pPr algn="ctr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개발</a:t>
                      </a:r>
                      <a:endParaRPr lang="en-US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개발자는 해당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HiveQL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을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ETL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기능으로 다시 </a:t>
                      </a:r>
                      <a:r>
                        <a:rPr lang="ko-KR" altLang="en-US" sz="1200" b="0" i="0" u="none" strike="noStrike" baseline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매핑하여</a:t>
                      </a:r>
                      <a:r>
                        <a:rPr lang="ko-KR" altLang="en-US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개발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.  Custom </a:t>
                      </a:r>
                      <a:r>
                        <a:rPr lang="en-US" altLang="ko-KR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HiveQL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입력 지원 안 함</a:t>
                      </a:r>
                      <a:endParaRPr lang="en-US" altLang="ko-KR" sz="12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indent="-180975" algn="l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(+)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개발자는 해당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HiveQL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을 그대로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ETL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툴에 입력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8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indent="-1778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(•)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필요시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UDF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Vibe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를 사용하여 구현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구현 결과는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Hive UDF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로 변환하여 저장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1)</a:t>
                      </a:r>
                      <a:endParaRPr lang="ko-KR" altLang="en-US" sz="1200" b="0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778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(•) </a:t>
                      </a:r>
                      <a:r>
                        <a:rPr lang="ko-KR" altLang="en-US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필요시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UDF</a:t>
                      </a:r>
                      <a:r>
                        <a:rPr lang="ko-KR" altLang="en-US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Java</a:t>
                      </a:r>
                      <a:r>
                        <a:rPr lang="ko-KR" altLang="en-US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를 사용하여 구현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555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실행</a:t>
                      </a:r>
                      <a:endParaRPr lang="en-US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(•)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변환된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Hive UDF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가 포함된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HiveQL Generate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후 수행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1" i="0" u="sng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질의 성능 최적화는 </a:t>
                      </a:r>
                      <a:r>
                        <a:rPr lang="en-US" altLang="ko-KR" sz="1200" b="1" i="0" u="sng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Informatica</a:t>
                      </a:r>
                      <a:r>
                        <a:rPr lang="en-US" altLang="ko-KR" sz="1200" b="1" i="0" u="sng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i="0" u="sng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에만 의존</a:t>
                      </a:r>
                      <a:endParaRPr lang="en-US" altLang="ko-KR" sz="1200" b="1" i="0" u="sng" strike="noStrike" baseline="300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indent="-180975" algn="l" fontAlgn="ctr" latinLnBrk="0">
                        <a:lnSpc>
                          <a:spcPct val="120000"/>
                        </a:lnSpc>
                        <a:spcBef>
                          <a:spcPts val="4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(+) </a:t>
                      </a:r>
                      <a:r>
                        <a:rPr lang="ko-KR" altLang="en-US" sz="1200" b="1" i="0" u="sng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설계자</a:t>
                      </a:r>
                      <a:r>
                        <a:rPr lang="en-US" altLang="ko-KR" sz="1200" b="1" i="0" u="sng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i="0" u="sng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개발자</a:t>
                      </a:r>
                      <a:r>
                        <a:rPr lang="en-US" altLang="ko-KR" sz="1200" b="1" i="0" u="sng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/DBA</a:t>
                      </a:r>
                      <a:r>
                        <a:rPr lang="ko-KR" altLang="en-US" sz="1200" b="1" i="0" u="sng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가 최적화한 </a:t>
                      </a:r>
                      <a:r>
                        <a:rPr lang="en-US" altLang="ko-KR" sz="1200" b="1" i="0" u="sng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HiveQL</a:t>
                      </a:r>
                      <a:r>
                        <a:rPr lang="en-US" altLang="ko-KR" sz="1200" b="1" i="0" u="sng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i="0" u="sng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수행</a:t>
                      </a:r>
                      <a:endParaRPr lang="en-US" altLang="ko-KR" sz="1200" b="1" i="0" u="sng" strike="noStrike" baseline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344488" y="4869160"/>
            <a:ext cx="864096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개발 </a:t>
            </a:r>
            <a:r>
              <a:rPr lang="en-US" altLang="ko-KR" sz="14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4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생산성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44488" y="5589240"/>
            <a:ext cx="864096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성능</a:t>
            </a:r>
          </a:p>
        </p:txBody>
      </p:sp>
      <p:sp>
        <p:nvSpPr>
          <p:cNvPr id="3" name="오각형 2"/>
          <p:cNvSpPr/>
          <p:nvPr/>
        </p:nvSpPr>
        <p:spPr>
          <a:xfrm flipH="1">
            <a:off x="1208584" y="4869160"/>
            <a:ext cx="8338641" cy="576064"/>
          </a:xfrm>
          <a:prstGeom prst="homePlate">
            <a:avLst>
              <a:gd name="adj" fmla="val 1447520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4488" y="6237312"/>
            <a:ext cx="770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Hive UDF</a:t>
            </a:r>
            <a:r>
              <a:rPr lang="ko-KR" altLang="en-US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변환 시점 확인 필요</a:t>
            </a:r>
            <a:endParaRPr lang="en-US" altLang="ko-KR" sz="10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타사 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RDB</a:t>
            </a:r>
            <a:r>
              <a:rPr lang="ko-KR" altLang="en-US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기반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사례를 보았을 때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업무 </a:t>
            </a:r>
            <a:r>
              <a:rPr lang="ko-KR" altLang="en-US" sz="1000" dirty="0" err="1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로직이</a:t>
            </a:r>
            <a:r>
              <a:rPr lang="ko-KR" altLang="en-US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담긴 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SQL </a:t>
            </a:r>
            <a:r>
              <a:rPr lang="ko-KR" altLang="en-US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생성시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최적화 되지 않은 경우가 발생하였으며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Custom  SQL</a:t>
            </a:r>
            <a:r>
              <a:rPr lang="ko-KR" altLang="en-US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로 </a:t>
            </a:r>
            <a:r>
              <a:rPr lang="ko-KR" altLang="en-US" sz="1000" dirty="0" err="1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재작성</a:t>
            </a:r>
            <a:r>
              <a:rPr lang="ko-KR" altLang="en-US" sz="10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하였음</a:t>
            </a:r>
            <a:endParaRPr lang="en-US" altLang="ko-KR" sz="1000" dirty="0" smtClean="0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9" name="오각형 58"/>
          <p:cNvSpPr/>
          <p:nvPr/>
        </p:nvSpPr>
        <p:spPr>
          <a:xfrm flipH="1">
            <a:off x="1208584" y="5589240"/>
            <a:ext cx="8338641" cy="576064"/>
          </a:xfrm>
          <a:prstGeom prst="homePlate">
            <a:avLst>
              <a:gd name="adj" fmla="val 1447520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ea typeface="나눔고딕" panose="020D0604000000000000" pitchFamily="50" charset="-127"/>
              </a:rPr>
              <a:t>Informatica</a:t>
            </a:r>
            <a:r>
              <a:rPr lang="en-US" altLang="ko-KR" dirty="0" smtClean="0">
                <a:ea typeface="나눔고딕" panose="020D0604000000000000" pitchFamily="50" charset="-127"/>
              </a:rPr>
              <a:t> </a:t>
            </a:r>
            <a:r>
              <a:rPr lang="ko-KR" altLang="en-US">
                <a:ea typeface="나눔고딕" panose="020D0604000000000000" pitchFamily="50" charset="-127"/>
              </a:rPr>
              <a:t>적용 </a:t>
            </a:r>
            <a:r>
              <a:rPr lang="ko-KR" altLang="en-US">
                <a:ea typeface="나눔고딕" panose="020D0604000000000000" pitchFamily="50" charset="-127"/>
              </a:rPr>
              <a:t>방안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6882" y="4993247"/>
            <a:ext cx="4081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ETL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</a:rPr>
              <a:t>의 개발 생산성은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SQL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</a:rPr>
              <a:t>의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400" smtClean="0">
                <a:latin typeface="Arial" panose="020B0604020202020204" pitchFamily="34" charset="0"/>
                <a:ea typeface="나눔고딕" panose="020D0604000000000000" pitchFamily="50" charset="-127"/>
              </a:rPr>
              <a:t>지원 기능 범위에 </a:t>
            </a:r>
            <a:r>
              <a:rPr lang="ko-KR" altLang="en-US" sz="1400">
                <a:latin typeface="Arial" panose="020B0604020202020204" pitchFamily="34" charset="0"/>
                <a:ea typeface="나눔고딕" panose="020D0604000000000000" pitchFamily="50" charset="-127"/>
              </a:rPr>
              <a:t>좌우</a:t>
            </a:r>
            <a:endParaRPr lang="ko-KR" altLang="en-US" sz="14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85048" y="1698205"/>
            <a:ext cx="4176464" cy="3026473"/>
          </a:xfrm>
          <a:prstGeom prst="roundRect">
            <a:avLst>
              <a:gd name="adj" fmla="val 2664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02873" y="1381742"/>
            <a:ext cx="2002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일반적인 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ETL </a:t>
            </a:r>
            <a:r>
              <a:rPr lang="ko-KR" altLang="en-US" sz="140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개발 방식</a:t>
            </a:r>
            <a:endParaRPr lang="ko-KR" altLang="en-US" sz="1400" dirty="0" err="1" smtClean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050" y="1448967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※ ETL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솔루션</a:t>
            </a:r>
            <a:r>
              <a:rPr lang="en-US" altLang="ko-KR" sz="10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00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비교</a:t>
            </a:r>
            <a:endParaRPr lang="ko-KR" altLang="en-US" sz="10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9" name="실행 단추: 앞으로 또는 다음 18">
            <a:hlinkClick r:id="rId3" action="ppaction://hlinksldjump" highlightClick="1"/>
          </p:cNvPr>
          <p:cNvSpPr/>
          <p:nvPr/>
        </p:nvSpPr>
        <p:spPr>
          <a:xfrm>
            <a:off x="1428036" y="1496557"/>
            <a:ext cx="144016" cy="144016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44488" y="6237312"/>
            <a:ext cx="37444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5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8194" name="Rectangle 40"/>
          <p:cNvSpPr>
            <a:spLocks noChangeArrowheads="1"/>
          </p:cNvSpPr>
          <p:nvPr/>
        </p:nvSpPr>
        <p:spPr bwMode="auto">
          <a:xfrm>
            <a:off x="2845747" y="1722105"/>
            <a:ext cx="4534040" cy="2213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4661" tIns="44661" rIns="44661" bIns="44661">
            <a:spAutoFit/>
          </a:bodyPr>
          <a:lstStyle/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ecosystem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소개</a:t>
            </a:r>
          </a:p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ko-KR" altLang="en-US" sz="2400" b="1" dirty="0" err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Vendor </a:t>
            </a:r>
            <a:r>
              <a:rPr lang="ko-KR" altLang="en-US" sz="2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동향</a:t>
            </a:r>
          </a:p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buAutoNum type="arabicPeriod"/>
              <a:tabLst>
                <a:tab pos="773113" algn="l"/>
              </a:tabLst>
            </a:pP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LG CNS 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기술전략 방향</a:t>
            </a:r>
          </a:p>
        </p:txBody>
      </p:sp>
    </p:spTree>
    <p:extLst>
      <p:ext uri="{BB962C8B-B14F-4D97-AF65-F5344CB8AC3E}">
        <p14:creationId xmlns:p14="http://schemas.microsoft.com/office/powerpoint/2010/main" val="5791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LG CNS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플랫폼 </a:t>
            </a:r>
            <a:r>
              <a:rPr lang="ko-KR" altLang="en-US" dirty="0" err="1" smtClean="0"/>
              <a:t>로드맵</a:t>
            </a:r>
            <a:endParaRPr lang="ko-KR" altLang="en-US" dirty="0" smtClean="0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488504" y="921465"/>
            <a:ext cx="917193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69"/>
          <p:cNvSpPr txBox="1">
            <a:spLocks noChangeArrowheads="1"/>
          </p:cNvSpPr>
          <p:nvPr/>
        </p:nvSpPr>
        <p:spPr bwMode="gray">
          <a:xfrm>
            <a:off x="731451" y="692696"/>
            <a:ext cx="1299239" cy="45002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 anchorCtr="1"/>
          <a:lstStyle/>
          <a:p>
            <a:pPr marL="85725" indent="-85725" algn="ctr" fontAlgn="auto" latinLnBrk="0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ko-KR" sz="1200" dirty="0" err="1" smtClean="0"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 1.0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출시</a:t>
            </a:r>
            <a:endParaRPr lang="en-US" altLang="ko-KR" sz="1200" dirty="0" smtClean="0">
              <a:latin typeface="Arial" pitchFamily="34" charset="0"/>
              <a:ea typeface="나눔고딕" pitchFamily="50" charset="-127"/>
            </a:endParaRPr>
          </a:p>
          <a:p>
            <a:pPr marL="85725" indent="-85725" algn="ctr" fontAlgn="auto" latinLnBrk="0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2011.12</a:t>
            </a:r>
          </a:p>
        </p:txBody>
      </p:sp>
      <p:sp>
        <p:nvSpPr>
          <p:cNvPr id="54" name="Text Box 69"/>
          <p:cNvSpPr txBox="1">
            <a:spLocks noChangeArrowheads="1"/>
          </p:cNvSpPr>
          <p:nvPr/>
        </p:nvSpPr>
        <p:spPr bwMode="gray">
          <a:xfrm>
            <a:off x="3536667" y="692696"/>
            <a:ext cx="1299239" cy="45002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 anchorCtr="1"/>
          <a:lstStyle/>
          <a:p>
            <a:pPr marL="85725" indent="-85725" algn="ctr" fontAlgn="auto" latinLnBrk="0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ko-KR" sz="1200" dirty="0" err="1" smtClean="0"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 2.0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출시</a:t>
            </a:r>
            <a:endParaRPr lang="en-US" altLang="ko-KR" sz="1200" dirty="0" smtClean="0">
              <a:latin typeface="Arial" pitchFamily="34" charset="0"/>
              <a:ea typeface="나눔고딕" pitchFamily="50" charset="-127"/>
            </a:endParaRPr>
          </a:p>
          <a:p>
            <a:pPr marL="85725" indent="-85725" algn="ctr" fontAlgn="auto" latinLnBrk="0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2013.10</a:t>
            </a:r>
          </a:p>
        </p:txBody>
      </p:sp>
      <p:sp>
        <p:nvSpPr>
          <p:cNvPr id="55" name="Text Box 69"/>
          <p:cNvSpPr txBox="1">
            <a:spLocks noChangeArrowheads="1"/>
          </p:cNvSpPr>
          <p:nvPr/>
        </p:nvSpPr>
        <p:spPr bwMode="gray">
          <a:xfrm>
            <a:off x="5844018" y="692696"/>
            <a:ext cx="1299239" cy="45002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 anchorCtr="1"/>
          <a:lstStyle/>
          <a:p>
            <a:pPr marL="85725" indent="-85725" algn="ctr" fontAlgn="auto" latinLnBrk="0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ko-KR" sz="1200" dirty="0" err="1" smtClean="0">
                <a:latin typeface="Arial" pitchFamily="34" charset="0"/>
                <a:ea typeface="나눔고딕" pitchFamily="50" charset="-127"/>
              </a:rPr>
              <a:t>HBase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 1.0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출시</a:t>
            </a:r>
            <a:endParaRPr lang="en-US" altLang="ko-KR" sz="1200" dirty="0" smtClean="0">
              <a:latin typeface="Arial" pitchFamily="34" charset="0"/>
              <a:ea typeface="나눔고딕" pitchFamily="50" charset="-127"/>
            </a:endParaRPr>
          </a:p>
          <a:p>
            <a:pPr marL="85725" indent="-85725" algn="ctr" fontAlgn="auto" latinLnBrk="0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2015.02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947474" y="1196752"/>
            <a:ext cx="8616021" cy="1765194"/>
            <a:chOff x="632521" y="1340768"/>
            <a:chExt cx="8616021" cy="1765194"/>
          </a:xfrm>
        </p:grpSpPr>
        <p:sp>
          <p:nvSpPr>
            <p:cNvPr id="64" name="Freeform 11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704528" y="2395949"/>
              <a:ext cx="5120882" cy="710013"/>
            </a:xfrm>
            <a:custGeom>
              <a:avLst/>
              <a:gdLst>
                <a:gd name="connsiteX0" fmla="*/ 0 w 7653"/>
                <a:gd name="connsiteY0" fmla="*/ 10000 h 10000"/>
                <a:gd name="connsiteX1" fmla="*/ 2551 w 7653"/>
                <a:gd name="connsiteY1" fmla="*/ 10000 h 10000"/>
                <a:gd name="connsiteX2" fmla="*/ 2551 w 7653"/>
                <a:gd name="connsiteY2" fmla="*/ 6500 h 10000"/>
                <a:gd name="connsiteX3" fmla="*/ 5102 w 7653"/>
                <a:gd name="connsiteY3" fmla="*/ 6500 h 10000"/>
                <a:gd name="connsiteX4" fmla="*/ 5102 w 7653"/>
                <a:gd name="connsiteY4" fmla="*/ 3500 h 10000"/>
                <a:gd name="connsiteX5" fmla="*/ 7653 w 7653"/>
                <a:gd name="connsiteY5" fmla="*/ 3500 h 10000"/>
                <a:gd name="connsiteX6" fmla="*/ 7653 w 7653"/>
                <a:gd name="connsiteY6" fmla="*/ 0 h 10000"/>
                <a:gd name="connsiteX0" fmla="*/ 0 w 10000"/>
                <a:gd name="connsiteY0" fmla="*/ 6500 h 6500"/>
                <a:gd name="connsiteX1" fmla="*/ 3333 w 10000"/>
                <a:gd name="connsiteY1" fmla="*/ 6500 h 6500"/>
                <a:gd name="connsiteX2" fmla="*/ 3333 w 10000"/>
                <a:gd name="connsiteY2" fmla="*/ 3000 h 6500"/>
                <a:gd name="connsiteX3" fmla="*/ 6667 w 10000"/>
                <a:gd name="connsiteY3" fmla="*/ 3000 h 6500"/>
                <a:gd name="connsiteX4" fmla="*/ 6667 w 10000"/>
                <a:gd name="connsiteY4" fmla="*/ 0 h 6500"/>
                <a:gd name="connsiteX5" fmla="*/ 10000 w 10000"/>
                <a:gd name="connsiteY5" fmla="*/ 0 h 6500"/>
                <a:gd name="connsiteX0" fmla="*/ 0 w 10000"/>
                <a:gd name="connsiteY0" fmla="*/ 10000 h 10000"/>
                <a:gd name="connsiteX1" fmla="*/ 3333 w 10000"/>
                <a:gd name="connsiteY1" fmla="*/ 9208 h 10000"/>
                <a:gd name="connsiteX2" fmla="*/ 3333 w 10000"/>
                <a:gd name="connsiteY2" fmla="*/ 4615 h 10000"/>
                <a:gd name="connsiteX3" fmla="*/ 6667 w 10000"/>
                <a:gd name="connsiteY3" fmla="*/ 4615 h 10000"/>
                <a:gd name="connsiteX4" fmla="*/ 6667 w 10000"/>
                <a:gd name="connsiteY4" fmla="*/ 0 h 10000"/>
                <a:gd name="connsiteX5" fmla="*/ 10000 w 10000"/>
                <a:gd name="connsiteY5" fmla="*/ 0 h 10000"/>
                <a:gd name="connsiteX0" fmla="*/ 0 w 9994"/>
                <a:gd name="connsiteY0" fmla="*/ 9378 h 9378"/>
                <a:gd name="connsiteX1" fmla="*/ 3327 w 9994"/>
                <a:gd name="connsiteY1" fmla="*/ 9208 h 9378"/>
                <a:gd name="connsiteX2" fmla="*/ 3327 w 9994"/>
                <a:gd name="connsiteY2" fmla="*/ 4615 h 9378"/>
                <a:gd name="connsiteX3" fmla="*/ 6661 w 9994"/>
                <a:gd name="connsiteY3" fmla="*/ 4615 h 9378"/>
                <a:gd name="connsiteX4" fmla="*/ 6661 w 9994"/>
                <a:gd name="connsiteY4" fmla="*/ 0 h 9378"/>
                <a:gd name="connsiteX5" fmla="*/ 9994 w 9994"/>
                <a:gd name="connsiteY5" fmla="*/ 0 h 9378"/>
                <a:gd name="connsiteX0" fmla="*/ 0 w 9994"/>
                <a:gd name="connsiteY0" fmla="*/ 9819 h 9819"/>
                <a:gd name="connsiteX1" fmla="*/ 3323 w 9994"/>
                <a:gd name="connsiteY1" fmla="*/ 9819 h 9819"/>
                <a:gd name="connsiteX2" fmla="*/ 3323 w 9994"/>
                <a:gd name="connsiteY2" fmla="*/ 4921 h 9819"/>
                <a:gd name="connsiteX3" fmla="*/ 6659 w 9994"/>
                <a:gd name="connsiteY3" fmla="*/ 4921 h 9819"/>
                <a:gd name="connsiteX4" fmla="*/ 6659 w 9994"/>
                <a:gd name="connsiteY4" fmla="*/ 0 h 9819"/>
                <a:gd name="connsiteX5" fmla="*/ 9994 w 9994"/>
                <a:gd name="connsiteY5" fmla="*/ 0 h 9819"/>
                <a:gd name="connsiteX0" fmla="*/ 0 w 10000"/>
                <a:gd name="connsiteY0" fmla="*/ 10000 h 10000"/>
                <a:gd name="connsiteX1" fmla="*/ 3325 w 10000"/>
                <a:gd name="connsiteY1" fmla="*/ 10000 h 10000"/>
                <a:gd name="connsiteX2" fmla="*/ 3325 w 10000"/>
                <a:gd name="connsiteY2" fmla="*/ 5012 h 10000"/>
                <a:gd name="connsiteX3" fmla="*/ 6663 w 10000"/>
                <a:gd name="connsiteY3" fmla="*/ 5012 h 10000"/>
                <a:gd name="connsiteX4" fmla="*/ 6663 w 10000"/>
                <a:gd name="connsiteY4" fmla="*/ 0 h 10000"/>
                <a:gd name="connsiteX5" fmla="*/ 10000 w 10000"/>
                <a:gd name="connsiteY5" fmla="*/ 0 h 10000"/>
                <a:gd name="connsiteX0" fmla="*/ 0 w 10000"/>
                <a:gd name="connsiteY0" fmla="*/ 10000 h 10000"/>
                <a:gd name="connsiteX1" fmla="*/ 3325 w 10000"/>
                <a:gd name="connsiteY1" fmla="*/ 10000 h 10000"/>
                <a:gd name="connsiteX2" fmla="*/ 3325 w 10000"/>
                <a:gd name="connsiteY2" fmla="*/ 5012 h 10000"/>
                <a:gd name="connsiteX3" fmla="*/ 6663 w 10000"/>
                <a:gd name="connsiteY3" fmla="*/ 5012 h 10000"/>
                <a:gd name="connsiteX4" fmla="*/ 6663 w 10000"/>
                <a:gd name="connsiteY4" fmla="*/ 0 h 10000"/>
                <a:gd name="connsiteX5" fmla="*/ 10000 w 10000"/>
                <a:gd name="connsiteY5" fmla="*/ 0 h 10000"/>
                <a:gd name="connsiteX0" fmla="*/ 0 w 10016"/>
                <a:gd name="connsiteY0" fmla="*/ 10000 h 10000"/>
                <a:gd name="connsiteX1" fmla="*/ 3325 w 10016"/>
                <a:gd name="connsiteY1" fmla="*/ 10000 h 10000"/>
                <a:gd name="connsiteX2" fmla="*/ 3325 w 10016"/>
                <a:gd name="connsiteY2" fmla="*/ 5012 h 10000"/>
                <a:gd name="connsiteX3" fmla="*/ 6663 w 10016"/>
                <a:gd name="connsiteY3" fmla="*/ 5012 h 10000"/>
                <a:gd name="connsiteX4" fmla="*/ 6663 w 10016"/>
                <a:gd name="connsiteY4" fmla="*/ 0 h 10000"/>
                <a:gd name="connsiteX5" fmla="*/ 10016 w 10016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6" h="10000">
                  <a:moveTo>
                    <a:pt x="0" y="10000"/>
                  </a:moveTo>
                  <a:lnTo>
                    <a:pt x="3325" y="10000"/>
                  </a:lnTo>
                  <a:lnTo>
                    <a:pt x="3325" y="5012"/>
                  </a:lnTo>
                  <a:lnTo>
                    <a:pt x="6663" y="5012"/>
                  </a:lnTo>
                  <a:lnTo>
                    <a:pt x="6663" y="0"/>
                  </a:lnTo>
                  <a:lnTo>
                    <a:pt x="10016" y="0"/>
                  </a:lnTo>
                </a:path>
              </a:pathLst>
            </a:custGeom>
            <a:noFill/>
            <a:ln w="19050" cap="flat" cmpd="sng">
              <a:solidFill>
                <a:schemeClr val="tx1">
                  <a:lumMod val="90000"/>
                  <a:lumOff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 11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4127660" y="1684182"/>
              <a:ext cx="5120882" cy="710013"/>
            </a:xfrm>
            <a:custGeom>
              <a:avLst/>
              <a:gdLst>
                <a:gd name="connsiteX0" fmla="*/ 0 w 7653"/>
                <a:gd name="connsiteY0" fmla="*/ 10000 h 10000"/>
                <a:gd name="connsiteX1" fmla="*/ 2551 w 7653"/>
                <a:gd name="connsiteY1" fmla="*/ 10000 h 10000"/>
                <a:gd name="connsiteX2" fmla="*/ 2551 w 7653"/>
                <a:gd name="connsiteY2" fmla="*/ 6500 h 10000"/>
                <a:gd name="connsiteX3" fmla="*/ 5102 w 7653"/>
                <a:gd name="connsiteY3" fmla="*/ 6500 h 10000"/>
                <a:gd name="connsiteX4" fmla="*/ 5102 w 7653"/>
                <a:gd name="connsiteY4" fmla="*/ 3500 h 10000"/>
                <a:gd name="connsiteX5" fmla="*/ 7653 w 7653"/>
                <a:gd name="connsiteY5" fmla="*/ 3500 h 10000"/>
                <a:gd name="connsiteX6" fmla="*/ 7653 w 7653"/>
                <a:gd name="connsiteY6" fmla="*/ 0 h 10000"/>
                <a:gd name="connsiteX0" fmla="*/ 0 w 10000"/>
                <a:gd name="connsiteY0" fmla="*/ 6500 h 6500"/>
                <a:gd name="connsiteX1" fmla="*/ 3333 w 10000"/>
                <a:gd name="connsiteY1" fmla="*/ 6500 h 6500"/>
                <a:gd name="connsiteX2" fmla="*/ 3333 w 10000"/>
                <a:gd name="connsiteY2" fmla="*/ 3000 h 6500"/>
                <a:gd name="connsiteX3" fmla="*/ 6667 w 10000"/>
                <a:gd name="connsiteY3" fmla="*/ 3000 h 6500"/>
                <a:gd name="connsiteX4" fmla="*/ 6667 w 10000"/>
                <a:gd name="connsiteY4" fmla="*/ 0 h 6500"/>
                <a:gd name="connsiteX5" fmla="*/ 10000 w 10000"/>
                <a:gd name="connsiteY5" fmla="*/ 0 h 6500"/>
                <a:gd name="connsiteX0" fmla="*/ 0 w 10000"/>
                <a:gd name="connsiteY0" fmla="*/ 10000 h 10000"/>
                <a:gd name="connsiteX1" fmla="*/ 3333 w 10000"/>
                <a:gd name="connsiteY1" fmla="*/ 9208 h 10000"/>
                <a:gd name="connsiteX2" fmla="*/ 3333 w 10000"/>
                <a:gd name="connsiteY2" fmla="*/ 4615 h 10000"/>
                <a:gd name="connsiteX3" fmla="*/ 6667 w 10000"/>
                <a:gd name="connsiteY3" fmla="*/ 4615 h 10000"/>
                <a:gd name="connsiteX4" fmla="*/ 6667 w 10000"/>
                <a:gd name="connsiteY4" fmla="*/ 0 h 10000"/>
                <a:gd name="connsiteX5" fmla="*/ 10000 w 10000"/>
                <a:gd name="connsiteY5" fmla="*/ 0 h 10000"/>
                <a:gd name="connsiteX0" fmla="*/ 0 w 9994"/>
                <a:gd name="connsiteY0" fmla="*/ 9378 h 9378"/>
                <a:gd name="connsiteX1" fmla="*/ 3327 w 9994"/>
                <a:gd name="connsiteY1" fmla="*/ 9208 h 9378"/>
                <a:gd name="connsiteX2" fmla="*/ 3327 w 9994"/>
                <a:gd name="connsiteY2" fmla="*/ 4615 h 9378"/>
                <a:gd name="connsiteX3" fmla="*/ 6661 w 9994"/>
                <a:gd name="connsiteY3" fmla="*/ 4615 h 9378"/>
                <a:gd name="connsiteX4" fmla="*/ 6661 w 9994"/>
                <a:gd name="connsiteY4" fmla="*/ 0 h 9378"/>
                <a:gd name="connsiteX5" fmla="*/ 9994 w 9994"/>
                <a:gd name="connsiteY5" fmla="*/ 0 h 9378"/>
                <a:gd name="connsiteX0" fmla="*/ 0 w 9994"/>
                <a:gd name="connsiteY0" fmla="*/ 9819 h 9819"/>
                <a:gd name="connsiteX1" fmla="*/ 3323 w 9994"/>
                <a:gd name="connsiteY1" fmla="*/ 9819 h 9819"/>
                <a:gd name="connsiteX2" fmla="*/ 3323 w 9994"/>
                <a:gd name="connsiteY2" fmla="*/ 4921 h 9819"/>
                <a:gd name="connsiteX3" fmla="*/ 6659 w 9994"/>
                <a:gd name="connsiteY3" fmla="*/ 4921 h 9819"/>
                <a:gd name="connsiteX4" fmla="*/ 6659 w 9994"/>
                <a:gd name="connsiteY4" fmla="*/ 0 h 9819"/>
                <a:gd name="connsiteX5" fmla="*/ 9994 w 9994"/>
                <a:gd name="connsiteY5" fmla="*/ 0 h 9819"/>
                <a:gd name="connsiteX0" fmla="*/ 0 w 10000"/>
                <a:gd name="connsiteY0" fmla="*/ 10000 h 10000"/>
                <a:gd name="connsiteX1" fmla="*/ 3325 w 10000"/>
                <a:gd name="connsiteY1" fmla="*/ 10000 h 10000"/>
                <a:gd name="connsiteX2" fmla="*/ 3325 w 10000"/>
                <a:gd name="connsiteY2" fmla="*/ 5012 h 10000"/>
                <a:gd name="connsiteX3" fmla="*/ 6663 w 10000"/>
                <a:gd name="connsiteY3" fmla="*/ 5012 h 10000"/>
                <a:gd name="connsiteX4" fmla="*/ 6663 w 10000"/>
                <a:gd name="connsiteY4" fmla="*/ 0 h 10000"/>
                <a:gd name="connsiteX5" fmla="*/ 10000 w 10000"/>
                <a:gd name="connsiteY5" fmla="*/ 0 h 10000"/>
                <a:gd name="connsiteX0" fmla="*/ 0 w 10000"/>
                <a:gd name="connsiteY0" fmla="*/ 10000 h 10000"/>
                <a:gd name="connsiteX1" fmla="*/ 3325 w 10000"/>
                <a:gd name="connsiteY1" fmla="*/ 10000 h 10000"/>
                <a:gd name="connsiteX2" fmla="*/ 3325 w 10000"/>
                <a:gd name="connsiteY2" fmla="*/ 5012 h 10000"/>
                <a:gd name="connsiteX3" fmla="*/ 6663 w 10000"/>
                <a:gd name="connsiteY3" fmla="*/ 5012 h 10000"/>
                <a:gd name="connsiteX4" fmla="*/ 6663 w 10000"/>
                <a:gd name="connsiteY4" fmla="*/ 0 h 10000"/>
                <a:gd name="connsiteX5" fmla="*/ 10000 w 10000"/>
                <a:gd name="connsiteY5" fmla="*/ 0 h 10000"/>
                <a:gd name="connsiteX0" fmla="*/ 0 w 10016"/>
                <a:gd name="connsiteY0" fmla="*/ 10000 h 10000"/>
                <a:gd name="connsiteX1" fmla="*/ 3325 w 10016"/>
                <a:gd name="connsiteY1" fmla="*/ 10000 h 10000"/>
                <a:gd name="connsiteX2" fmla="*/ 3325 w 10016"/>
                <a:gd name="connsiteY2" fmla="*/ 5012 h 10000"/>
                <a:gd name="connsiteX3" fmla="*/ 6663 w 10016"/>
                <a:gd name="connsiteY3" fmla="*/ 5012 h 10000"/>
                <a:gd name="connsiteX4" fmla="*/ 6663 w 10016"/>
                <a:gd name="connsiteY4" fmla="*/ 0 h 10000"/>
                <a:gd name="connsiteX5" fmla="*/ 10016 w 10016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6" h="10000">
                  <a:moveTo>
                    <a:pt x="0" y="10000"/>
                  </a:moveTo>
                  <a:lnTo>
                    <a:pt x="3325" y="10000"/>
                  </a:lnTo>
                  <a:lnTo>
                    <a:pt x="3325" y="5012"/>
                  </a:lnTo>
                  <a:lnTo>
                    <a:pt x="6663" y="5012"/>
                  </a:lnTo>
                  <a:lnTo>
                    <a:pt x="6663" y="0"/>
                  </a:lnTo>
                  <a:lnTo>
                    <a:pt x="10016" y="0"/>
                  </a:lnTo>
                </a:path>
              </a:pathLst>
            </a:custGeom>
            <a:noFill/>
            <a:ln w="19050" cap="flat" cmpd="sng">
              <a:solidFill>
                <a:schemeClr val="tx1">
                  <a:lumMod val="90000"/>
                  <a:lumOff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 9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050550" y="2747676"/>
              <a:ext cx="350366" cy="354711"/>
            </a:xfrm>
            <a:custGeom>
              <a:avLst/>
              <a:gdLst>
                <a:gd name="connsiteX0" fmla="*/ 58 w 10058"/>
                <a:gd name="connsiteY0" fmla="*/ 10000 h 10000"/>
                <a:gd name="connsiteX1" fmla="*/ 0 w 10058"/>
                <a:gd name="connsiteY1" fmla="*/ 4107 h 10000"/>
                <a:gd name="connsiteX2" fmla="*/ 10058 w 10058"/>
                <a:gd name="connsiteY2" fmla="*/ 0 h 10000"/>
                <a:gd name="connsiteX3" fmla="*/ 10058 w 10058"/>
                <a:gd name="connsiteY3" fmla="*/ 10000 h 10000"/>
                <a:gd name="connsiteX4" fmla="*/ 58 w 1005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8" h="10000">
                  <a:moveTo>
                    <a:pt x="58" y="10000"/>
                  </a:moveTo>
                  <a:cubicBezTo>
                    <a:pt x="39" y="8036"/>
                    <a:pt x="19" y="6071"/>
                    <a:pt x="0" y="4107"/>
                  </a:cubicBezTo>
                  <a:lnTo>
                    <a:pt x="10058" y="0"/>
                  </a:lnTo>
                  <a:lnTo>
                    <a:pt x="10058" y="10000"/>
                  </a:lnTo>
                  <a:lnTo>
                    <a:pt x="58" y="1000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 9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760668" y="2395949"/>
              <a:ext cx="350366" cy="354711"/>
            </a:xfrm>
            <a:custGeom>
              <a:avLst/>
              <a:gdLst>
                <a:gd name="connsiteX0" fmla="*/ 58 w 10058"/>
                <a:gd name="connsiteY0" fmla="*/ 10000 h 10000"/>
                <a:gd name="connsiteX1" fmla="*/ 0 w 10058"/>
                <a:gd name="connsiteY1" fmla="*/ 4107 h 10000"/>
                <a:gd name="connsiteX2" fmla="*/ 10058 w 10058"/>
                <a:gd name="connsiteY2" fmla="*/ 0 h 10000"/>
                <a:gd name="connsiteX3" fmla="*/ 10058 w 10058"/>
                <a:gd name="connsiteY3" fmla="*/ 10000 h 10000"/>
                <a:gd name="connsiteX4" fmla="*/ 58 w 1005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8" h="10000">
                  <a:moveTo>
                    <a:pt x="58" y="10000"/>
                  </a:moveTo>
                  <a:cubicBezTo>
                    <a:pt x="39" y="8036"/>
                    <a:pt x="19" y="6071"/>
                    <a:pt x="0" y="4107"/>
                  </a:cubicBezTo>
                  <a:lnTo>
                    <a:pt x="10058" y="0"/>
                  </a:lnTo>
                  <a:lnTo>
                    <a:pt x="10058" y="10000"/>
                  </a:lnTo>
                  <a:lnTo>
                    <a:pt x="58" y="1000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 9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5473682" y="2035909"/>
              <a:ext cx="350366" cy="354711"/>
            </a:xfrm>
            <a:custGeom>
              <a:avLst/>
              <a:gdLst>
                <a:gd name="connsiteX0" fmla="*/ 58 w 10058"/>
                <a:gd name="connsiteY0" fmla="*/ 10000 h 10000"/>
                <a:gd name="connsiteX1" fmla="*/ 0 w 10058"/>
                <a:gd name="connsiteY1" fmla="*/ 4107 h 10000"/>
                <a:gd name="connsiteX2" fmla="*/ 10058 w 10058"/>
                <a:gd name="connsiteY2" fmla="*/ 0 h 10000"/>
                <a:gd name="connsiteX3" fmla="*/ 10058 w 10058"/>
                <a:gd name="connsiteY3" fmla="*/ 10000 h 10000"/>
                <a:gd name="connsiteX4" fmla="*/ 58 w 1005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8" h="10000">
                  <a:moveTo>
                    <a:pt x="58" y="10000"/>
                  </a:moveTo>
                  <a:cubicBezTo>
                    <a:pt x="39" y="8036"/>
                    <a:pt x="19" y="6071"/>
                    <a:pt x="0" y="4107"/>
                  </a:cubicBezTo>
                  <a:lnTo>
                    <a:pt x="10058" y="0"/>
                  </a:lnTo>
                  <a:lnTo>
                    <a:pt x="10058" y="10000"/>
                  </a:lnTo>
                  <a:lnTo>
                    <a:pt x="58" y="1000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7176935" y="1684182"/>
              <a:ext cx="350366" cy="354711"/>
            </a:xfrm>
            <a:custGeom>
              <a:avLst/>
              <a:gdLst>
                <a:gd name="connsiteX0" fmla="*/ 58 w 10058"/>
                <a:gd name="connsiteY0" fmla="*/ 10000 h 10000"/>
                <a:gd name="connsiteX1" fmla="*/ 0 w 10058"/>
                <a:gd name="connsiteY1" fmla="*/ 4107 h 10000"/>
                <a:gd name="connsiteX2" fmla="*/ 10058 w 10058"/>
                <a:gd name="connsiteY2" fmla="*/ 0 h 10000"/>
                <a:gd name="connsiteX3" fmla="*/ 10058 w 10058"/>
                <a:gd name="connsiteY3" fmla="*/ 10000 h 10000"/>
                <a:gd name="connsiteX4" fmla="*/ 58 w 1005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8" h="10000">
                  <a:moveTo>
                    <a:pt x="58" y="10000"/>
                  </a:moveTo>
                  <a:cubicBezTo>
                    <a:pt x="39" y="8036"/>
                    <a:pt x="19" y="6071"/>
                    <a:pt x="0" y="4107"/>
                  </a:cubicBezTo>
                  <a:lnTo>
                    <a:pt x="10058" y="0"/>
                  </a:lnTo>
                  <a:lnTo>
                    <a:pt x="10058" y="10000"/>
                  </a:lnTo>
                  <a:lnTo>
                    <a:pt x="58" y="1000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Rectangle 13"/>
            <p:cNvSpPr>
              <a:spLocks noChangeArrowheads="1"/>
            </p:cNvSpPr>
            <p:nvPr/>
          </p:nvSpPr>
          <p:spPr bwMode="auto">
            <a:xfrm>
              <a:off x="632521" y="2764302"/>
              <a:ext cx="1406386" cy="327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3810" tIns="0" rIns="3810" bIns="0" anchor="ctr">
              <a:noAutofit/>
            </a:bodyPr>
            <a:lstStyle/>
            <a:p>
              <a:pPr algn="ctr" defTabSz="895350">
                <a:buSzPct val="120000"/>
              </a:pPr>
              <a:r>
                <a:rPr lang="en-US" altLang="ko-KR" sz="1200" b="1" smtClean="0">
                  <a:latin typeface="Arial" pitchFamily="34" charset="0"/>
                  <a:ea typeface="나눔고딕" pitchFamily="50" charset="-127"/>
                </a:rPr>
                <a:t>SBP 1.0 (’12)</a:t>
              </a:r>
              <a:endParaRPr lang="en-US" altLang="ko-KR" sz="1200" b="1" dirty="0"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383978" y="2412575"/>
              <a:ext cx="1406386" cy="327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3810" tIns="0" rIns="3810" bIns="0" anchor="ctr">
              <a:noAutofit/>
            </a:bodyPr>
            <a:lstStyle/>
            <a:p>
              <a:pPr algn="ctr" defTabSz="895350">
                <a:buSzPct val="120000"/>
              </a:pPr>
              <a:r>
                <a:rPr lang="en-US" altLang="ko-KR" sz="1200" b="1" dirty="0" smtClean="0">
                  <a:latin typeface="Arial" pitchFamily="34" charset="0"/>
                  <a:ea typeface="나눔고딕" pitchFamily="50" charset="-127"/>
                </a:rPr>
                <a:t>SBP 2.0 (’13)</a:t>
              </a:r>
              <a:endParaRPr lang="en-US" altLang="ko-KR" sz="1200" b="1" dirty="0"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76" name="Rectangle 13"/>
            <p:cNvSpPr>
              <a:spLocks noChangeArrowheads="1"/>
            </p:cNvSpPr>
            <p:nvPr/>
          </p:nvSpPr>
          <p:spPr bwMode="auto">
            <a:xfrm>
              <a:off x="4063966" y="2044222"/>
              <a:ext cx="1406386" cy="327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3810" tIns="0" rIns="3810" bIns="0" anchor="ctr">
              <a:noAutofit/>
            </a:bodyPr>
            <a:lstStyle/>
            <a:p>
              <a:pPr algn="ctr" defTabSz="895350">
                <a:buSzPct val="120000"/>
              </a:pPr>
              <a:r>
                <a:rPr lang="en-US" altLang="ko-KR" sz="1200" b="1" dirty="0" smtClean="0">
                  <a:latin typeface="Arial" pitchFamily="34" charset="0"/>
                  <a:ea typeface="나눔고딕" pitchFamily="50" charset="-127"/>
                </a:rPr>
                <a:t>SBP 3.0 (’14. 09)</a:t>
              </a:r>
              <a:endParaRPr lang="en-US" altLang="ko-KR" sz="1200" b="1" dirty="0"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77" name="Rectangle 13"/>
            <p:cNvSpPr>
              <a:spLocks noChangeArrowheads="1"/>
            </p:cNvSpPr>
            <p:nvPr/>
          </p:nvSpPr>
          <p:spPr bwMode="auto">
            <a:xfrm>
              <a:off x="5770028" y="1716701"/>
              <a:ext cx="1406386" cy="327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3810" tIns="0" rIns="3810" bIns="0" anchor="ctr">
              <a:noAutofit/>
            </a:bodyPr>
            <a:lstStyle/>
            <a:p>
              <a:pPr algn="ctr" defTabSz="895350">
                <a:buSzPct val="120000"/>
              </a:pPr>
              <a:r>
                <a:rPr lang="en-US" altLang="ko-KR" sz="1200" b="1" dirty="0" smtClean="0">
                  <a:latin typeface="Arial" pitchFamily="34" charset="0"/>
                  <a:ea typeface="나눔고딕" pitchFamily="50" charset="-127"/>
                </a:rPr>
                <a:t>SBP 4.0 (’15)</a:t>
              </a:r>
              <a:endParaRPr lang="en-US" altLang="ko-KR" sz="1200" b="1" dirty="0"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78" name="Rectangle 13"/>
            <p:cNvSpPr>
              <a:spLocks noChangeArrowheads="1"/>
            </p:cNvSpPr>
            <p:nvPr/>
          </p:nvSpPr>
          <p:spPr bwMode="auto">
            <a:xfrm>
              <a:off x="7496546" y="1340768"/>
              <a:ext cx="1406386" cy="327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3810" tIns="0" rIns="3810" bIns="0" anchor="ctr">
              <a:noAutofit/>
            </a:bodyPr>
            <a:lstStyle/>
            <a:p>
              <a:pPr algn="ctr" defTabSz="895350">
                <a:buSzPct val="120000"/>
              </a:pPr>
              <a:r>
                <a:rPr lang="en-US" altLang="ko-KR" sz="1200" b="1" dirty="0" smtClean="0">
                  <a:latin typeface="Arial" pitchFamily="34" charset="0"/>
                  <a:ea typeface="나눔고딕" pitchFamily="50" charset="-127"/>
                </a:rPr>
                <a:t>SBP 5.0 (’16)</a:t>
              </a:r>
              <a:endParaRPr lang="en-US" altLang="ko-KR" sz="1200" b="1" dirty="0">
                <a:latin typeface="Arial" pitchFamily="34" charset="0"/>
                <a:ea typeface="나눔고딕" pitchFamily="50" charset="-127"/>
              </a:endParaRPr>
            </a:p>
          </p:txBody>
        </p:sp>
      </p:grpSp>
      <p:cxnSp>
        <p:nvCxnSpPr>
          <p:cNvPr id="80" name="직선 연결선 79"/>
          <p:cNvCxnSpPr/>
          <p:nvPr/>
        </p:nvCxnSpPr>
        <p:spPr>
          <a:xfrm>
            <a:off x="1019482" y="4297728"/>
            <a:ext cx="8568952" cy="0"/>
          </a:xfrm>
          <a:prstGeom prst="line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47474" y="2996952"/>
            <a:ext cx="1569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빅데이터</a:t>
            </a:r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통합 플랫폼</a:t>
            </a:r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Studio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SCM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BigPack</a:t>
            </a: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(</a:t>
            </a:r>
            <a:r>
              <a:rPr lang="ko-KR" altLang="en-US" sz="1200" b="1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배포판</a:t>
            </a: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  <a:endParaRPr lang="en-US" altLang="ko-KR" sz="1000" b="1" dirty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726929" y="2618176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시스템 수준 권한관리</a:t>
            </a:r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Data Collector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User Portal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SBP Appliance</a:t>
            </a:r>
            <a:endParaRPr lang="ko-KR" altLang="en-US" sz="1200" b="1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Studio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SCM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BigPack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438495" y="2260246"/>
            <a:ext cx="16209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플랫폼 자체 이중화</a:t>
            </a:r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HBase</a:t>
            </a: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Framework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Big Query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Data Collector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User Portal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SBP Appliance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Studio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SCM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BigPack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148676" y="1908519"/>
            <a:ext cx="1770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SQL on </a:t>
            </a:r>
            <a:r>
              <a:rPr lang="en-US" altLang="ko-KR" sz="1200" b="1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HBase</a:t>
            </a:r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SQL on </a:t>
            </a:r>
            <a:r>
              <a:rPr lang="en-US" altLang="ko-KR" sz="1200" b="1" dirty="0" err="1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HBase</a:t>
            </a:r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In-Memory Processing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HBase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Framework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Big Query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Data Collector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User Portal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SBP Appliance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Studio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SCM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BigPack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860241" y="1548479"/>
            <a:ext cx="19321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Real-Time Processing</a:t>
            </a:r>
          </a:p>
          <a:p>
            <a:endParaRPr lang="en-US" altLang="ko-KR" sz="1200" b="1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Lambda Architecture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In-Memory Storage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SQL on </a:t>
            </a:r>
            <a:r>
              <a:rPr lang="en-US" altLang="ko-KR" sz="1200" b="1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HBase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In-Memory Processing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HBase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Framework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Big Query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Data Collector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User Portal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SBP Appliance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 Studio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SCM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BigPack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0" name="Oval 22"/>
          <p:cNvSpPr>
            <a:spLocks noChangeArrowheads="1"/>
          </p:cNvSpPr>
          <p:nvPr/>
        </p:nvSpPr>
        <p:spPr bwMode="auto">
          <a:xfrm>
            <a:off x="227020" y="3035709"/>
            <a:ext cx="668593" cy="1088131"/>
          </a:xfrm>
          <a:prstGeom prst="roundRect">
            <a:avLst>
              <a:gd name="adj" fmla="val 9665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>
                <a:lumMod val="50000"/>
                <a:lumOff val="50000"/>
                <a:alpha val="47843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목표</a:t>
            </a:r>
            <a:r>
              <a:rPr kumimoji="0" lang="en-US" altLang="ko-KR" sz="1200" b="1" kern="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</a:t>
            </a:r>
            <a:r>
              <a:rPr kumimoji="0" lang="ko-KR" altLang="en-US" sz="1200" b="1" kern="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및</a:t>
            </a:r>
            <a:r>
              <a:rPr kumimoji="0" lang="en-US" altLang="ko-KR" sz="1200" b="1" kern="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/>
            </a:r>
            <a:br>
              <a:rPr kumimoji="0" lang="en-US" altLang="ko-KR" sz="1200" b="1" kern="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</a:br>
            <a:r>
              <a:rPr kumimoji="0" lang="en-US" altLang="ko-KR" sz="1200" b="1" kern="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Output</a:t>
            </a:r>
            <a:endParaRPr kumimoji="0" lang="ko-KR" altLang="en-US" sz="1200" b="1" kern="0" dirty="0">
              <a:latin typeface="Arial" pitchFamily="34" charset="0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112" name="Rectangle 23"/>
          <p:cNvSpPr>
            <a:spLocks noChangeArrowheads="1"/>
          </p:cNvSpPr>
          <p:nvPr/>
        </p:nvSpPr>
        <p:spPr bwMode="auto">
          <a:xfrm>
            <a:off x="997035" y="4361274"/>
            <a:ext cx="1795725" cy="103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RHCS</a:t>
            </a:r>
            <a:r>
              <a:rPr lang="en-US" altLang="ko-KR" sz="1200" b="1" baseline="30000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1)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이중화 도입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altLang="ko-KR" sz="1200" b="1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Hadoop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배포판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개발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개발툴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확보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ko-KR" altLang="en-US" sz="1200" b="1" dirty="0" smtClean="0">
                <a:solidFill>
                  <a:prstClr val="black"/>
                </a:solidFill>
                <a:latin typeface="Arial" pitchFamily="34" charset="0"/>
                <a:ea typeface="나눔고딕" pitchFamily="50" charset="-127"/>
              </a:rPr>
              <a:t>클러스터 관리 개발</a:t>
            </a:r>
            <a:endParaRPr lang="en-US" altLang="ko-KR" sz="1200" b="1" dirty="0" smtClean="0">
              <a:solidFill>
                <a:prstClr val="black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13" name="Oval 22"/>
          <p:cNvSpPr>
            <a:spLocks noChangeArrowheads="1"/>
          </p:cNvSpPr>
          <p:nvPr/>
        </p:nvSpPr>
        <p:spPr bwMode="auto">
          <a:xfrm>
            <a:off x="227020" y="4385098"/>
            <a:ext cx="668593" cy="1924222"/>
          </a:xfrm>
          <a:prstGeom prst="roundRect">
            <a:avLst>
              <a:gd name="adj" fmla="val 9665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>
                <a:lumMod val="50000"/>
                <a:lumOff val="50000"/>
                <a:alpha val="47843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주요</a:t>
            </a:r>
            <a:endParaRPr kumimoji="0" lang="en-US" altLang="ko-KR" sz="1200" b="1" kern="0" dirty="0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활동</a:t>
            </a:r>
            <a:endParaRPr kumimoji="0" lang="en-US" altLang="ko-KR" sz="1200" b="1" kern="0" dirty="0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1233076" y="5634964"/>
            <a:ext cx="2952328" cy="24332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 anchorCtr="1"/>
          <a:lstStyle/>
          <a:p>
            <a:pPr marL="85725" indent="-85725" algn="ctr" fontAlgn="auto" latinLnBrk="0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1.x</a:t>
            </a:r>
            <a:endParaRPr lang="ko-KR" altLang="en-US" sz="1200" dirty="0" err="1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7982840" y="4309424"/>
            <a:ext cx="0" cy="13326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17098" y="6381908"/>
            <a:ext cx="59618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1)  RHCS : Red Hat Cluster Suite, 2) Kerberos : </a:t>
            </a:r>
            <a:r>
              <a:rPr lang="ko-KR" altLang="en-US" sz="9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컴퓨터 네트워크 인증 암호화 프로토콜로 분산 컴퓨터간의 인증 목적</a:t>
            </a:r>
          </a:p>
        </p:txBody>
      </p:sp>
      <p:sp>
        <p:nvSpPr>
          <p:cNvPr id="94" name="Rectangle 23"/>
          <p:cNvSpPr>
            <a:spLocks noChangeArrowheads="1"/>
          </p:cNvSpPr>
          <p:nvPr/>
        </p:nvSpPr>
        <p:spPr bwMode="auto">
          <a:xfrm>
            <a:off x="2737825" y="4361274"/>
            <a:ext cx="1795725" cy="9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Kerberos</a:t>
            </a:r>
            <a:r>
              <a:rPr lang="en-US" altLang="ko-KR" sz="1200" b="1" baseline="30000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2)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에 의한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/>
            </a:r>
            <a:b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</a:b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보안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권한관리 기능 개발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성능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모니터링 개발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altLang="ko-KR" sz="1200" b="1" dirty="0" smtClean="0">
                <a:solidFill>
                  <a:prstClr val="black"/>
                </a:solidFill>
                <a:latin typeface="Arial" pitchFamily="34" charset="0"/>
                <a:ea typeface="나눔고딕" pitchFamily="50" charset="-127"/>
              </a:rPr>
              <a:t>Appliance </a:t>
            </a:r>
            <a:r>
              <a:rPr lang="ko-KR" altLang="en-US" sz="1200" b="1" dirty="0" smtClean="0">
                <a:solidFill>
                  <a:prstClr val="black"/>
                </a:solidFill>
                <a:latin typeface="Arial" pitchFamily="34" charset="0"/>
                <a:ea typeface="나눔고딕" pitchFamily="50" charset="-127"/>
              </a:rPr>
              <a:t>개발</a:t>
            </a:r>
            <a:endParaRPr lang="en-US" altLang="ko-KR" sz="1200" b="1" dirty="0" smtClean="0">
              <a:solidFill>
                <a:prstClr val="black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01" name="Rectangle 23"/>
          <p:cNvSpPr>
            <a:spLocks noChangeArrowheads="1"/>
          </p:cNvSpPr>
          <p:nvPr/>
        </p:nvSpPr>
        <p:spPr bwMode="auto">
          <a:xfrm>
            <a:off x="4508801" y="4361274"/>
            <a:ext cx="1795725" cy="9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플랫폼 이중화 전환 속도 최적화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(15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분 →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1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분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)</a:t>
            </a: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altLang="ko-KR" sz="1200" b="1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HBase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F/W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개발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altLang="ko-KR" sz="1200" b="1" dirty="0" smtClean="0">
                <a:solidFill>
                  <a:prstClr val="black"/>
                </a:solidFill>
                <a:latin typeface="Arial" pitchFamily="34" charset="0"/>
                <a:ea typeface="나눔고딕" pitchFamily="50" charset="-127"/>
              </a:rPr>
              <a:t>SQL on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b="1" dirty="0" smtClean="0">
                <a:solidFill>
                  <a:prstClr val="black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Arial" pitchFamily="34" charset="0"/>
                <a:ea typeface="나눔고딕" pitchFamily="50" charset="-127"/>
              </a:rPr>
              <a:t>도입</a:t>
            </a:r>
            <a:endParaRPr lang="en-US" altLang="ko-KR" sz="1200" b="1" dirty="0" smtClean="0">
              <a:solidFill>
                <a:prstClr val="black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05" name="Rectangle 23"/>
          <p:cNvSpPr>
            <a:spLocks noChangeArrowheads="1"/>
          </p:cNvSpPr>
          <p:nvPr/>
        </p:nvSpPr>
        <p:spPr bwMode="auto">
          <a:xfrm>
            <a:off x="6267436" y="4361274"/>
            <a:ext cx="1795725" cy="122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SQL on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HBase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개발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altLang="ko-KR" sz="11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Interactive, Operational SQL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기능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성능 확보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데이터 정제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정련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ETL</a:t>
            </a: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In-Memory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데이터 처리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</p:txBody>
      </p:sp>
      <p:sp>
        <p:nvSpPr>
          <p:cNvPr id="106" name="Rectangle 23"/>
          <p:cNvSpPr>
            <a:spLocks noChangeArrowheads="1"/>
          </p:cNvSpPr>
          <p:nvPr/>
        </p:nvSpPr>
        <p:spPr bwMode="auto">
          <a:xfrm>
            <a:off x="7981811" y="4361274"/>
            <a:ext cx="1795725" cy="97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marL="87313" indent="-87313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altLang="ko-KR" sz="11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Interactive → Real-Time</a:t>
            </a:r>
            <a:r>
              <a:rPr lang="ko-KR" altLang="en-US" sz="11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수준 성능 확보</a:t>
            </a:r>
            <a:endParaRPr lang="en-US" altLang="ko-KR" sz="14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SSD, Memory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스토리지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  <a:p>
            <a:pPr marL="87313" indent="-87313" algn="l">
              <a:lnSpc>
                <a:spcPct val="110000"/>
              </a:lnSpc>
              <a:spcBef>
                <a:spcPts val="400"/>
              </a:spcBef>
              <a:buFont typeface="Arial" charset="0"/>
              <a:buChar char="•"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아카이빙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스토리지 관리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</p:txBody>
      </p:sp>
      <p:sp>
        <p:nvSpPr>
          <p:cNvPr id="120" name="이등변 삼각형 119"/>
          <p:cNvSpPr/>
          <p:nvPr/>
        </p:nvSpPr>
        <p:spPr>
          <a:xfrm rot="10800000">
            <a:off x="5708824" y="1892340"/>
            <a:ext cx="196608" cy="144016"/>
          </a:xfrm>
          <a:prstGeom prst="triangl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6249144" y="4309424"/>
            <a:ext cx="0" cy="13326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496460" y="4309424"/>
            <a:ext cx="0" cy="13326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2704424" y="4309424"/>
            <a:ext cx="0" cy="13326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4761468" y="5634964"/>
            <a:ext cx="2952328" cy="24332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 anchorCtr="1"/>
          <a:lstStyle/>
          <a:p>
            <a:pPr marL="85725" indent="-85725" algn="ctr" fontAlgn="auto" latinLnBrk="0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2.x</a:t>
            </a:r>
            <a:endParaRPr lang="ko-KR" altLang="en-US" sz="1200" dirty="0" err="1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121352" y="5634964"/>
            <a:ext cx="1512168" cy="24332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 anchorCtr="1"/>
          <a:lstStyle/>
          <a:p>
            <a:pPr marL="85725" indent="-85725" algn="ctr" fontAlgn="auto" latinLnBrk="0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3.x</a:t>
            </a:r>
            <a:endParaRPr lang="ko-KR" altLang="en-US" sz="1200" dirty="0" err="1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60" name="Rectangle 23"/>
          <p:cNvSpPr>
            <a:spLocks noChangeArrowheads="1"/>
          </p:cNvSpPr>
          <p:nvPr/>
        </p:nvSpPr>
        <p:spPr bwMode="auto">
          <a:xfrm>
            <a:off x="1232808" y="5957444"/>
            <a:ext cx="8425542" cy="26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marL="87313" indent="-87313" algn="ctr">
              <a:lnSpc>
                <a:spcPct val="110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en-US" altLang="ko-KR" sz="1200" b="1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Hadoop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및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Eco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업그레이드 반영 계획 수립 → 분기별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BigPack</a:t>
            </a:r>
            <a:r>
              <a:rPr lang="en-US" altLang="ko-KR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  <a:cs typeface="Arial" charset="0"/>
              </a:rPr>
              <a:t>업그레이드 실시</a:t>
            </a:r>
            <a:endParaRPr lang="en-US" altLang="ko-KR" sz="12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  <a:cs typeface="Arial" charset="0"/>
            </a:endParaRPr>
          </a:p>
        </p:txBody>
      </p:sp>
      <p:sp>
        <p:nvSpPr>
          <p:cNvPr id="61" name="Text Box 69"/>
          <p:cNvSpPr txBox="1">
            <a:spLocks noChangeArrowheads="1"/>
          </p:cNvSpPr>
          <p:nvPr/>
        </p:nvSpPr>
        <p:spPr bwMode="gray">
          <a:xfrm>
            <a:off x="7974241" y="692696"/>
            <a:ext cx="1299239" cy="45002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36000" rIns="36000" anchor="ctr" anchorCtr="1"/>
          <a:lstStyle/>
          <a:p>
            <a:pPr marL="85725" indent="-85725" algn="ctr" fontAlgn="auto" latinLnBrk="0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ko-KR" sz="1200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itchFamily="50" charset="-127"/>
              </a:rPr>
              <a:t> 3.0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itchFamily="50" charset="-127"/>
              </a:rPr>
              <a:t>출시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ea typeface="나눔고딕" pitchFamily="50" charset="-127"/>
            </a:endParaRPr>
          </a:p>
          <a:p>
            <a:pPr marL="85725" indent="-85725" algn="ctr" fontAlgn="auto" latinLnBrk="0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itchFamily="50" charset="-127"/>
              </a:rPr>
              <a:t>(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itchFamily="50" charset="-127"/>
              </a:rPr>
              <a:t>미정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87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LG CNS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OSS</a:t>
            </a:r>
            <a:r>
              <a:rPr lang="ko-KR" altLang="en-US" dirty="0" smtClean="0"/>
              <a:t> 개발 </a:t>
            </a:r>
            <a:r>
              <a:rPr lang="en-US" altLang="ko-KR" dirty="0" smtClean="0"/>
              <a:t>Life cycle</a:t>
            </a:r>
            <a:endParaRPr lang="ko-KR" altLang="en-US" dirty="0" smtClean="0"/>
          </a:p>
        </p:txBody>
      </p:sp>
      <p:sp>
        <p:nvSpPr>
          <p:cNvPr id="3" name="Text Box 2120"/>
          <p:cNvSpPr txBox="1">
            <a:spLocks noChangeArrowheads="1"/>
          </p:cNvSpPr>
          <p:nvPr/>
        </p:nvSpPr>
        <p:spPr bwMode="auto">
          <a:xfrm>
            <a:off x="104776" y="582613"/>
            <a:ext cx="9742488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latinLnBrk="0" hangingPunct="0"/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사전 검증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현장 적용 시 긴급 패치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향후 업그레이드의 생명주기를 가지고 </a:t>
            </a:r>
            <a:r>
              <a:rPr lang="ko-KR" altLang="en-US" sz="1600" b="1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OSS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를 개선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관리함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14295" y="1741628"/>
            <a:ext cx="1858385" cy="1573071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제품 개발 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:</a:t>
            </a:r>
            <a:r>
              <a:rPr lang="ko-KR" altLang="en-US" sz="1400" b="1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사전 검증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14295" y="3987911"/>
            <a:ext cx="1858385" cy="9139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현장 적용 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:</a:t>
            </a:r>
            <a:r>
              <a:rPr lang="ko-KR" altLang="en-US" sz="1400" b="1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긴급 패치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14295" y="5478235"/>
            <a:ext cx="1858385" cy="67303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업그레이드</a:t>
            </a:r>
          </a:p>
        </p:txBody>
      </p:sp>
      <p:sp>
        <p:nvSpPr>
          <p:cNvPr id="33" name="아래쪽 화살표 32"/>
          <p:cNvSpPr/>
          <p:nvPr/>
        </p:nvSpPr>
        <p:spPr>
          <a:xfrm>
            <a:off x="901171" y="3501008"/>
            <a:ext cx="484632" cy="36004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 err="1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4" name="아래쪽 화살표 33"/>
          <p:cNvSpPr/>
          <p:nvPr/>
        </p:nvSpPr>
        <p:spPr>
          <a:xfrm>
            <a:off x="901171" y="5013176"/>
            <a:ext cx="484632" cy="36004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 err="1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4378" y="1177007"/>
            <a:ext cx="19246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단계별 내역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44778" y="1177007"/>
            <a:ext cx="19246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OSS </a:t>
            </a:r>
            <a:r>
              <a:rPr lang="ko-KR" altLang="en-US" sz="1400" b="1" u="sng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개선 대표 사례</a:t>
            </a:r>
          </a:p>
        </p:txBody>
      </p:sp>
      <p:sp>
        <p:nvSpPr>
          <p:cNvPr id="13" name="오른쪽 중괄호 12"/>
          <p:cNvSpPr/>
          <p:nvPr/>
        </p:nvSpPr>
        <p:spPr>
          <a:xfrm>
            <a:off x="2122557" y="1556791"/>
            <a:ext cx="216024" cy="1962015"/>
          </a:xfrm>
          <a:prstGeom prst="rightBrace">
            <a:avLst>
              <a:gd name="adj1" fmla="val 66054"/>
              <a:gd name="adj2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82597" y="1556792"/>
            <a:ext cx="3330374" cy="1944216"/>
          </a:xfrm>
          <a:prstGeom prst="roundRect">
            <a:avLst>
              <a:gd name="adj" fmla="val 3226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알려진 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OSS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버그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이슈 확인 및 패치 적용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기능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비기능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성능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이중화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)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테스트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BigPack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호환성 테스트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제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3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자 테스트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오류 수정 및 개선 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(Workaround,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소스코드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패키징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후 자체 버전 관리 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소스코드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라이브러리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OSS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소스코드 기여 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(Contribution)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04728" y="3700704"/>
            <a:ext cx="3330374" cy="1440160"/>
          </a:xfrm>
          <a:prstGeom prst="roundRect">
            <a:avLst>
              <a:gd name="adj" fmla="val 3226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이슈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로그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데이터 접수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오류 분석 및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디버깅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오류 수정 및 개선 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(Workaround,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소스코드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Hot Fix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출시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적용 후 모니터링</a:t>
            </a:r>
          </a:p>
        </p:txBody>
      </p:sp>
      <p:sp>
        <p:nvSpPr>
          <p:cNvPr id="18" name="오른쪽 중괄호 17"/>
          <p:cNvSpPr/>
          <p:nvPr/>
        </p:nvSpPr>
        <p:spPr>
          <a:xfrm>
            <a:off x="2122557" y="3645024"/>
            <a:ext cx="216024" cy="1584176"/>
          </a:xfrm>
          <a:prstGeom prst="rightBrace">
            <a:avLst>
              <a:gd name="adj1" fmla="val 66054"/>
              <a:gd name="adj2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04728" y="5430364"/>
            <a:ext cx="3330374" cy="792088"/>
          </a:xfrm>
          <a:prstGeom prst="roundRect">
            <a:avLst>
              <a:gd name="adj" fmla="val 3226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OSS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신규 버전 업그레이드 계획 수립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분기별 업그레이드 실시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0" name="오른쪽 중괄호 19"/>
          <p:cNvSpPr/>
          <p:nvPr/>
        </p:nvSpPr>
        <p:spPr>
          <a:xfrm>
            <a:off x="2122557" y="5301208"/>
            <a:ext cx="216024" cy="1058771"/>
          </a:xfrm>
          <a:prstGeom prst="rightBrace">
            <a:avLst>
              <a:gd name="adj1" fmla="val 66054"/>
              <a:gd name="adj2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889104" y="1628800"/>
            <a:ext cx="3840957" cy="4763836"/>
          </a:xfrm>
          <a:prstGeom prst="roundRect">
            <a:avLst>
              <a:gd name="adj" fmla="val 1035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t"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Workaround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 - 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1.0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이중화 </a:t>
            </a:r>
            <a:r>
              <a:rPr lang="ko-KR" altLang="en-US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미지원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개선 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: RHCS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적용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 - 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MapReduce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중간파일 관리 개발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적용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 - 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분산 로그 통합 관리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OSS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수정 및 개선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 - 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권한관리 보안모드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(Kerberos)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적용 개발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 - 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2.0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이중화 전환 속도 개선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 - 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MapReduce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메모리 오류 수정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 -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보안모드 시 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YARN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실행 오류 수정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OSS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설정 최적화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 - 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MapReduce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Job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메모리 관리 최적화 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 -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디스크 장애 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tolerance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옵션 가이드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 - 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Oozie</a:t>
            </a:r>
            <a:r>
              <a:rPr lang="en-US" altLang="ko-KR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Job </a:t>
            </a:r>
            <a:r>
              <a:rPr lang="ko-KR" altLang="en-US" sz="12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주기 관리 최적화</a:t>
            </a:r>
            <a:endParaRPr lang="en-US" altLang="ko-KR" sz="1200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2" name="실행 단추: 앞으로 또는 다음 21">
            <a:hlinkClick r:id="rId2" action="ppaction://hlinksldjump" highlightClick="1"/>
          </p:cNvPr>
          <p:cNvSpPr/>
          <p:nvPr/>
        </p:nvSpPr>
        <p:spPr>
          <a:xfrm>
            <a:off x="9176980" y="2052684"/>
            <a:ext cx="144016" cy="144016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3" name="실행 단추: 앞으로 또는 다음 22">
            <a:hlinkClick r:id="rId3" action="ppaction://hlinksldjump" highlightClick="1"/>
          </p:cNvPr>
          <p:cNvSpPr/>
          <p:nvPr/>
        </p:nvSpPr>
        <p:spPr>
          <a:xfrm>
            <a:off x="9353652" y="3420836"/>
            <a:ext cx="144016" cy="144016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6" name="실행 단추: 앞으로 또는 다음 25">
            <a:hlinkClick r:id="rId4" action="ppaction://hlinksldjump" highlightClick="1"/>
          </p:cNvPr>
          <p:cNvSpPr/>
          <p:nvPr/>
        </p:nvSpPr>
        <p:spPr>
          <a:xfrm>
            <a:off x="8489556" y="3702172"/>
            <a:ext cx="144016" cy="144016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7" name="실행 단추: 앞으로 또는 다음 26">
            <a:hlinkClick r:id="rId5" action="ppaction://hlinksldjump" highlightClick="1"/>
          </p:cNvPr>
          <p:cNvSpPr/>
          <p:nvPr/>
        </p:nvSpPr>
        <p:spPr>
          <a:xfrm>
            <a:off x="7342656" y="3140968"/>
            <a:ext cx="144016" cy="144016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8" name="실행 단추: 앞으로 또는 다음 27">
            <a:hlinkClick r:id="rId6" action="ppaction://hlinksldjump" highlightClick="1"/>
          </p:cNvPr>
          <p:cNvSpPr/>
          <p:nvPr/>
        </p:nvSpPr>
        <p:spPr>
          <a:xfrm>
            <a:off x="7304772" y="4788988"/>
            <a:ext cx="144016" cy="144016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9" name="실행 단추: 앞으로 또는 다음 28">
            <a:hlinkClick r:id="rId7" action="ppaction://hlinksldjump" highlightClick="1"/>
          </p:cNvPr>
          <p:cNvSpPr/>
          <p:nvPr/>
        </p:nvSpPr>
        <p:spPr>
          <a:xfrm>
            <a:off x="5025008" y="3165460"/>
            <a:ext cx="144016" cy="144016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꺾인 연결선 211"/>
          <p:cNvCxnSpPr/>
          <p:nvPr/>
        </p:nvCxnSpPr>
        <p:spPr>
          <a:xfrm rot="16200000" flipH="1">
            <a:off x="1828479" y="2340783"/>
            <a:ext cx="418615" cy="276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/>
          <p:nvPr/>
        </p:nvCxnSpPr>
        <p:spPr>
          <a:xfrm rot="16200000" flipH="1">
            <a:off x="7478615" y="2340783"/>
            <a:ext cx="418615" cy="276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>
            <a:stCxn id="152" idx="2"/>
            <a:endCxn id="147" idx="0"/>
          </p:cNvCxnSpPr>
          <p:nvPr/>
        </p:nvCxnSpPr>
        <p:spPr>
          <a:xfrm rot="5400000">
            <a:off x="4698228" y="2343373"/>
            <a:ext cx="388135" cy="2350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LG CNS </a:t>
            </a:r>
            <a:r>
              <a:rPr lang="ko-KR" altLang="en-US" dirty="0" smtClean="0"/>
              <a:t>조직 및 지원 체계 </a:t>
            </a:r>
            <a:r>
              <a:rPr lang="en-US" altLang="ko-KR" dirty="0" smtClean="0"/>
              <a:t>– OSS/Hadoop (1/2)</a:t>
            </a:r>
            <a:endParaRPr lang="ko-KR" altLang="en-US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3611136" y="3258696"/>
            <a:ext cx="2545824" cy="2736304"/>
          </a:xfrm>
          <a:prstGeom prst="roundRect">
            <a:avLst>
              <a:gd name="adj" fmla="val 0"/>
            </a:avLst>
          </a:prstGeom>
          <a:solidFill>
            <a:srgbClr val="FFC1DA">
              <a:alpha val="49804"/>
            </a:srgbClr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26760" y="2538616"/>
            <a:ext cx="9328720" cy="3744416"/>
          </a:xfrm>
          <a:prstGeom prst="roundRect">
            <a:avLst>
              <a:gd name="adj" fmla="val 4703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66"/>
          <p:cNvGrpSpPr/>
          <p:nvPr/>
        </p:nvGrpSpPr>
        <p:grpSpPr>
          <a:xfrm>
            <a:off x="3611136" y="2682632"/>
            <a:ext cx="2546868" cy="453600"/>
            <a:chOff x="688988" y="2852936"/>
            <a:chExt cx="2954937" cy="453600"/>
          </a:xfrm>
        </p:grpSpPr>
        <p:cxnSp>
          <p:nvCxnSpPr>
            <p:cNvPr id="168" name="직선 연결선 167"/>
            <p:cNvCxnSpPr/>
            <p:nvPr/>
          </p:nvCxnSpPr>
          <p:spPr>
            <a:xfrm>
              <a:off x="2965372" y="2936534"/>
              <a:ext cx="0" cy="26961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모서리가 둥근 직사각형 168"/>
            <p:cNvSpPr/>
            <p:nvPr/>
          </p:nvSpPr>
          <p:spPr>
            <a:xfrm>
              <a:off x="688988" y="2853803"/>
              <a:ext cx="2954937" cy="441707"/>
            </a:xfrm>
            <a:prstGeom prst="roundRect">
              <a:avLst>
                <a:gd name="adj" fmla="val 14288"/>
              </a:avLst>
            </a:prstGeom>
            <a:solidFill>
              <a:srgbClr val="C40854"/>
            </a:solidFill>
            <a:ln w="3175">
              <a:solidFill>
                <a:srgbClr val="C4085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422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70" name="그림 169" descr="39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517" y="2852936"/>
              <a:ext cx="2086828" cy="453600"/>
            </a:xfrm>
            <a:prstGeom prst="rect">
              <a:avLst/>
            </a:prstGeom>
          </p:spPr>
        </p:pic>
      </p:grpSp>
      <p:sp>
        <p:nvSpPr>
          <p:cNvPr id="132" name="TextBox 131"/>
          <p:cNvSpPr txBox="1"/>
          <p:nvPr/>
        </p:nvSpPr>
        <p:spPr>
          <a:xfrm>
            <a:off x="3277384" y="2761183"/>
            <a:ext cx="32118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defRPr/>
            </a:pPr>
            <a:r>
              <a:rPr lang="ko-KR" altLang="en-US" sz="1400" b="1" spc="-150" dirty="0">
                <a:ln>
                  <a:noFill/>
                  <a:prstDash val="solid"/>
                </a:ln>
                <a:solidFill>
                  <a:prstClr val="white"/>
                </a:solidFill>
                <a:ea typeface="맑은 고딕" pitchFamily="50" charset="-127"/>
                <a:cs typeface="Calibri" pitchFamily="34" charset="0"/>
              </a:rPr>
              <a:t>빅데이터 </a:t>
            </a:r>
            <a:r>
              <a:rPr lang="ko-KR" altLang="en-US" sz="1400" b="1" spc="-150" dirty="0" smtClean="0">
                <a:ln>
                  <a:noFill/>
                  <a:prstDash val="solid"/>
                </a:ln>
                <a:solidFill>
                  <a:prstClr val="white"/>
                </a:solidFill>
                <a:ea typeface="맑은 고딕" pitchFamily="50" charset="-127"/>
                <a:cs typeface="Calibri" pitchFamily="34" charset="0"/>
              </a:rPr>
              <a:t>사업부문</a:t>
            </a:r>
            <a:r>
              <a:rPr lang="en-US" altLang="ko-KR" sz="1400" b="1" spc="-150" dirty="0" smtClean="0">
                <a:ln>
                  <a:noFill/>
                  <a:prstDash val="solid"/>
                </a:ln>
                <a:solidFill>
                  <a:prstClr val="white"/>
                </a:solidFill>
                <a:ea typeface="맑은 고딕" pitchFamily="50" charset="-127"/>
                <a:cs typeface="Calibri" pitchFamily="34" charset="0"/>
              </a:rPr>
              <a:t>(223)</a:t>
            </a:r>
            <a:endParaRPr lang="ko-KR" altLang="en-US" sz="1400" b="1" spc="-150" dirty="0">
              <a:ln>
                <a:noFill/>
                <a:prstDash val="solid"/>
              </a:ln>
              <a:solidFill>
                <a:prstClr val="white"/>
              </a:solidFill>
              <a:ea typeface="맑은 고딕" pitchFamily="50" charset="-127"/>
              <a:cs typeface="Calibri" pitchFamily="34" charset="0"/>
            </a:endParaRPr>
          </a:p>
        </p:txBody>
      </p:sp>
      <p:grpSp>
        <p:nvGrpSpPr>
          <p:cNvPr id="3" name="그룹 176"/>
          <p:cNvGrpSpPr/>
          <p:nvPr/>
        </p:nvGrpSpPr>
        <p:grpSpPr>
          <a:xfrm>
            <a:off x="6680892" y="2690042"/>
            <a:ext cx="2546868" cy="452733"/>
            <a:chOff x="688988" y="2853803"/>
            <a:chExt cx="2954937" cy="452733"/>
          </a:xfrm>
          <a:solidFill>
            <a:schemeClr val="accent4">
              <a:lumMod val="60000"/>
              <a:lumOff val="40000"/>
            </a:schemeClr>
          </a:solidFill>
        </p:grpSpPr>
        <p:cxnSp>
          <p:nvCxnSpPr>
            <p:cNvPr id="178" name="직선 연결선 177"/>
            <p:cNvCxnSpPr/>
            <p:nvPr/>
          </p:nvCxnSpPr>
          <p:spPr>
            <a:xfrm>
              <a:off x="2965372" y="2936534"/>
              <a:ext cx="0" cy="269618"/>
            </a:xfrm>
            <a:prstGeom prst="line">
              <a:avLst/>
            </a:prstGeom>
            <a:grpFill/>
            <a:ln w="12700">
              <a:solidFill>
                <a:srgbClr val="B2B2B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모서리가 둥근 직사각형 178"/>
            <p:cNvSpPr/>
            <p:nvPr/>
          </p:nvSpPr>
          <p:spPr>
            <a:xfrm>
              <a:off x="688988" y="2853803"/>
              <a:ext cx="2954937" cy="441707"/>
            </a:xfrm>
            <a:prstGeom prst="roundRect">
              <a:avLst>
                <a:gd name="adj" fmla="val 14288"/>
              </a:avLst>
            </a:prstGeom>
            <a:grpFill/>
            <a:ln w="317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422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80" name="그림 179" descr="39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517" y="2876168"/>
              <a:ext cx="2086829" cy="430368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82" name="TextBox 181"/>
          <p:cNvSpPr txBox="1"/>
          <p:nvPr/>
        </p:nvSpPr>
        <p:spPr>
          <a:xfrm>
            <a:off x="6343248" y="2761183"/>
            <a:ext cx="32118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defRPr/>
            </a:pPr>
            <a:r>
              <a:rPr lang="ko-KR" altLang="en-US" sz="1400" b="1" spc="-150" dirty="0" smtClean="0">
                <a:ln>
                  <a:noFill/>
                  <a:prstDash val="solid"/>
                </a:ln>
                <a:solidFill>
                  <a:prstClr val="white"/>
                </a:solidFill>
                <a:ea typeface="맑은 고딕" pitchFamily="50" charset="-127"/>
                <a:cs typeface="Calibri" pitchFamily="34" charset="0"/>
              </a:rPr>
              <a:t>아키텍처부문</a:t>
            </a:r>
            <a:endParaRPr lang="ko-KR" altLang="en-US" sz="1400" b="1" spc="-150" dirty="0">
              <a:ln>
                <a:noFill/>
                <a:prstDash val="solid"/>
              </a:ln>
              <a:solidFill>
                <a:prstClr val="white"/>
              </a:solidFill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3827160" y="3926200"/>
            <a:ext cx="2277968" cy="572464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1300" dirty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</a:t>
            </a:r>
            <a:r>
              <a:rPr lang="ko-KR" altLang="en-US" sz="1300" dirty="0" err="1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빅데이터분석컨설팅팀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(42)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</a:t>
            </a: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빅데이터기술지원팀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(22)</a:t>
            </a:r>
            <a:endParaRPr lang="ko-KR" altLang="en-US" sz="1300" dirty="0">
              <a:ln>
                <a:noFill/>
                <a:prstDash val="solid"/>
              </a:ln>
              <a:solidFill>
                <a:prstClr val="black">
                  <a:lumMod val="75000"/>
                  <a:lumOff val="25000"/>
                </a:prstClr>
              </a:solidFill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3755152" y="3494152"/>
            <a:ext cx="2277968" cy="366896"/>
          </a:xfrm>
          <a:prstGeom prst="roundRect">
            <a:avLst>
              <a:gd name="adj" fmla="val 0"/>
            </a:avLst>
          </a:prstGeom>
          <a:solidFill>
            <a:schemeClr val="bg1">
              <a:alpha val="72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05"/>
            <a:r>
              <a:rPr lang="en-US" altLang="ko-KR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빅데이터솔루션담당 </a:t>
            </a:r>
            <a:r>
              <a:rPr lang="en-US" altLang="ko-KR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(64)</a:t>
            </a:r>
            <a:endParaRPr lang="ko-KR" altLang="en-US" sz="1300" dirty="0">
              <a:solidFill>
                <a:schemeClr val="tx1">
                  <a:lumMod val="90000"/>
                  <a:lumOff val="1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827160" y="5052040"/>
            <a:ext cx="2100918" cy="788870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1300" dirty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</a:t>
            </a: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빅데이터 사업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1</a:t>
            </a: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팀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빅데이터 사업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2</a:t>
            </a: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팀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SMA/CRM </a:t>
            </a:r>
            <a:r>
              <a:rPr lang="ko-KR" altLang="en-US" sz="1300" dirty="0" err="1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사업팀</a:t>
            </a:r>
            <a:endParaRPr lang="ko-KR" altLang="en-US" sz="1300" dirty="0" smtClean="0">
              <a:ln>
                <a:noFill/>
                <a:prstDash val="solid"/>
              </a:ln>
              <a:solidFill>
                <a:prstClr val="black">
                  <a:lumMod val="75000"/>
                  <a:lumOff val="25000"/>
                </a:prstClr>
              </a:solidFill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3755152" y="4619992"/>
            <a:ext cx="2277968" cy="366896"/>
          </a:xfrm>
          <a:prstGeom prst="roundRect">
            <a:avLst>
              <a:gd name="adj" fmla="val 0"/>
            </a:avLst>
          </a:prstGeom>
          <a:solidFill>
            <a:schemeClr val="bg1">
              <a:alpha val="72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05"/>
            <a:r>
              <a:rPr lang="en-US" altLang="ko-KR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빅데이터사업담당 </a:t>
            </a:r>
            <a:r>
              <a:rPr lang="en-US" altLang="ko-KR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(158)</a:t>
            </a:r>
            <a:endParaRPr lang="ko-KR" altLang="en-US" sz="1300" dirty="0">
              <a:solidFill>
                <a:schemeClr val="tx1">
                  <a:lumMod val="90000"/>
                  <a:lumOff val="1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4" name="꺾인 연결선 193"/>
          <p:cNvCxnSpPr>
            <a:stCxn id="126" idx="2"/>
            <a:endCxn id="156" idx="0"/>
          </p:cNvCxnSpPr>
          <p:nvPr/>
        </p:nvCxnSpPr>
        <p:spPr>
          <a:xfrm rot="5400000">
            <a:off x="3198674" y="206431"/>
            <a:ext cx="492277" cy="278026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 195"/>
          <p:cNvCxnSpPr>
            <a:stCxn id="126" idx="2"/>
            <a:endCxn id="160" idx="0"/>
          </p:cNvCxnSpPr>
          <p:nvPr/>
        </p:nvCxnSpPr>
        <p:spPr>
          <a:xfrm rot="16200000" flipH="1">
            <a:off x="6024347" y="161025"/>
            <a:ext cx="492277" cy="2871079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꺾인 연결선 199"/>
          <p:cNvCxnSpPr>
            <a:stCxn id="126" idx="2"/>
          </p:cNvCxnSpPr>
          <p:nvPr/>
        </p:nvCxnSpPr>
        <p:spPr>
          <a:xfrm rot="16200000" flipH="1">
            <a:off x="4626010" y="1559363"/>
            <a:ext cx="422391" cy="45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모서리가 둥근 직사각형 201"/>
          <p:cNvSpPr/>
          <p:nvPr/>
        </p:nvSpPr>
        <p:spPr>
          <a:xfrm>
            <a:off x="503744" y="3258696"/>
            <a:ext cx="2520280" cy="2736304"/>
          </a:xfrm>
          <a:prstGeom prst="roundRect">
            <a:avLst>
              <a:gd name="adj" fmla="val 0"/>
            </a:avLst>
          </a:prstGeom>
          <a:solidFill>
            <a:schemeClr val="bg1">
              <a:alpha val="72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6692240" y="3258696"/>
            <a:ext cx="2520280" cy="2736304"/>
          </a:xfrm>
          <a:prstGeom prst="roundRect">
            <a:avLst>
              <a:gd name="adj" fmla="val 0"/>
            </a:avLst>
          </a:prstGeom>
          <a:solidFill>
            <a:schemeClr val="bg1">
              <a:alpha val="72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79128" y="3926200"/>
            <a:ext cx="2236792" cy="1269002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빅데이터플랫폼</a:t>
            </a:r>
            <a:r>
              <a:rPr lang="en-US" altLang="ko-KR" sz="1300" b="1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SBP(12)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분석솔루션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SRA, Storm(8)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프레임워크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(20)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MDA/</a:t>
            </a: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개발도구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(15)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</a:t>
            </a: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공통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(9)</a:t>
            </a:r>
            <a:endParaRPr lang="ko-KR" altLang="en-US" sz="1300" dirty="0">
              <a:ln>
                <a:noFill/>
                <a:prstDash val="solid"/>
              </a:ln>
              <a:solidFill>
                <a:prstClr val="black">
                  <a:lumMod val="75000"/>
                  <a:lumOff val="25000"/>
                </a:prstClr>
              </a:solidFill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632520" y="3494152"/>
            <a:ext cx="2277968" cy="366896"/>
          </a:xfrm>
          <a:prstGeom prst="roundRect">
            <a:avLst>
              <a:gd name="adj" fmla="val 0"/>
            </a:avLst>
          </a:prstGeom>
          <a:solidFill>
            <a:schemeClr val="bg1">
              <a:alpha val="72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defTabSz="914305"/>
            <a:r>
              <a:rPr lang="en-US" altLang="ko-KR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신기술개발팀 </a:t>
            </a:r>
            <a:r>
              <a:rPr lang="en-US" altLang="ko-KR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(64)</a:t>
            </a:r>
            <a:endParaRPr lang="ko-KR" altLang="en-US" sz="1300" dirty="0">
              <a:solidFill>
                <a:schemeClr val="tx1">
                  <a:lumMod val="90000"/>
                  <a:lumOff val="1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6897216" y="3926200"/>
            <a:ext cx="2100918" cy="2012859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1300" dirty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Post</a:t>
            </a:r>
            <a:r>
              <a:rPr lang="ko-KR" altLang="en-US" sz="1300" dirty="0" err="1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아키텍처팀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(18)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Smart Technology</a:t>
            </a: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팀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(27)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S/W</a:t>
            </a:r>
            <a:r>
              <a:rPr lang="ko-KR" altLang="en-US" sz="1300" dirty="0" err="1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개발혁신팀</a:t>
            </a: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(22)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</a:t>
            </a:r>
            <a:r>
              <a:rPr lang="ko-KR" altLang="en-US" sz="1300" dirty="0" err="1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개발플랫폼솔루션팀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(26)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</a:t>
            </a:r>
            <a:r>
              <a:rPr lang="ko-KR" altLang="en-US" sz="1300" dirty="0" err="1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서비스혁신팀</a:t>
            </a:r>
            <a:r>
              <a:rPr lang="en-US" altLang="ko-KR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(16)</a:t>
            </a: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> </a:t>
            </a:r>
            <a:b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</a:b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/>
            </a:r>
            <a:b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</a:br>
            <a: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  <a:t/>
            </a:r>
            <a:br>
              <a:rPr lang="ko-KR" altLang="en-US" sz="1300" dirty="0" smtClean="0">
                <a:ln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맑은 고딕" pitchFamily="50" charset="-127"/>
                <a:cs typeface="Calibri" pitchFamily="34" charset="0"/>
              </a:rPr>
            </a:br>
            <a:endParaRPr lang="ko-KR" altLang="en-US" sz="1300" dirty="0">
              <a:ln>
                <a:noFill/>
                <a:prstDash val="solid"/>
              </a:ln>
              <a:solidFill>
                <a:prstClr val="black">
                  <a:lumMod val="75000"/>
                  <a:lumOff val="25000"/>
                </a:prstClr>
              </a:solidFill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207" name="모서리가 둥근 직사각형 206"/>
          <p:cNvSpPr/>
          <p:nvPr/>
        </p:nvSpPr>
        <p:spPr>
          <a:xfrm>
            <a:off x="6764248" y="3494152"/>
            <a:ext cx="2376264" cy="366896"/>
          </a:xfrm>
          <a:prstGeom prst="roundRect">
            <a:avLst>
              <a:gd name="adj" fmla="val 0"/>
            </a:avLst>
          </a:prstGeom>
          <a:solidFill>
            <a:schemeClr val="bg1">
              <a:alpha val="72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defTabSz="914305"/>
            <a:r>
              <a:rPr lang="en-US" altLang="ko-KR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아키텍처</a:t>
            </a:r>
            <a:r>
              <a:rPr lang="en-US" altLang="ko-KR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Innovation</a:t>
            </a:r>
            <a:r>
              <a:rPr lang="ko-KR" altLang="en-US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담당</a:t>
            </a:r>
            <a:r>
              <a:rPr lang="en-US" altLang="ko-KR" sz="13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(110)</a:t>
            </a:r>
            <a:endParaRPr lang="ko-KR" altLang="en-US" sz="1300" dirty="0">
              <a:solidFill>
                <a:schemeClr val="tx1">
                  <a:lumMod val="90000"/>
                  <a:lumOff val="1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161"/>
          <p:cNvGrpSpPr/>
          <p:nvPr/>
        </p:nvGrpSpPr>
        <p:grpSpPr>
          <a:xfrm>
            <a:off x="488204" y="2683499"/>
            <a:ext cx="2546868" cy="452733"/>
            <a:chOff x="688988" y="2853803"/>
            <a:chExt cx="2954937" cy="452733"/>
          </a:xfrm>
          <a:solidFill>
            <a:schemeClr val="accent4">
              <a:lumMod val="60000"/>
              <a:lumOff val="40000"/>
            </a:schemeClr>
          </a:solidFill>
        </p:grpSpPr>
        <p:cxnSp>
          <p:nvCxnSpPr>
            <p:cNvPr id="124" name="직선 연결선 123"/>
            <p:cNvCxnSpPr/>
            <p:nvPr/>
          </p:nvCxnSpPr>
          <p:spPr>
            <a:xfrm>
              <a:off x="2965372" y="2936534"/>
              <a:ext cx="0" cy="269618"/>
            </a:xfrm>
            <a:prstGeom prst="line">
              <a:avLst/>
            </a:prstGeom>
            <a:grpFill/>
            <a:ln w="12700">
              <a:solidFill>
                <a:srgbClr val="B2B2B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모서리가 둥근 직사각형 129"/>
            <p:cNvSpPr/>
            <p:nvPr/>
          </p:nvSpPr>
          <p:spPr>
            <a:xfrm>
              <a:off x="688988" y="2853803"/>
              <a:ext cx="2954937" cy="441707"/>
            </a:xfrm>
            <a:prstGeom prst="roundRect">
              <a:avLst>
                <a:gd name="adj" fmla="val 14288"/>
              </a:avLst>
            </a:prstGeom>
            <a:grpFill/>
            <a:ln w="3175">
              <a:solidFill>
                <a:srgbClr val="B2B2B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422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1" name="그림 130" descr="39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517" y="2876168"/>
              <a:ext cx="2086829" cy="430368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81" name="TextBox 180"/>
          <p:cNvSpPr txBox="1"/>
          <p:nvPr/>
        </p:nvSpPr>
        <p:spPr>
          <a:xfrm>
            <a:off x="115408" y="2761183"/>
            <a:ext cx="32118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defRPr/>
            </a:pPr>
            <a:r>
              <a:rPr lang="ko-KR" altLang="en-US" sz="1400" b="1" spc="-150" dirty="0" smtClean="0">
                <a:ln>
                  <a:noFill/>
                  <a:prstDash val="solid"/>
                </a:ln>
                <a:solidFill>
                  <a:prstClr val="white"/>
                </a:solidFill>
                <a:ea typeface="맑은 고딕" pitchFamily="50" charset="-127"/>
                <a:cs typeface="Calibri" pitchFamily="34" charset="0"/>
              </a:rPr>
              <a:t>정보기술연구원</a:t>
            </a:r>
            <a:r>
              <a:rPr lang="en-US" altLang="ko-KR" sz="1400" b="1" spc="-150" dirty="0" smtClean="0">
                <a:ln>
                  <a:noFill/>
                  <a:prstDash val="solid"/>
                </a:ln>
                <a:solidFill>
                  <a:prstClr val="white"/>
                </a:solidFill>
                <a:ea typeface="맑은 고딕" pitchFamily="50" charset="-127"/>
                <a:cs typeface="Calibri" pitchFamily="34" charset="0"/>
              </a:rPr>
              <a:t>(R&amp;D)</a:t>
            </a:r>
            <a:endParaRPr lang="ko-KR" altLang="en-US" sz="1400" b="1" spc="-150" dirty="0">
              <a:ln>
                <a:noFill/>
                <a:prstDash val="solid"/>
              </a:ln>
              <a:solidFill>
                <a:prstClr val="white"/>
              </a:solidFill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211580" y="1755456"/>
            <a:ext cx="1656184" cy="441707"/>
          </a:xfrm>
          <a:prstGeom prst="roundRect">
            <a:avLst>
              <a:gd name="adj" fmla="val 14288"/>
            </a:avLst>
          </a:prstGeom>
          <a:gradFill>
            <a:gsLst>
              <a:gs pos="1000">
                <a:srgbClr val="DF8DAE"/>
              </a:gs>
              <a:gs pos="49000">
                <a:srgbClr val="C50855"/>
              </a:gs>
              <a:gs pos="50000">
                <a:srgbClr val="A90749"/>
              </a:gs>
              <a:gs pos="100000">
                <a:srgbClr val="D76F99"/>
              </a:gs>
            </a:gsLst>
            <a:lin ang="5400000" scaled="0"/>
          </a:gradFill>
          <a:ln w="3175">
            <a:solidFill>
              <a:srgbClr val="C5085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42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dirty="0">
              <a:solidFill>
                <a:srgbClr val="FFFFFF"/>
              </a:solidFill>
            </a:endParaRPr>
          </a:p>
        </p:txBody>
      </p:sp>
      <p:pic>
        <p:nvPicPr>
          <p:cNvPr id="155" name="그림 154" descr="3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3638" y="1755456"/>
            <a:ext cx="1169626" cy="453600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1208584" y="1842704"/>
            <a:ext cx="16921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defRPr/>
            </a:pPr>
            <a:r>
              <a:rPr lang="ko-KR" altLang="en-US" sz="1400" b="1" dirty="0">
                <a:ln>
                  <a:noFill/>
                  <a:prstDash val="solid"/>
                </a:ln>
                <a:solidFill>
                  <a:schemeClr val="bg1"/>
                </a:solidFill>
                <a:ea typeface="맑은 고딕" pitchFamily="50" charset="-127"/>
                <a:cs typeface="Calibri" pitchFamily="34" charset="0"/>
              </a:rPr>
              <a:t>하이테크사업본부</a:t>
            </a: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6795040" y="1755456"/>
            <a:ext cx="1791958" cy="441707"/>
          </a:xfrm>
          <a:prstGeom prst="roundRect">
            <a:avLst>
              <a:gd name="adj" fmla="val 14288"/>
            </a:avLst>
          </a:prstGeom>
          <a:gradFill>
            <a:gsLst>
              <a:gs pos="1000">
                <a:srgbClr val="DF8DAE"/>
              </a:gs>
              <a:gs pos="49000">
                <a:srgbClr val="C50855"/>
              </a:gs>
              <a:gs pos="50000">
                <a:srgbClr val="A90749"/>
              </a:gs>
              <a:gs pos="100000">
                <a:srgbClr val="D76F99"/>
              </a:gs>
            </a:gsLst>
            <a:lin ang="5400000" scaled="0"/>
          </a:gradFill>
          <a:ln w="3175">
            <a:solidFill>
              <a:srgbClr val="C5085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42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dirty="0">
              <a:solidFill>
                <a:srgbClr val="FFFFFF"/>
              </a:solidFill>
            </a:endParaRPr>
          </a:p>
        </p:txBody>
      </p:sp>
      <p:pic>
        <p:nvPicPr>
          <p:cNvPr id="159" name="그림 158" descr="3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9896" y="1755456"/>
            <a:ext cx="1265512" cy="453600"/>
          </a:xfrm>
          <a:prstGeom prst="rect">
            <a:avLst/>
          </a:prstGeom>
        </p:spPr>
      </p:pic>
      <p:sp>
        <p:nvSpPr>
          <p:cNvPr id="160" name="TextBox 159"/>
          <p:cNvSpPr txBox="1"/>
          <p:nvPr/>
        </p:nvSpPr>
        <p:spPr>
          <a:xfrm>
            <a:off x="6790568" y="1842704"/>
            <a:ext cx="183091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defRPr/>
            </a:pPr>
            <a:r>
              <a:rPr lang="ko-KR" altLang="en-US" sz="1400" b="1" dirty="0" smtClean="0">
                <a:ln>
                  <a:noFill/>
                  <a:prstDash val="solid"/>
                </a:ln>
                <a:solidFill>
                  <a:schemeClr val="bg1"/>
                </a:solidFill>
                <a:ea typeface="맑은 고딕" pitchFamily="50" charset="-127"/>
                <a:cs typeface="Calibri" pitchFamily="34" charset="0"/>
              </a:rPr>
              <a:t>금융</a:t>
            </a:r>
            <a:r>
              <a:rPr lang="en-US" altLang="ko-KR" sz="1400" b="1" dirty="0" smtClean="0">
                <a:ln>
                  <a:noFill/>
                  <a:prstDash val="solid"/>
                </a:ln>
                <a:solidFill>
                  <a:schemeClr val="bg1"/>
                </a:solidFill>
                <a:ea typeface="맑은 고딕" pitchFamily="50" charset="-127"/>
                <a:cs typeface="Calibri" pitchFamily="34" charset="0"/>
              </a:rPr>
              <a:t>/</a:t>
            </a:r>
            <a:r>
              <a:rPr lang="ko-KR" altLang="en-US" sz="1400" b="1" dirty="0" smtClean="0">
                <a:ln>
                  <a:noFill/>
                  <a:prstDash val="solid"/>
                </a:ln>
                <a:solidFill>
                  <a:schemeClr val="bg1"/>
                </a:solidFill>
                <a:ea typeface="맑은 고딕" pitchFamily="50" charset="-127"/>
                <a:cs typeface="Calibri" pitchFamily="34" charset="0"/>
              </a:rPr>
              <a:t>공공 </a:t>
            </a:r>
            <a:r>
              <a:rPr lang="ko-KR" altLang="en-US" sz="1400" b="1" dirty="0">
                <a:ln>
                  <a:noFill/>
                  <a:prstDash val="solid"/>
                </a:ln>
                <a:solidFill>
                  <a:schemeClr val="bg1"/>
                </a:solidFill>
                <a:ea typeface="맑은 고딕" pitchFamily="50" charset="-127"/>
                <a:cs typeface="Calibri" pitchFamily="34" charset="0"/>
              </a:rPr>
              <a:t>사업본부</a:t>
            </a: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4080852" y="1755456"/>
            <a:ext cx="1656184" cy="441707"/>
          </a:xfrm>
          <a:prstGeom prst="roundRect">
            <a:avLst>
              <a:gd name="adj" fmla="val 14288"/>
            </a:avLst>
          </a:prstGeom>
          <a:gradFill>
            <a:gsLst>
              <a:gs pos="1000">
                <a:srgbClr val="DF8DAE"/>
              </a:gs>
              <a:gs pos="49000">
                <a:srgbClr val="C50855"/>
              </a:gs>
              <a:gs pos="50000">
                <a:srgbClr val="A90749"/>
              </a:gs>
              <a:gs pos="100000">
                <a:srgbClr val="D76F99"/>
              </a:gs>
            </a:gsLst>
            <a:lin ang="5400000" scaled="0"/>
          </a:gradFill>
          <a:ln w="3175">
            <a:solidFill>
              <a:srgbClr val="C5085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42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1" name="그림 150" descr="3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2910" y="1755456"/>
            <a:ext cx="1169626" cy="453600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4047376" y="1842704"/>
            <a:ext cx="16921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defRPr/>
            </a:pPr>
            <a:r>
              <a:rPr lang="ko-KR" altLang="en-US" sz="1400" b="1" dirty="0">
                <a:ln>
                  <a:noFill/>
                  <a:prstDash val="solid"/>
                </a:ln>
                <a:solidFill>
                  <a:schemeClr val="bg1"/>
                </a:solidFill>
                <a:ea typeface="맑은 고딕" pitchFamily="50" charset="-127"/>
                <a:cs typeface="Calibri" pitchFamily="34" charset="0"/>
              </a:rPr>
              <a:t>솔루션 사업본부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416496" y="1423824"/>
            <a:ext cx="8856984" cy="1276360"/>
            <a:chOff x="416496" y="1432560"/>
            <a:chExt cx="8856984" cy="1276360"/>
          </a:xfrm>
        </p:grpSpPr>
        <p:grpSp>
          <p:nvGrpSpPr>
            <p:cNvPr id="58" name="그룹 57"/>
            <p:cNvGrpSpPr/>
            <p:nvPr/>
          </p:nvGrpSpPr>
          <p:grpSpPr>
            <a:xfrm>
              <a:off x="416496" y="1432560"/>
              <a:ext cx="5734352" cy="1276360"/>
              <a:chOff x="416496" y="1432560"/>
              <a:chExt cx="5734352" cy="1276360"/>
            </a:xfrm>
          </p:grpSpPr>
          <p:sp>
            <p:nvSpPr>
              <p:cNvPr id="55" name="아래쪽 화살표 설명선 54"/>
              <p:cNvSpPr/>
              <p:nvPr/>
            </p:nvSpPr>
            <p:spPr>
              <a:xfrm>
                <a:off x="416496" y="1432560"/>
                <a:ext cx="2592288" cy="1276360"/>
              </a:xfrm>
              <a:prstGeom prst="downArrowCallou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Hadoop </a:t>
                </a:r>
                <a:r>
                  <a:rPr lang="ko-KR" altLang="en-US" sz="13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기반 빅데이터 플랫폼 배포판 및 솔루션 </a:t>
                </a:r>
                <a:r>
                  <a:rPr lang="en-US" altLang="ko-KR" sz="13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R&amp;D </a:t>
                </a:r>
                <a:r>
                  <a:rPr lang="ko-KR" altLang="en-US" sz="13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전담 </a:t>
                </a:r>
              </a:p>
            </p:txBody>
          </p:sp>
          <p:sp>
            <p:nvSpPr>
              <p:cNvPr id="56" name="아래쪽 화살표 설명선 55"/>
              <p:cNvSpPr/>
              <p:nvPr/>
            </p:nvSpPr>
            <p:spPr>
              <a:xfrm>
                <a:off x="3558560" y="1432560"/>
                <a:ext cx="2592288" cy="1276360"/>
              </a:xfrm>
              <a:prstGeom prst="downArrowCallou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Hadoop </a:t>
                </a:r>
                <a:r>
                  <a:rPr lang="ko-KR" altLang="en-US" sz="13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기반 빅데이터                신기술 확보 및 이행 전담</a:t>
                </a:r>
              </a:p>
            </p:txBody>
          </p:sp>
        </p:grpSp>
        <p:sp>
          <p:nvSpPr>
            <p:cNvPr id="57" name="아래쪽 화살표 설명선 56"/>
            <p:cNvSpPr/>
            <p:nvPr/>
          </p:nvSpPr>
          <p:spPr>
            <a:xfrm>
              <a:off x="6681192" y="1432560"/>
              <a:ext cx="2592288" cy="1276360"/>
            </a:xfrm>
            <a:prstGeom prst="downArrowCallou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OSS </a:t>
              </a:r>
              <a:r>
                <a:rPr lang="ko-KR" altLang="en-US" sz="13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기술 지원 전문</a:t>
              </a:r>
              <a:endParaRPr lang="en-US" altLang="ko-KR" sz="13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13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분산</a:t>
              </a:r>
              <a:r>
                <a:rPr lang="en-US" altLang="ko-KR" sz="13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3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기반 인프라</a:t>
              </a:r>
              <a:r>
                <a:rPr lang="en-US" altLang="ko-KR" sz="13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3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빅데이터</a:t>
              </a:r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3456306" y="908720"/>
            <a:ext cx="2757280" cy="441707"/>
          </a:xfrm>
          <a:prstGeom prst="roundRect">
            <a:avLst>
              <a:gd name="adj" fmla="val 14288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422"/>
            <a:r>
              <a:rPr kumimoji="1" lang="en-US" altLang="ko-KR" dirty="0" smtClean="0">
                <a:solidFill>
                  <a:srgbClr val="FFFFFF"/>
                </a:solidFill>
              </a:rPr>
              <a:t> </a:t>
            </a:r>
            <a:r>
              <a:rPr lang="en-US" altLang="ko-KR" b="1" dirty="0" smtClean="0">
                <a:ln>
                  <a:noFill/>
                  <a:prstDash val="solid"/>
                </a:ln>
                <a:solidFill>
                  <a:prstClr val="white"/>
                </a:solidFill>
                <a:cs typeface="Calibri" pitchFamily="34" charset="0"/>
              </a:rPr>
              <a:t>LG CNS</a:t>
            </a:r>
          </a:p>
        </p:txBody>
      </p:sp>
    </p:spTree>
    <p:extLst>
      <p:ext uri="{BB962C8B-B14F-4D97-AF65-F5344CB8AC3E}">
        <p14:creationId xmlns:p14="http://schemas.microsoft.com/office/powerpoint/2010/main" val="41335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450556" y="2527312"/>
            <a:ext cx="9002054" cy="375083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563" algn="ctr">
              <a:buFont typeface="Arial" pitchFamily="34" charset="0"/>
              <a:buChar char="•"/>
            </a:pPr>
            <a:endParaRPr lang="ko-KR" altLang="en-US" sz="1100" b="1" dirty="0" smtClean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3316" name="Rectangle 132"/>
          <p:cNvSpPr>
            <a:spLocks noChangeArrowheads="1"/>
          </p:cNvSpPr>
          <p:nvPr/>
        </p:nvSpPr>
        <p:spPr bwMode="auto">
          <a:xfrm>
            <a:off x="704528" y="4077072"/>
            <a:ext cx="5381310" cy="2087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261" tIns="43630" rIns="87261" bIns="43630">
            <a:spAutoFit/>
          </a:bodyPr>
          <a:lstStyle/>
          <a:p>
            <a:pPr marL="177800" indent="-177800" eaLnBrk="0" hangingPunct="0">
              <a:lnSpc>
                <a:spcPct val="110000"/>
              </a:lnSpc>
              <a:spcBef>
                <a:spcPts val="900"/>
              </a:spcBef>
            </a:pP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2006.02   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아파치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S/W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재단 </a:t>
            </a:r>
            <a:r>
              <a:rPr kumimoji="0" lang="en-US" altLang="ko-KR" sz="1200" b="1" dirty="0" err="1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을 인큐베이팅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공식 지원</a:t>
            </a:r>
          </a:p>
          <a:p>
            <a:pPr marL="177800" indent="-177800" eaLnBrk="0" hangingPunct="0">
              <a:lnSpc>
                <a:spcPct val="110000"/>
              </a:lnSpc>
              <a:spcBef>
                <a:spcPts val="900"/>
              </a:spcBef>
            </a:pP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2006.02   Yahoo </a:t>
            </a:r>
            <a:r>
              <a:rPr kumimoji="0" lang="en-US" altLang="ko-KR" sz="1200" b="1" dirty="0" err="1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채택 </a:t>
            </a: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(</a:t>
            </a:r>
            <a:r>
              <a:rPr kumimoji="0" lang="ko-KR" altLang="en-US" sz="1200" b="1" dirty="0" err="1" smtClean="0">
                <a:latin typeface="Arial" pitchFamily="34" charset="0"/>
                <a:ea typeface="나눔고딕" panose="020D0604000000000000" pitchFamily="50" charset="-127"/>
              </a:rPr>
              <a:t>더그</a:t>
            </a:r>
            <a:r>
              <a:rPr kumimoji="0"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커팅 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Yahoo 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입사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)</a:t>
            </a:r>
          </a:p>
          <a:p>
            <a:pPr marL="177800" indent="-177800" eaLnBrk="0" hangingPunct="0">
              <a:lnSpc>
                <a:spcPct val="110000"/>
              </a:lnSpc>
              <a:spcBef>
                <a:spcPts val="900"/>
              </a:spcBef>
            </a:pP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  ~2007    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Yahoo </a:t>
            </a: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300, 600, 1000 </a:t>
            </a:r>
            <a:r>
              <a:rPr kumimoji="0" lang="ko-KR" altLang="en-US" sz="1200" b="1" dirty="0" err="1" smtClean="0">
                <a:latin typeface="Arial" pitchFamily="34" charset="0"/>
                <a:ea typeface="나눔고딕" panose="020D0604000000000000" pitchFamily="50" charset="-127"/>
              </a:rPr>
              <a:t>노드</a:t>
            </a:r>
            <a:r>
              <a:rPr kumimoji="0"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 클러스터 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구축</a:t>
            </a:r>
          </a:p>
          <a:p>
            <a:pPr marL="177800" indent="-177800" eaLnBrk="0" hangingPunct="0">
              <a:lnSpc>
                <a:spcPct val="110000"/>
              </a:lnSpc>
              <a:spcBef>
                <a:spcPts val="900"/>
              </a:spcBef>
            </a:pP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2008.02   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아파치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S/W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재단 </a:t>
            </a:r>
            <a:r>
              <a:rPr kumimoji="0" lang="en-US" altLang="ko-KR" sz="1200" b="1" dirty="0" err="1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 최상위 프로젝트로 승격</a:t>
            </a:r>
          </a:p>
          <a:p>
            <a:pPr marL="177800" indent="-177800" eaLnBrk="0" hangingPunct="0">
              <a:lnSpc>
                <a:spcPct val="110000"/>
              </a:lnSpc>
              <a:spcBef>
                <a:spcPts val="900"/>
              </a:spcBef>
            </a:pP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2008.02   </a:t>
            </a:r>
            <a:r>
              <a:rPr kumimoji="0" lang="ko-KR" altLang="en-US" sz="1200" b="1" dirty="0" err="1">
                <a:latin typeface="Arial" pitchFamily="34" charset="0"/>
                <a:ea typeface="나눔고딕" panose="020D0604000000000000" pitchFamily="50" charset="-127"/>
              </a:rPr>
              <a:t>뉴욕타임즈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130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년 분량 신문 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1,100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만 </a:t>
            </a:r>
            <a:r>
              <a:rPr kumimoji="0"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매 </a:t>
            </a:r>
            <a:r>
              <a:rPr kumimoji="0" lang="en-US" altLang="ko-KR" sz="1200" b="1" dirty="0" err="1" smtClean="0">
                <a:latin typeface="Arial" pitchFamily="34" charset="0"/>
                <a:ea typeface="나눔고딕" panose="020D0604000000000000" pitchFamily="50" charset="-127"/>
              </a:rPr>
              <a:t>pdf</a:t>
            </a: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전환</a:t>
            </a: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           (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일반서버 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14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년 </a:t>
            </a:r>
            <a:r>
              <a:rPr kumimoji="0"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작업량</a:t>
            </a: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, AWS 100</a:t>
            </a:r>
            <a:r>
              <a:rPr kumimoji="0"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ko-KR" altLang="en-US" sz="1200" b="1" dirty="0" err="1">
                <a:latin typeface="Arial" pitchFamily="34" charset="0"/>
                <a:ea typeface="나눔고딕" panose="020D0604000000000000" pitchFamily="50" charset="-127"/>
              </a:rPr>
              <a:t>노드에서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 24</a:t>
            </a:r>
            <a:r>
              <a:rPr kumimoji="0"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시간</a:t>
            </a: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$1,500 </a:t>
            </a:r>
            <a:r>
              <a:rPr kumimoji="0"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소요</a:t>
            </a: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)</a:t>
            </a:r>
            <a:endParaRPr kumimoji="0"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  <a:p>
            <a:pPr marL="177800" indent="-177800" eaLnBrk="0" hangingPunct="0">
              <a:lnSpc>
                <a:spcPct val="110000"/>
              </a:lnSpc>
              <a:spcBef>
                <a:spcPts val="900"/>
              </a:spcBef>
            </a:pP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2009.04   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Yahoo 1400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개 </a:t>
            </a:r>
            <a:r>
              <a:rPr kumimoji="0" lang="ko-KR" altLang="en-US" sz="1200" b="1" dirty="0" err="1" smtClean="0">
                <a:latin typeface="Arial" pitchFamily="34" charset="0"/>
                <a:ea typeface="나눔고딕" panose="020D0604000000000000" pitchFamily="50" charset="-127"/>
              </a:rPr>
              <a:t>노드로</a:t>
            </a:r>
            <a:r>
              <a:rPr kumimoji="0"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en-US" altLang="ko-KR" sz="1200" b="1" dirty="0" err="1" smtClean="0">
                <a:latin typeface="Arial" pitchFamily="34" charset="0"/>
                <a:ea typeface="나눔고딕" panose="020D0604000000000000" pitchFamily="50" charset="-127"/>
              </a:rPr>
              <a:t>Tera</a:t>
            </a:r>
            <a:r>
              <a:rPr kumimoji="0"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 Sort 59</a:t>
            </a:r>
            <a:r>
              <a:rPr kumimoji="0" lang="ko-KR" altLang="en-US" sz="1200" b="1" dirty="0">
                <a:latin typeface="Arial" pitchFamily="34" charset="0"/>
                <a:ea typeface="나눔고딕" panose="020D0604000000000000" pitchFamily="50" charset="-127"/>
              </a:rPr>
              <a:t>초</a:t>
            </a:r>
            <a:r>
              <a:rPr kumimoji="0" lang="en-US" altLang="ko-KR" sz="1200" b="1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pic>
        <p:nvPicPr>
          <p:cNvPr id="13317" name="Picture 8" descr="Hadoop developer Doug Cutting with a famous yellow elephant, © Ted Dunning 2009"/>
          <p:cNvPicPr>
            <a:picLocks noChangeAspect="1" noChangeArrowheads="1"/>
          </p:cNvPicPr>
          <p:nvPr/>
        </p:nvPicPr>
        <p:blipFill>
          <a:blip r:embed="rId2" cstate="print"/>
          <a:srcRect t="11349" b="3854"/>
          <a:stretch>
            <a:fillRect/>
          </a:stretch>
        </p:blipFill>
        <p:spPr bwMode="auto">
          <a:xfrm>
            <a:off x="638855" y="1680210"/>
            <a:ext cx="1585557" cy="1789430"/>
          </a:xfrm>
          <a:prstGeom prst="rect">
            <a:avLst/>
          </a:prstGeom>
          <a:noFill/>
          <a:ln w="222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13318" name="Picture 9" descr="ANd9GcTbfnbNkMPocI3DhKldom_-1NmT8ILh1VOvEsOMMfmhfRXUR1n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2183" y="2171311"/>
            <a:ext cx="1105535" cy="1219285"/>
          </a:xfrm>
          <a:prstGeom prst="rect">
            <a:avLst/>
          </a:prstGeom>
          <a:noFill/>
          <a:ln w="222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>
            <a:off x="697265" y="3313973"/>
            <a:ext cx="8309582" cy="476600"/>
          </a:xfrm>
          <a:prstGeom prst="rightArrow">
            <a:avLst>
              <a:gd name="adj1" fmla="val 67118"/>
              <a:gd name="adj2" fmla="val 88860"/>
            </a:avLst>
          </a:prstGeom>
          <a:gradFill flip="none" rotWithShape="1">
            <a:gsLst>
              <a:gs pos="0">
                <a:srgbClr val="AF093C"/>
              </a:gs>
              <a:gs pos="45000">
                <a:srgbClr val="C20A43"/>
              </a:gs>
              <a:gs pos="100000">
                <a:srgbClr val="9A0835"/>
              </a:gs>
            </a:gsLst>
            <a:lin ang="0" scaled="1"/>
            <a:tileRect/>
          </a:gradFill>
          <a:ln>
            <a:noFill/>
          </a:ln>
          <a:scene3d>
            <a:camera prst="orthographicFront">
              <a:rot lat="17526845" lon="0" rev="0"/>
            </a:camera>
            <a:lightRig rig="soft" dir="t"/>
          </a:scene3d>
          <a:sp3d prstMaterial="matte">
            <a:bevelT w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lt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9646" y="2971811"/>
            <a:ext cx="610972" cy="557115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E4E4E4"/>
              </a:gs>
              <a:gs pos="100000">
                <a:srgbClr val="EAEAEA"/>
              </a:gs>
            </a:gsLst>
            <a:lin ang="5400000" scaled="1"/>
          </a:gradFill>
          <a:ln w="3175">
            <a:solidFill>
              <a:srgbClr val="C30452"/>
            </a:solidFill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82030" y="2971811"/>
            <a:ext cx="610972" cy="557115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E4E4E4"/>
              </a:gs>
              <a:gs pos="100000">
                <a:srgbClr val="EAEAEA"/>
              </a:gs>
            </a:gsLst>
            <a:lin ang="5400000" scaled="1"/>
          </a:gradFill>
          <a:ln w="3175">
            <a:solidFill>
              <a:srgbClr val="C30452"/>
            </a:solidFill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187408" y="2971811"/>
            <a:ext cx="610972" cy="557115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E4E4E4"/>
              </a:gs>
              <a:gs pos="100000">
                <a:srgbClr val="EAEAEA"/>
              </a:gs>
            </a:gsLst>
            <a:lin ang="5400000" scaled="1"/>
          </a:gradFill>
          <a:ln w="3175">
            <a:solidFill>
              <a:srgbClr val="C30452"/>
            </a:solidFill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3892" y="3073540"/>
            <a:ext cx="716863" cy="43088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kumimoji="1"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초기버전</a:t>
            </a:r>
            <a:endParaRPr kumimoji="1" lang="en-US" altLang="ko-KR" sz="11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개발</a:t>
            </a:r>
            <a:endParaRPr kumimoji="1" lang="en-US" altLang="ko-KR" sz="11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2" name="그룹 33"/>
          <p:cNvGrpSpPr/>
          <p:nvPr/>
        </p:nvGrpSpPr>
        <p:grpSpPr>
          <a:xfrm>
            <a:off x="2394536" y="2971811"/>
            <a:ext cx="1003522" cy="557115"/>
            <a:chOff x="2528348" y="2971797"/>
            <a:chExt cx="1003522" cy="557115"/>
          </a:xfrm>
        </p:grpSpPr>
        <p:sp>
          <p:nvSpPr>
            <p:cNvPr id="11" name="타원 10"/>
            <p:cNvSpPr/>
            <p:nvPr/>
          </p:nvSpPr>
          <p:spPr>
            <a:xfrm>
              <a:off x="2732304" y="2971797"/>
              <a:ext cx="610972" cy="55711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rgbClr val="E4E4E4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rgbClr val="C30452"/>
              </a:solidFill>
            </a:ln>
            <a:scene3d>
              <a:camera prst="orthographicFront"/>
              <a:lightRig rig="threePt" dir="t"/>
            </a:scene3d>
            <a:sp3d>
              <a:bevelT w="127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en-US" altLang="ko-KR" sz="1200" b="1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28348" y="3032453"/>
              <a:ext cx="1003522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kumimoji="1" lang="ko-KR" altLang="en-US" sz="1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아파치</a:t>
              </a:r>
              <a:endParaRPr kumimoji="1"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9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인큐베이팅</a:t>
              </a:r>
              <a:endParaRPr kumimoji="1"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071626" y="3123907"/>
            <a:ext cx="681350" cy="2769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Yahoo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087878" y="3035727"/>
            <a:ext cx="839972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TeraSort</a:t>
            </a:r>
            <a:endParaRPr kumimoji="1"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분</a:t>
            </a:r>
            <a:endParaRPr kumimoji="1"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9895" y="3680155"/>
            <a:ext cx="54373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2004</a:t>
            </a:r>
          </a:p>
        </p:txBody>
      </p:sp>
      <p:sp>
        <p:nvSpPr>
          <p:cNvPr id="24" name="타원 23"/>
          <p:cNvSpPr/>
          <p:nvPr/>
        </p:nvSpPr>
        <p:spPr>
          <a:xfrm>
            <a:off x="5082312" y="2971811"/>
            <a:ext cx="610972" cy="557115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E4E4E4"/>
              </a:gs>
              <a:gs pos="100000">
                <a:srgbClr val="EAEAEA"/>
              </a:gs>
            </a:gsLst>
            <a:lin ang="5400000" scaled="1"/>
          </a:gradFill>
          <a:ln w="3175">
            <a:solidFill>
              <a:srgbClr val="C30452"/>
            </a:solidFill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US" altLang="ko-KR" sz="1200" b="1" spc="-3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89786" y="3032453"/>
            <a:ext cx="1003522" cy="4154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kumimoji="1"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아파치</a:t>
            </a:r>
            <a:endParaRPr kumimoji="1"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최상위 </a:t>
            </a:r>
            <a:r>
              <a:rPr kumimoji="1" lang="en-US" altLang="ko-KR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Prj</a:t>
            </a:r>
            <a:r>
              <a:rPr kumimoji="1"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6" name="타원 25"/>
          <p:cNvSpPr/>
          <p:nvPr/>
        </p:nvSpPr>
        <p:spPr>
          <a:xfrm>
            <a:off x="5770087" y="2971811"/>
            <a:ext cx="610972" cy="557115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E4E4E4"/>
              </a:gs>
              <a:gs pos="100000">
                <a:srgbClr val="EAEAEA"/>
              </a:gs>
            </a:gsLst>
            <a:lin ang="5400000" scaled="1"/>
          </a:gradFill>
          <a:ln w="3175">
            <a:solidFill>
              <a:srgbClr val="C30452"/>
            </a:solidFill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59126" y="3069180"/>
            <a:ext cx="828542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kumimoji="1" lang="en-US" altLang="ko-KR" sz="11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NewYork</a:t>
            </a:r>
            <a:r>
              <a:rPr kumimoji="1"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Times</a:t>
            </a:r>
          </a:p>
        </p:txBody>
      </p:sp>
      <p:pic>
        <p:nvPicPr>
          <p:cNvPr id="113666" name="Picture 2" descr="The Apache Software Founda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7430" y="2525712"/>
            <a:ext cx="1461770" cy="439252"/>
          </a:xfrm>
          <a:prstGeom prst="rect">
            <a:avLst/>
          </a:prstGeom>
          <a:noFill/>
        </p:spPr>
      </p:pic>
      <p:pic>
        <p:nvPicPr>
          <p:cNvPr id="29" name="Picture 7" descr="Hadoop"/>
          <p:cNvPicPr>
            <a:picLocks noChangeAspect="1" noChangeArrowheads="1"/>
          </p:cNvPicPr>
          <p:nvPr/>
        </p:nvPicPr>
        <p:blipFill>
          <a:blip r:embed="rId5" cstate="print"/>
          <a:srcRect l="18779" t="25000" r="18227" b="27475"/>
          <a:stretch>
            <a:fillRect/>
          </a:stretch>
        </p:blipFill>
        <p:spPr bwMode="auto">
          <a:xfrm>
            <a:off x="6011838" y="4509120"/>
            <a:ext cx="2541433" cy="75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8" name="Picture 4" descr="http://www.rayswartzandassociates.com/links_files/yahoo_logo.jpg"/>
          <p:cNvPicPr>
            <a:picLocks noChangeAspect="1" noChangeArrowheads="1"/>
          </p:cNvPicPr>
          <p:nvPr/>
        </p:nvPicPr>
        <p:blipFill>
          <a:blip r:embed="rId6" cstate="print"/>
          <a:srcRect l="11107" t="40560" r="8973" b="39520"/>
          <a:stretch>
            <a:fillRect/>
          </a:stretch>
        </p:blipFill>
        <p:spPr bwMode="auto">
          <a:xfrm>
            <a:off x="3824236" y="2617484"/>
            <a:ext cx="1239261" cy="308885"/>
          </a:xfrm>
          <a:prstGeom prst="rect">
            <a:avLst/>
          </a:prstGeom>
          <a:noFill/>
        </p:spPr>
      </p:pic>
      <p:sp>
        <p:nvSpPr>
          <p:cNvPr id="31" name="직사각형 30"/>
          <p:cNvSpPr/>
          <p:nvPr/>
        </p:nvSpPr>
        <p:spPr>
          <a:xfrm>
            <a:off x="2568685" y="3680155"/>
            <a:ext cx="54373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2006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101573" y="3680155"/>
            <a:ext cx="54373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2008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238984" y="3680155"/>
            <a:ext cx="54373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2009</a:t>
            </a:r>
          </a:p>
        </p:txBody>
      </p:sp>
      <p:sp>
        <p:nvSpPr>
          <p:cNvPr id="30" name="타원 29"/>
          <p:cNvSpPr/>
          <p:nvPr/>
        </p:nvSpPr>
        <p:spPr>
          <a:xfrm>
            <a:off x="8357616" y="2697481"/>
            <a:ext cx="940604" cy="831456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E4E4E4"/>
              </a:gs>
              <a:gs pos="100000">
                <a:srgbClr val="EAEAEA"/>
              </a:gs>
            </a:gsLst>
            <a:lin ang="5400000" scaled="1"/>
          </a:gradFill>
          <a:ln w="3175">
            <a:solidFill>
              <a:srgbClr val="C30452"/>
            </a:solidFill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3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빅데이터</a:t>
            </a:r>
            <a:r>
              <a:rPr kumimoji="1"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1"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Boom!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636708" y="3680155"/>
            <a:ext cx="473206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현재</a:t>
            </a:r>
            <a:endParaRPr kumimoji="1"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5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Google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의 논문들을 기반으로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Doug Cutting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이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을 오픈 소스로 개발했으며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, Apache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재단과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Yahoo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의 지원으로 본격적으로 발전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확산됨</a:t>
            </a:r>
          </a:p>
        </p:txBody>
      </p:sp>
      <p:sp>
        <p:nvSpPr>
          <p:cNvPr id="36" name="제목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 of Hadoop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오른쪽 화살표 335"/>
          <p:cNvSpPr/>
          <p:nvPr/>
        </p:nvSpPr>
        <p:spPr>
          <a:xfrm>
            <a:off x="1496616" y="2828925"/>
            <a:ext cx="8064896" cy="895350"/>
          </a:xfrm>
          <a:prstGeom prst="rightArrow">
            <a:avLst/>
          </a:prstGeom>
          <a:solidFill>
            <a:srgbClr val="F8F6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337" name="오른쪽 화살표 336"/>
          <p:cNvSpPr/>
          <p:nvPr/>
        </p:nvSpPr>
        <p:spPr>
          <a:xfrm flipH="1">
            <a:off x="1496616" y="5205189"/>
            <a:ext cx="8064896" cy="895350"/>
          </a:xfrm>
          <a:prstGeom prst="rightArrow">
            <a:avLst/>
          </a:prstGeom>
          <a:solidFill>
            <a:srgbClr val="F8F6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LG CNS </a:t>
            </a:r>
            <a:r>
              <a:rPr lang="ko-KR" altLang="en-US" dirty="0" smtClean="0"/>
              <a:t>조직 및 지원 체계 </a:t>
            </a:r>
            <a:r>
              <a:rPr lang="en-US" altLang="ko-KR" dirty="0" smtClean="0"/>
              <a:t>– OSS/Hadoop (2/2)</a:t>
            </a:r>
            <a:endParaRPr lang="ko-KR" altLang="en-US" dirty="0"/>
          </a:p>
        </p:txBody>
      </p:sp>
      <p:graphicFrame>
        <p:nvGraphicFramePr>
          <p:cNvPr id="100" name="표 99"/>
          <p:cNvGraphicFramePr>
            <a:graphicFrameLocks noGrp="1"/>
          </p:cNvGraphicFramePr>
          <p:nvPr>
            <p:extLst/>
          </p:nvPr>
        </p:nvGraphicFramePr>
        <p:xfrm>
          <a:off x="272480" y="826046"/>
          <a:ext cx="9289031" cy="5391075"/>
        </p:xfrm>
        <a:graphic>
          <a:graphicData uri="http://schemas.openxmlformats.org/drawingml/2006/table">
            <a:tbl>
              <a:tblPr/>
              <a:tblGrid>
                <a:gridCol w="1152128"/>
                <a:gridCol w="3233117"/>
                <a:gridCol w="3391619"/>
                <a:gridCol w="1512167"/>
              </a:tblGrid>
              <a:tr h="27718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빅데이터사업부문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정보기술연구원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(R&amp;D)/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아키텍처부문</a:t>
                      </a:r>
                      <a:endParaRPr lang="en-US" altLang="ko-KR" sz="1200" b="1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OSS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Project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</a:tr>
              <a:tr h="586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1925" indent="-114300" algn="l">
                        <a:lnSpc>
                          <a:spcPts val="1300"/>
                        </a:lnSpc>
                        <a:spcBef>
                          <a:spcPts val="0"/>
                        </a:spcBef>
                        <a:buFont typeface="Wingdings" pitchFamily="2" charset="2"/>
                        <a:buChar char="§"/>
                        <a:defRPr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Hadoop 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기술 전문 인력 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61925" indent="-114300" algn="l">
                        <a:lnSpc>
                          <a:spcPts val="1300"/>
                        </a:lnSpc>
                        <a:spcBef>
                          <a:spcPts val="0"/>
                        </a:spcBef>
                        <a:buFont typeface="Wingdings" pitchFamily="2" charset="2"/>
                        <a:buChar char="§"/>
                        <a:defRPr/>
                      </a:pPr>
                      <a:r>
                        <a:rPr lang="en-US" altLang="ko-KR" sz="10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분산 기반 이행 전문 인력 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45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61925" indent="19050" algn="l">
                        <a:lnSpc>
                          <a:spcPts val="1300"/>
                        </a:lnSpc>
                        <a:spcBef>
                          <a:spcPts val="0"/>
                        </a:spcBef>
                        <a:buFont typeface="Wingdings" pitchFamily="2" charset="2"/>
                        <a:buChar char="ü"/>
                        <a:defRPr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Hadoop 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이행 경험 인력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10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61925" indent="19050" algn="l">
                        <a:lnSpc>
                          <a:spcPts val="1300"/>
                        </a:lnSpc>
                        <a:spcBef>
                          <a:spcPts val="0"/>
                        </a:spcBef>
                        <a:buFont typeface="Wingdings" pitchFamily="2" charset="2"/>
                        <a:buChar char="ü"/>
                        <a:defRPr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분산 아키텍처 경험 인력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35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indent="-95250" algn="l" defTabSz="914400" rtl="0" eaLnBrk="1" fontAlgn="ctr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Hadoop/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분산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기술 전문 인력 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80975" marR="0" indent="-95250" algn="l" defTabSz="914400" rtl="0" eaLnBrk="1" fontAlgn="ctr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핵심 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OSS/Hadoop 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전문가</a:t>
                      </a:r>
                    </a:p>
                    <a:p>
                      <a:pPr marL="361950" marR="0" indent="-180975" algn="l" defTabSz="914400" rtl="0" eaLnBrk="1" fontAlgn="ctr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HAMA</a:t>
                      </a: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Committer 2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61950" marR="0" indent="-180975" algn="l" defTabSz="914400" rtl="0" eaLnBrk="1" fontAlgn="ctr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Contributor </a:t>
                      </a:r>
                      <a:r>
                        <a:rPr lang="en-US" altLang="ko-KR" sz="10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Hadoop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7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기타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80975" marR="0" indent="-95250" algn="l" defTabSz="914400" rtl="0" eaLnBrk="1" fontAlgn="ctr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640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교육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컨설팅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/SI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57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기술</a:t>
                      </a:r>
                      <a:endParaRPr lang="en-US" altLang="ko-KR" sz="1200" b="1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122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유지</a:t>
                      </a: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ko-KR" altLang="en-US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보수</a:t>
                      </a:r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820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R&amp;D</a:t>
                      </a:r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1" name="직사각형 100"/>
          <p:cNvSpPr/>
          <p:nvPr/>
        </p:nvSpPr>
        <p:spPr bwMode="auto">
          <a:xfrm>
            <a:off x="3065935" y="1906166"/>
            <a:ext cx="648072" cy="504056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57263" latinLnBrk="0">
              <a:lnSpc>
                <a:spcPts val="1100"/>
              </a:lnSpc>
              <a:spcBef>
                <a:spcPts val="0"/>
              </a:spcBef>
            </a:pP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빅데이터 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957263" latinLnBrk="0">
              <a:lnSpc>
                <a:spcPts val="1100"/>
              </a:lnSpc>
              <a:spcBef>
                <a:spcPts val="0"/>
              </a:spcBef>
            </a:pP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아키텍처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컨설팅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3786014" y="1906166"/>
            <a:ext cx="648072" cy="504056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lnSpc>
                <a:spcPts val="11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빅데이터 기반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57263" rtl="0" eaLnBrk="1" fontAlgn="base" latinLnBrk="0" hangingPunct="1">
              <a:lnSpc>
                <a:spcPts val="11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SI</a:t>
            </a:r>
          </a:p>
        </p:txBody>
      </p:sp>
      <p:sp>
        <p:nvSpPr>
          <p:cNvPr id="103" name="직사각형 102"/>
          <p:cNvSpPr/>
          <p:nvPr/>
        </p:nvSpPr>
        <p:spPr bwMode="auto">
          <a:xfrm>
            <a:off x="1625774" y="1906166"/>
            <a:ext cx="648072" cy="504056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lnSpc>
                <a:spcPts val="11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Hadoop </a:t>
            </a: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개발자 교육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2345853" y="1906166"/>
            <a:ext cx="648072" cy="504056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lnSpc>
                <a:spcPts val="11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Hadoop </a:t>
            </a: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아키텍트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57263" rtl="0" eaLnBrk="1" fontAlgn="base" latinLnBrk="0" hangingPunct="1">
              <a:lnSpc>
                <a:spcPts val="11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교육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1568624" y="2559571"/>
            <a:ext cx="1241251" cy="272321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기술지원 요청 접수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57263" rtl="0" eaLnBrk="1" fontAlgn="base" latinLnBrk="0" hangingPunct="1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(Call Center/E-mail)</a:t>
            </a:r>
            <a:endParaRPr kumimoji="1"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1578149" y="2920464"/>
            <a:ext cx="1241251" cy="272321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담당자 배정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2247900" y="3350517"/>
            <a:ext cx="571500" cy="6343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95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방문지원</a:t>
            </a:r>
            <a:endParaRPr kumimoji="1" lang="en-US" altLang="ko-KR" sz="95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957263" latinLnBrk="0">
              <a:lnSpc>
                <a:spcPts val="1000"/>
              </a:lnSpc>
              <a:spcBef>
                <a:spcPts val="0"/>
              </a:spcBef>
            </a:pP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(Log/ Dump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606724" y="3355850"/>
            <a:ext cx="614686" cy="6281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57263" latinLnBrk="0">
              <a:lnSpc>
                <a:spcPts val="1000"/>
              </a:lnSpc>
              <a:spcBef>
                <a:spcPts val="0"/>
              </a:spcBef>
            </a:pP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원격지원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957263" latinLnBrk="0">
              <a:lnSpc>
                <a:spcPts val="1000"/>
              </a:lnSpc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해결</a:t>
            </a: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/Work Around)</a:t>
            </a:r>
          </a:p>
        </p:txBody>
      </p:sp>
      <p:sp>
        <p:nvSpPr>
          <p:cNvPr id="112" name="순서도: 판단 111"/>
          <p:cNvSpPr/>
          <p:nvPr/>
        </p:nvSpPr>
        <p:spPr bwMode="auto">
          <a:xfrm>
            <a:off x="3299866" y="2736354"/>
            <a:ext cx="1114029" cy="298147"/>
          </a:xfrm>
          <a:prstGeom prst="flowChartDecision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맑은 고딕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551932" y="2750800"/>
            <a:ext cx="63030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57263" latinLnBrk="0">
              <a:lnSpc>
                <a:spcPts val="900"/>
              </a:lnSpc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231F20"/>
                </a:solidFill>
                <a:ea typeface="맑은 고딕" pitchFamily="50" charset="-127"/>
              </a:rPr>
              <a:t>Hot Fix</a:t>
            </a:r>
          </a:p>
          <a:p>
            <a:pPr lvl="0" algn="ctr" defTabSz="957263" latinLnBrk="0">
              <a:lnSpc>
                <a:spcPts val="900"/>
              </a:lnSpc>
              <a:spcBef>
                <a:spcPts val="0"/>
              </a:spcBef>
            </a:pPr>
            <a:r>
              <a:rPr lang="ko-KR" altLang="en-US" sz="1000" b="1" dirty="0" smtClean="0">
                <a:solidFill>
                  <a:srgbClr val="231F20"/>
                </a:solidFill>
                <a:ea typeface="맑은 고딕" pitchFamily="50" charset="-127"/>
              </a:rPr>
              <a:t>필요</a:t>
            </a:r>
          </a:p>
        </p:txBody>
      </p:sp>
      <p:sp>
        <p:nvSpPr>
          <p:cNvPr id="116" name="순서도: 판단 115"/>
          <p:cNvSpPr/>
          <p:nvPr/>
        </p:nvSpPr>
        <p:spPr bwMode="auto">
          <a:xfrm>
            <a:off x="3293305" y="3110111"/>
            <a:ext cx="1114029" cy="298147"/>
          </a:xfrm>
          <a:prstGeom prst="flowChartDecision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485881" y="313408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57263" latinLnBrk="0">
              <a:spcBef>
                <a:spcPts val="0"/>
              </a:spcBef>
            </a:pPr>
            <a:r>
              <a:rPr lang="ko-KR" altLang="en-US" sz="1000" b="1" dirty="0" smtClean="0">
                <a:solidFill>
                  <a:srgbClr val="231F20"/>
                </a:solidFill>
                <a:ea typeface="맑은 고딕" pitchFamily="50" charset="-127"/>
              </a:rPr>
              <a:t>이관 필요 </a:t>
            </a:r>
          </a:p>
        </p:txBody>
      </p:sp>
      <p:sp>
        <p:nvSpPr>
          <p:cNvPr id="120" name="직사각형 119"/>
          <p:cNvSpPr/>
          <p:nvPr/>
        </p:nvSpPr>
        <p:spPr bwMode="auto">
          <a:xfrm>
            <a:off x="3325391" y="3571876"/>
            <a:ext cx="2664296" cy="1969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eaLnBrk="1" latinLnBrk="0" hangingPunct="1">
              <a:lnSpc>
                <a:spcPts val="1000"/>
              </a:lnSpc>
              <a:spcBef>
                <a:spcPts val="0"/>
              </a:spcBef>
              <a:buClrTx/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OSS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소스 레벨 분석 및 테스트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4822701" y="2533651"/>
            <a:ext cx="864229" cy="273209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이슈 등록</a:t>
            </a:r>
          </a:p>
        </p:txBody>
      </p:sp>
      <p:cxnSp>
        <p:nvCxnSpPr>
          <p:cNvPr id="123" name="Shape 122"/>
          <p:cNvCxnSpPr>
            <a:stCxn id="116" idx="2"/>
            <a:endCxn id="120" idx="0"/>
          </p:cNvCxnSpPr>
          <p:nvPr/>
        </p:nvCxnSpPr>
        <p:spPr>
          <a:xfrm rot="16200000" flipH="1">
            <a:off x="4172120" y="3086457"/>
            <a:ext cx="163618" cy="80721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127" name="꺾인 연결선 126"/>
          <p:cNvCxnSpPr>
            <a:stCxn id="107" idx="3"/>
            <a:endCxn id="121" idx="1"/>
          </p:cNvCxnSpPr>
          <p:nvPr/>
        </p:nvCxnSpPr>
        <p:spPr>
          <a:xfrm flipV="1">
            <a:off x="2819400" y="2670256"/>
            <a:ext cx="2003301" cy="386369"/>
          </a:xfrm>
          <a:prstGeom prst="bentConnector3">
            <a:avLst>
              <a:gd name="adj1" fmla="val 7208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133" name="꺾인 연결선 132"/>
          <p:cNvCxnSpPr>
            <a:stCxn id="106" idx="2"/>
            <a:endCxn id="107" idx="0"/>
          </p:cNvCxnSpPr>
          <p:nvPr/>
        </p:nvCxnSpPr>
        <p:spPr>
          <a:xfrm rot="16200000" flipH="1">
            <a:off x="2149726" y="2871415"/>
            <a:ext cx="88572" cy="9525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135" name="꺾인 연결선 134"/>
          <p:cNvCxnSpPr>
            <a:stCxn id="107" idx="2"/>
            <a:endCxn id="111" idx="0"/>
          </p:cNvCxnSpPr>
          <p:nvPr/>
        </p:nvCxnSpPr>
        <p:spPr>
          <a:xfrm rot="5400000">
            <a:off x="1974889" y="3131963"/>
            <a:ext cx="163065" cy="284708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137" name="Shape 136"/>
          <p:cNvCxnSpPr>
            <a:stCxn id="107" idx="2"/>
            <a:endCxn id="110" idx="0"/>
          </p:cNvCxnSpPr>
          <p:nvPr/>
        </p:nvCxnSpPr>
        <p:spPr>
          <a:xfrm rot="16200000" flipH="1">
            <a:off x="2287346" y="3104213"/>
            <a:ext cx="157732" cy="334875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140" name="꺾인 연결선 139"/>
          <p:cNvCxnSpPr>
            <a:stCxn id="110" idx="3"/>
            <a:endCxn id="112" idx="1"/>
          </p:cNvCxnSpPr>
          <p:nvPr/>
        </p:nvCxnSpPr>
        <p:spPr>
          <a:xfrm flipV="1">
            <a:off x="2819400" y="2885428"/>
            <a:ext cx="480466" cy="78226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148" name="꺾인 연결선 147"/>
          <p:cNvCxnSpPr>
            <a:stCxn id="112" idx="2"/>
            <a:endCxn id="119" idx="0"/>
          </p:cNvCxnSpPr>
          <p:nvPr/>
        </p:nvCxnSpPr>
        <p:spPr>
          <a:xfrm rot="16200000" flipH="1">
            <a:off x="3818440" y="3072942"/>
            <a:ext cx="99581" cy="22698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149" name="직사각형 148"/>
          <p:cNvSpPr/>
          <p:nvPr/>
        </p:nvSpPr>
        <p:spPr bwMode="auto">
          <a:xfrm>
            <a:off x="5845671" y="2533651"/>
            <a:ext cx="869429" cy="28575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Patch </a:t>
            </a: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제작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7" name="꺾인 연결선 156"/>
          <p:cNvCxnSpPr>
            <a:stCxn id="121" idx="3"/>
            <a:endCxn id="149" idx="1"/>
          </p:cNvCxnSpPr>
          <p:nvPr/>
        </p:nvCxnSpPr>
        <p:spPr>
          <a:xfrm>
            <a:off x="5686930" y="2670256"/>
            <a:ext cx="158741" cy="627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162" name="순서도: 판단 161"/>
          <p:cNvSpPr/>
          <p:nvPr/>
        </p:nvSpPr>
        <p:spPr bwMode="auto">
          <a:xfrm>
            <a:off x="4880992" y="3110523"/>
            <a:ext cx="1114029" cy="298147"/>
          </a:xfrm>
          <a:prstGeom prst="flowChartDecision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맑은 고딕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161640" y="3124969"/>
            <a:ext cx="63030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57263" latinLnBrk="0">
              <a:lnSpc>
                <a:spcPts val="900"/>
              </a:lnSpc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231F20"/>
                </a:solidFill>
                <a:ea typeface="맑은 고딕" pitchFamily="50" charset="-127"/>
              </a:rPr>
              <a:t>Hot Fix</a:t>
            </a:r>
          </a:p>
          <a:p>
            <a:pPr algn="ctr" defTabSz="957263" latinLnBrk="0">
              <a:lnSpc>
                <a:spcPts val="900"/>
              </a:lnSpc>
              <a:spcBef>
                <a:spcPts val="0"/>
              </a:spcBef>
            </a:pPr>
            <a:r>
              <a:rPr lang="ko-KR" altLang="en-US" sz="1000" b="1" dirty="0" smtClean="0">
                <a:solidFill>
                  <a:srgbClr val="231F20"/>
                </a:solidFill>
                <a:ea typeface="맑은 고딕" pitchFamily="50" charset="-127"/>
              </a:rPr>
              <a:t>가능 </a:t>
            </a:r>
          </a:p>
        </p:txBody>
      </p:sp>
      <p:cxnSp>
        <p:nvCxnSpPr>
          <p:cNvPr id="165" name="꺾인 연결선 164"/>
          <p:cNvCxnSpPr>
            <a:stCxn id="116" idx="3"/>
            <a:endCxn id="162" idx="1"/>
          </p:cNvCxnSpPr>
          <p:nvPr/>
        </p:nvCxnSpPr>
        <p:spPr>
          <a:xfrm>
            <a:off x="4407334" y="3259185"/>
            <a:ext cx="473658" cy="41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191" name="직사각형 190"/>
          <p:cNvSpPr/>
          <p:nvPr/>
        </p:nvSpPr>
        <p:spPr bwMode="auto">
          <a:xfrm>
            <a:off x="3321748" y="3859247"/>
            <a:ext cx="2667015" cy="1933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57263" latinLnBrk="0">
              <a:spcBef>
                <a:spcPct val="2000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Hot Fix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제작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1" name="꺾인 연결선 200"/>
          <p:cNvCxnSpPr>
            <a:stCxn id="120" idx="2"/>
            <a:endCxn id="191" idx="0"/>
          </p:cNvCxnSpPr>
          <p:nvPr/>
        </p:nvCxnSpPr>
        <p:spPr>
          <a:xfrm rot="5400000">
            <a:off x="4611199" y="3812907"/>
            <a:ext cx="90398" cy="2283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237" name="직사각형 236"/>
          <p:cNvSpPr/>
          <p:nvPr/>
        </p:nvSpPr>
        <p:spPr bwMode="auto">
          <a:xfrm>
            <a:off x="6886575" y="2533651"/>
            <a:ext cx="994370" cy="2723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OSS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소스 </a:t>
            </a: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Contribute</a:t>
            </a:r>
          </a:p>
        </p:txBody>
      </p:sp>
      <p:cxnSp>
        <p:nvCxnSpPr>
          <p:cNvPr id="257" name="Shape 256"/>
          <p:cNvCxnSpPr>
            <a:stCxn id="162" idx="2"/>
            <a:endCxn id="120" idx="0"/>
          </p:cNvCxnSpPr>
          <p:nvPr/>
        </p:nvCxnSpPr>
        <p:spPr>
          <a:xfrm rot="5400000">
            <a:off x="4966170" y="3100039"/>
            <a:ext cx="163206" cy="780468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263" name="꺾인 연결선 262"/>
          <p:cNvCxnSpPr>
            <a:stCxn id="149" idx="3"/>
            <a:endCxn id="237" idx="1"/>
          </p:cNvCxnSpPr>
          <p:nvPr/>
        </p:nvCxnSpPr>
        <p:spPr>
          <a:xfrm flipV="1">
            <a:off x="6715100" y="2669812"/>
            <a:ext cx="171475" cy="671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264" name="직사각형 263"/>
          <p:cNvSpPr/>
          <p:nvPr/>
        </p:nvSpPr>
        <p:spPr bwMode="auto">
          <a:xfrm>
            <a:off x="6838950" y="3120777"/>
            <a:ext cx="994370" cy="272321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OSS </a:t>
            </a:r>
          </a:p>
          <a:p>
            <a:pPr marL="0" marR="0" indent="0" algn="ctr" defTabSz="957263" rtl="0" eaLnBrk="1" fontAlgn="base" latinLnBrk="0" hangingPunct="1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Bug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Reporting</a:t>
            </a: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cxnSp>
        <p:nvCxnSpPr>
          <p:cNvPr id="266" name="꺾인 연결선 265"/>
          <p:cNvCxnSpPr>
            <a:stCxn id="162" idx="3"/>
            <a:endCxn id="264" idx="1"/>
          </p:cNvCxnSpPr>
          <p:nvPr/>
        </p:nvCxnSpPr>
        <p:spPr>
          <a:xfrm flipV="1">
            <a:off x="5995021" y="3256938"/>
            <a:ext cx="843929" cy="265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267" name="직사각형 266"/>
          <p:cNvSpPr/>
          <p:nvPr/>
        </p:nvSpPr>
        <p:spPr bwMode="auto">
          <a:xfrm>
            <a:off x="8183835" y="3121630"/>
            <a:ext cx="1241251" cy="272321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Bug</a:t>
            </a:r>
            <a:r>
              <a:rPr kumimoji="1" lang="ko-KR" altLang="en-US" sz="1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Fix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f/u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3" name="꺾인 연결선 282"/>
          <p:cNvCxnSpPr>
            <a:stCxn id="264" idx="3"/>
            <a:endCxn id="267" idx="1"/>
          </p:cNvCxnSpPr>
          <p:nvPr/>
        </p:nvCxnSpPr>
        <p:spPr>
          <a:xfrm>
            <a:off x="7833320" y="3256938"/>
            <a:ext cx="350515" cy="853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321" name="직사각형 320"/>
          <p:cNvSpPr/>
          <p:nvPr/>
        </p:nvSpPr>
        <p:spPr bwMode="auto">
          <a:xfrm>
            <a:off x="6934200" y="5425033"/>
            <a:ext cx="990178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신기술 </a:t>
            </a: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Sensing /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신규 버전 구조 분석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2" name="직사각형 331"/>
          <p:cNvSpPr/>
          <p:nvPr/>
        </p:nvSpPr>
        <p:spPr bwMode="auto">
          <a:xfrm>
            <a:off x="4880992" y="5134272"/>
            <a:ext cx="1877541" cy="2446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배포판 업그레이드 또는 확장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3" name="직사각형 332"/>
          <p:cNvSpPr/>
          <p:nvPr/>
        </p:nvSpPr>
        <p:spPr bwMode="auto">
          <a:xfrm>
            <a:off x="4880992" y="5429919"/>
            <a:ext cx="1877541" cy="19662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Hadoop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플랫폼 </a:t>
            </a: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업그레이드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4" name="직사각형 333"/>
          <p:cNvSpPr/>
          <p:nvPr/>
        </p:nvSpPr>
        <p:spPr bwMode="auto">
          <a:xfrm>
            <a:off x="8164785" y="5402907"/>
            <a:ext cx="1241251" cy="223292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Bug</a:t>
            </a:r>
            <a:r>
              <a:rPr kumimoji="1" lang="ko-KR" altLang="en-US" sz="1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Fix</a:t>
            </a:r>
          </a:p>
        </p:txBody>
      </p:sp>
      <p:sp>
        <p:nvSpPr>
          <p:cNvPr id="335" name="직사각형 334"/>
          <p:cNvSpPr/>
          <p:nvPr/>
        </p:nvSpPr>
        <p:spPr bwMode="auto">
          <a:xfrm>
            <a:off x="8164785" y="5696272"/>
            <a:ext cx="1241251" cy="223292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신규 버전 릴리즈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8" name="직사각형 337"/>
          <p:cNvSpPr/>
          <p:nvPr/>
        </p:nvSpPr>
        <p:spPr bwMode="auto">
          <a:xfrm>
            <a:off x="4880992" y="5923756"/>
            <a:ext cx="1877541" cy="196627"/>
          </a:xfrm>
          <a:prstGeom prst="rect">
            <a:avLst/>
          </a:prstGeom>
          <a:noFill/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신기술 </a:t>
            </a: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R&amp;D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과제 </a:t>
            </a: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선정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9" name="직사각형 338"/>
          <p:cNvSpPr/>
          <p:nvPr/>
        </p:nvSpPr>
        <p:spPr bwMode="auto">
          <a:xfrm>
            <a:off x="4880992" y="5679504"/>
            <a:ext cx="1877541" cy="19662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Hadoop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개발도구 </a:t>
            </a: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업그레이드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1" name="직사각형 340"/>
          <p:cNvSpPr/>
          <p:nvPr/>
        </p:nvSpPr>
        <p:spPr bwMode="auto">
          <a:xfrm>
            <a:off x="1599406" y="5353025"/>
            <a:ext cx="1193354" cy="3334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57263" latinLnBrk="0">
              <a:spcBef>
                <a:spcPts val="0"/>
              </a:spcBef>
            </a:pP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성능 최적화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957263" latinLnBrk="0">
              <a:spcBef>
                <a:spcPts val="0"/>
              </a:spcBef>
            </a:pP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개발 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2" name="직사각형 341"/>
          <p:cNvSpPr/>
          <p:nvPr/>
        </p:nvSpPr>
        <p:spPr bwMode="auto">
          <a:xfrm>
            <a:off x="1598687" y="4272905"/>
            <a:ext cx="1400572" cy="648072"/>
          </a:xfrm>
          <a:prstGeom prst="rect">
            <a:avLst/>
          </a:prstGeom>
          <a:noFill/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예방점검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957263" latinLnBrk="0">
              <a:spcBef>
                <a:spcPct val="20000"/>
              </a:spcBef>
            </a:pP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시스템 상태 점검</a:t>
            </a: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사용률 모니터링</a:t>
            </a: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오류 점검</a:t>
            </a: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957263" latinLnBrk="0">
              <a:spcBef>
                <a:spcPct val="20000"/>
              </a:spcBef>
            </a:pP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분기당 </a:t>
            </a: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 방문지원</a:t>
            </a: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3" name="직사각형 342"/>
          <p:cNvSpPr/>
          <p:nvPr/>
        </p:nvSpPr>
        <p:spPr bwMode="auto">
          <a:xfrm>
            <a:off x="2936776" y="5127476"/>
            <a:ext cx="1584176" cy="2689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엔터프라이즈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요건 테스트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5" name="직사각형 344"/>
          <p:cNvSpPr/>
          <p:nvPr/>
        </p:nvSpPr>
        <p:spPr bwMode="auto">
          <a:xfrm>
            <a:off x="3000375" y="5495926"/>
            <a:ext cx="443028" cy="584618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시스템</a:t>
            </a:r>
            <a:endParaRPr kumimoji="1"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57263" rtl="0" eaLnBrk="1" fontAlgn="base" latinLnBrk="0" hangingPunct="1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장애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pPr marL="0" marR="0" indent="0" algn="ctr" defTabSz="957263" rtl="0" eaLnBrk="1" fontAlgn="base" latinLnBrk="0" hangingPunct="1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복구</a:t>
            </a:r>
            <a:endParaRPr kumimoji="1"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6" name="직사각형 345"/>
          <p:cNvSpPr/>
          <p:nvPr/>
        </p:nvSpPr>
        <p:spPr bwMode="auto">
          <a:xfrm>
            <a:off x="3502761" y="5498744"/>
            <a:ext cx="443028" cy="584618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복잡한 </a:t>
            </a:r>
            <a:r>
              <a:rPr kumimoji="1"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Biz.</a:t>
            </a:r>
          </a:p>
          <a:p>
            <a:pPr marL="0" marR="0" indent="0" algn="ctr" defTabSz="957263" rtl="0" eaLnBrk="1" fontAlgn="base" latinLnBrk="0" hangingPunct="1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1"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7" name="직사각형 346"/>
          <p:cNvSpPr/>
          <p:nvPr/>
        </p:nvSpPr>
        <p:spPr bwMode="auto">
          <a:xfrm>
            <a:off x="4005147" y="5498744"/>
            <a:ext cx="443028" cy="584618"/>
          </a:xfrm>
          <a:prstGeom prst="rect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대용량</a:t>
            </a:r>
            <a:endParaRPr kumimoji="1"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57263" rtl="0" eaLnBrk="1" fontAlgn="base" latinLnBrk="0" hangingPunct="1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처리 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57263" rtl="0" eaLnBrk="1" fontAlgn="base" latinLnBrk="0" hangingPunct="1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성능</a:t>
            </a:r>
            <a:endParaRPr kumimoji="1"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9" name="직사각형 348"/>
          <p:cNvSpPr/>
          <p:nvPr/>
        </p:nvSpPr>
        <p:spPr bwMode="auto">
          <a:xfrm>
            <a:off x="2936776" y="5444083"/>
            <a:ext cx="1584176" cy="670968"/>
          </a:xfrm>
          <a:prstGeom prst="rect">
            <a:avLst/>
          </a:prstGeom>
          <a:noFill/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0" name="직사각형 349"/>
          <p:cNvSpPr/>
          <p:nvPr/>
        </p:nvSpPr>
        <p:spPr bwMode="auto">
          <a:xfrm>
            <a:off x="1612056" y="5785073"/>
            <a:ext cx="1180704" cy="3234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57263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Appliance </a:t>
            </a:r>
            <a:r>
              <a:rPr kumimoji="1"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</a:t>
            </a:r>
            <a:endParaRPr kumimoji="1"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1" name="직사각형 350"/>
          <p:cNvSpPr/>
          <p:nvPr/>
        </p:nvSpPr>
        <p:spPr bwMode="auto">
          <a:xfrm>
            <a:off x="3099842" y="4272905"/>
            <a:ext cx="1400572" cy="648072"/>
          </a:xfrm>
          <a:prstGeom prst="rect">
            <a:avLst/>
          </a:prstGeom>
          <a:noFill/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57263" latinLnBrk="0">
              <a:spcBef>
                <a:spcPct val="2000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OSS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포함 제품 하자로 인한 장애발생 시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957263" latinLnBrk="0">
              <a:spcBef>
                <a:spcPct val="20000"/>
              </a:spcBef>
            </a:pP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기술 지원</a:t>
            </a:r>
          </a:p>
        </p:txBody>
      </p:sp>
      <p:cxnSp>
        <p:nvCxnSpPr>
          <p:cNvPr id="353" name="꺾인 연결선 352"/>
          <p:cNvCxnSpPr>
            <a:stCxn id="334" idx="1"/>
            <a:endCxn id="321" idx="3"/>
          </p:cNvCxnSpPr>
          <p:nvPr/>
        </p:nvCxnSpPr>
        <p:spPr>
          <a:xfrm rot="10800000" flipV="1">
            <a:off x="7924379" y="5514553"/>
            <a:ext cx="240407" cy="162508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55" name="꺾인 연결선 354"/>
          <p:cNvCxnSpPr>
            <a:stCxn id="335" idx="1"/>
            <a:endCxn id="321" idx="3"/>
          </p:cNvCxnSpPr>
          <p:nvPr/>
        </p:nvCxnSpPr>
        <p:spPr>
          <a:xfrm rot="10800000">
            <a:off x="7924379" y="5677062"/>
            <a:ext cx="240407" cy="13085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57" name="꺾인 연결선 356"/>
          <p:cNvCxnSpPr>
            <a:stCxn id="321" idx="1"/>
            <a:endCxn id="332" idx="3"/>
          </p:cNvCxnSpPr>
          <p:nvPr/>
        </p:nvCxnSpPr>
        <p:spPr>
          <a:xfrm rot="10800000">
            <a:off x="6758534" y="5256585"/>
            <a:ext cx="175667" cy="42047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59" name="꺾인 연결선 358"/>
          <p:cNvCxnSpPr>
            <a:stCxn id="321" idx="1"/>
            <a:endCxn id="338" idx="3"/>
          </p:cNvCxnSpPr>
          <p:nvPr/>
        </p:nvCxnSpPr>
        <p:spPr>
          <a:xfrm rot="10800000" flipV="1">
            <a:off x="6758534" y="5677060"/>
            <a:ext cx="175667" cy="34500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61" name="꺾인 연결선 360"/>
          <p:cNvCxnSpPr>
            <a:stCxn id="321" idx="1"/>
            <a:endCxn id="333" idx="3"/>
          </p:cNvCxnSpPr>
          <p:nvPr/>
        </p:nvCxnSpPr>
        <p:spPr>
          <a:xfrm rot="10800000">
            <a:off x="6758534" y="5528233"/>
            <a:ext cx="175667" cy="148828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63" name="꺾인 연결선 362"/>
          <p:cNvCxnSpPr>
            <a:stCxn id="321" idx="1"/>
            <a:endCxn id="339" idx="3"/>
          </p:cNvCxnSpPr>
          <p:nvPr/>
        </p:nvCxnSpPr>
        <p:spPr>
          <a:xfrm rot="10800000" flipV="1">
            <a:off x="6758534" y="5677060"/>
            <a:ext cx="175667" cy="10075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65" name="꺾인 연결선 364"/>
          <p:cNvCxnSpPr>
            <a:stCxn id="333" idx="1"/>
            <a:endCxn id="343" idx="3"/>
          </p:cNvCxnSpPr>
          <p:nvPr/>
        </p:nvCxnSpPr>
        <p:spPr>
          <a:xfrm rot="10800000">
            <a:off x="4520952" y="5261967"/>
            <a:ext cx="360040" cy="266266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67" name="꺾인 연결선 366"/>
          <p:cNvCxnSpPr>
            <a:stCxn id="339" idx="1"/>
            <a:endCxn id="343" idx="3"/>
          </p:cNvCxnSpPr>
          <p:nvPr/>
        </p:nvCxnSpPr>
        <p:spPr>
          <a:xfrm rot="10800000">
            <a:off x="4520952" y="5261968"/>
            <a:ext cx="360040" cy="515851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69" name="꺾인 연결선 368"/>
          <p:cNvCxnSpPr>
            <a:stCxn id="332" idx="1"/>
            <a:endCxn id="343" idx="3"/>
          </p:cNvCxnSpPr>
          <p:nvPr/>
        </p:nvCxnSpPr>
        <p:spPr>
          <a:xfrm rot="10800000" flipV="1">
            <a:off x="4520952" y="5256583"/>
            <a:ext cx="360040" cy="5383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71" name="꺾인 연결선 370"/>
          <p:cNvCxnSpPr>
            <a:stCxn id="343" idx="1"/>
            <a:endCxn id="341" idx="0"/>
          </p:cNvCxnSpPr>
          <p:nvPr/>
        </p:nvCxnSpPr>
        <p:spPr>
          <a:xfrm rot="10800000" flipV="1">
            <a:off x="2196084" y="5261967"/>
            <a:ext cx="740693" cy="91058"/>
          </a:xfrm>
          <a:prstGeom prst="bentConnector2">
            <a:avLst/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78" name="꺾인 연결선 377"/>
          <p:cNvCxnSpPr>
            <a:stCxn id="341" idx="2"/>
            <a:endCxn id="350" idx="0"/>
          </p:cNvCxnSpPr>
          <p:nvPr/>
        </p:nvCxnSpPr>
        <p:spPr>
          <a:xfrm rot="16200000" flipH="1">
            <a:off x="2149921" y="5732586"/>
            <a:ext cx="98648" cy="6325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92" name="꺾인 연결선 391"/>
          <p:cNvCxnSpPr>
            <a:stCxn id="351" idx="0"/>
            <a:endCxn id="106" idx="1"/>
          </p:cNvCxnSpPr>
          <p:nvPr/>
        </p:nvCxnSpPr>
        <p:spPr>
          <a:xfrm rot="16200000" flipV="1">
            <a:off x="1895790" y="2368567"/>
            <a:ext cx="1577173" cy="2231504"/>
          </a:xfrm>
          <a:prstGeom prst="bentConnector4">
            <a:avLst>
              <a:gd name="adj1" fmla="val 5220"/>
              <a:gd name="adj2" fmla="val 103414"/>
            </a:avLst>
          </a:prstGeom>
          <a:noFill/>
          <a:ln w="635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406" name="직사각형 405"/>
          <p:cNvSpPr/>
          <p:nvPr/>
        </p:nvSpPr>
        <p:spPr>
          <a:xfrm>
            <a:off x="3598565" y="3346326"/>
            <a:ext cx="4731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ea typeface="맑은 고딕" pitchFamily="50" charset="-127"/>
              </a:rPr>
              <a:t> </a:t>
            </a:r>
            <a:r>
              <a:rPr lang="en-US" altLang="ko-KR" sz="1000" dirty="0" smtClean="0">
                <a:ea typeface="맑은 고딕" pitchFamily="50" charset="-127"/>
              </a:rPr>
              <a:t>N</a:t>
            </a:r>
            <a:endParaRPr lang="ko-KR" altLang="en-US" sz="1000" dirty="0">
              <a:ea typeface="맑은 고딕" pitchFamily="50" charset="-127"/>
            </a:endParaRPr>
          </a:p>
        </p:txBody>
      </p:sp>
      <p:sp>
        <p:nvSpPr>
          <p:cNvPr id="407" name="직사각형 406"/>
          <p:cNvSpPr/>
          <p:nvPr/>
        </p:nvSpPr>
        <p:spPr>
          <a:xfrm>
            <a:off x="3831800" y="2957711"/>
            <a:ext cx="4731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ea typeface="맑은 고딕" pitchFamily="50" charset="-127"/>
              </a:rPr>
              <a:t> </a:t>
            </a:r>
            <a:r>
              <a:rPr lang="en-US" altLang="ko-KR" sz="1000" dirty="0" smtClean="0">
                <a:ea typeface="맑은 고딕" pitchFamily="50" charset="-127"/>
              </a:rPr>
              <a:t>Y</a:t>
            </a:r>
            <a:endParaRPr lang="ko-KR" altLang="en-US" sz="1000" dirty="0">
              <a:ea typeface="맑은 고딕" pitchFamily="50" charset="-127"/>
            </a:endParaRPr>
          </a:p>
        </p:txBody>
      </p:sp>
      <p:sp>
        <p:nvSpPr>
          <p:cNvPr id="408" name="직사각형 407"/>
          <p:cNvSpPr/>
          <p:nvPr/>
        </p:nvSpPr>
        <p:spPr>
          <a:xfrm>
            <a:off x="4314453" y="3082677"/>
            <a:ext cx="4731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ea typeface="맑은 고딕" pitchFamily="50" charset="-127"/>
              </a:rPr>
              <a:t> </a:t>
            </a:r>
            <a:r>
              <a:rPr lang="en-US" altLang="ko-KR" sz="1000" dirty="0" smtClean="0">
                <a:ea typeface="맑은 고딕" pitchFamily="50" charset="-127"/>
              </a:rPr>
              <a:t>Y</a:t>
            </a:r>
            <a:endParaRPr lang="ko-KR" altLang="en-US" sz="1000" dirty="0">
              <a:ea typeface="맑은 고딕" pitchFamily="50" charset="-127"/>
            </a:endParaRPr>
          </a:p>
        </p:txBody>
      </p:sp>
      <p:sp>
        <p:nvSpPr>
          <p:cNvPr id="409" name="직사각형 408"/>
          <p:cNvSpPr/>
          <p:nvPr/>
        </p:nvSpPr>
        <p:spPr>
          <a:xfrm>
            <a:off x="5889104" y="3077344"/>
            <a:ext cx="4731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ea typeface="맑은 고딕" pitchFamily="50" charset="-127"/>
              </a:rPr>
              <a:t> </a:t>
            </a:r>
            <a:r>
              <a:rPr lang="en-US" altLang="ko-KR" sz="1000" dirty="0" smtClean="0">
                <a:ea typeface="맑은 고딕" pitchFamily="50" charset="-127"/>
              </a:rPr>
              <a:t>N</a:t>
            </a:r>
            <a:endParaRPr lang="ko-KR" altLang="en-US" sz="1000" dirty="0">
              <a:ea typeface="맑은 고딕" pitchFamily="50" charset="-127"/>
            </a:endParaRPr>
          </a:p>
        </p:txBody>
      </p:sp>
      <p:sp>
        <p:nvSpPr>
          <p:cNvPr id="410" name="직사각형 409"/>
          <p:cNvSpPr/>
          <p:nvPr/>
        </p:nvSpPr>
        <p:spPr>
          <a:xfrm>
            <a:off x="5352281" y="3346326"/>
            <a:ext cx="4731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ea typeface="맑은 고딕" pitchFamily="50" charset="-127"/>
              </a:rPr>
              <a:t> </a:t>
            </a:r>
            <a:r>
              <a:rPr lang="en-US" altLang="ko-KR" sz="1000" dirty="0" smtClean="0">
                <a:ea typeface="맑은 고딕" pitchFamily="50" charset="-127"/>
              </a:rPr>
              <a:t>Y</a:t>
            </a:r>
            <a:endParaRPr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01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25002" y="1772816"/>
            <a:ext cx="401263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 smtClean="0">
                <a:latin typeface="Arial" pitchFamily="34" charset="0"/>
                <a:ea typeface="나눔고딕" panose="020D0604000000000000" pitchFamily="50" charset="-127"/>
              </a:rPr>
              <a:t>감사합니다</a:t>
            </a:r>
            <a:r>
              <a:rPr lang="en-US" altLang="ko-KR" sz="6000" dirty="0" smtClean="0">
                <a:latin typeface="Arial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en-US" altLang="ko-KR" sz="600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algn="ctr"/>
            <a:r>
              <a:rPr lang="en-US" altLang="ko-KR" sz="6000" dirty="0" smtClean="0">
                <a:latin typeface="Arial" pitchFamily="34" charset="0"/>
                <a:ea typeface="나눔고딕" panose="020D0604000000000000" pitchFamily="50" charset="-127"/>
              </a:rPr>
              <a:t>Q&amp;A</a:t>
            </a:r>
            <a:endParaRPr lang="ko-KR" altLang="en-US" sz="6000" dirty="0"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10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RHCS</a:t>
            </a:r>
            <a:r>
              <a:rPr lang="ko-KR" altLang="en-US" dirty="0" smtClean="0"/>
              <a:t>를 활용한 이중화 적용 사례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324011" y="4295589"/>
            <a:ext cx="4364038" cy="1631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000" tIns="18000" rIns="18000" bIns="18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Name Node 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또는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Job Tracker </a:t>
            </a:r>
            <a:r>
              <a:rPr kumimoji="0" lang="ko-KR" altLang="en-US" sz="1200" kern="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장애시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서비스 장애가 발생하며 장애 원인 제거 후 서비스 수행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( Single Of Failure 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발생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) 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Data Node 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또는 </a:t>
            </a: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Task Tracker 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개별 </a:t>
            </a:r>
            <a:r>
              <a:rPr kumimoji="0" lang="ko-KR" altLang="en-US" sz="1200" kern="0" dirty="0" err="1" smtClean="0">
                <a:latin typeface="Arial" pitchFamily="34" charset="0"/>
                <a:ea typeface="나눔고딕" pitchFamily="50" charset="-127"/>
              </a:rPr>
              <a:t>장애시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kumimoji="0" lang="ko-KR" altLang="en-US" sz="1200" kern="0" dirty="0" err="1" smtClean="0">
                <a:latin typeface="Arial" pitchFamily="34" charset="0"/>
                <a:ea typeface="나눔고딕" pitchFamily="50" charset="-127"/>
              </a:rPr>
              <a:t>무중단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 서비스 제공</a:t>
            </a:r>
            <a:endParaRPr kumimoji="0" lang="en-US" altLang="ko-KR" sz="1200" kern="0" dirty="0" smtClean="0">
              <a:latin typeface="Arial" pitchFamily="34" charset="0"/>
              <a:ea typeface="나눔고딕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Name Node, Job Tracker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의</a:t>
            </a:r>
            <a:r>
              <a:rPr kumimoji="0" lang="en-US" altLang="ko-KR" sz="1200" kern="0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지속적인 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가용성 제공 필요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07566" y="3914006"/>
            <a:ext cx="4392488" cy="37564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Single Point of Failure </a:t>
            </a:r>
            <a:r>
              <a:rPr lang="ko-KR" altLang="en-US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발생시 서비스 장애</a:t>
            </a:r>
            <a:endParaRPr lang="ko-KR" altLang="en-US" sz="1400" b="1" kern="0" spc="-30" dirty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5" name="AutoShape 124"/>
          <p:cNvSpPr>
            <a:spLocks noChangeArrowheads="1"/>
          </p:cNvSpPr>
          <p:nvPr/>
        </p:nvSpPr>
        <p:spPr bwMode="auto">
          <a:xfrm>
            <a:off x="311311" y="1230660"/>
            <a:ext cx="4379913" cy="26209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770099" y="3045490"/>
            <a:ext cx="663575" cy="70453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7" name="TextBox 71"/>
          <p:cNvSpPr txBox="1"/>
          <p:nvPr/>
        </p:nvSpPr>
        <p:spPr bwMode="auto">
          <a:xfrm>
            <a:off x="2660811" y="2983259"/>
            <a:ext cx="752474" cy="86177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0" kern="0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…</a:t>
            </a:r>
            <a:endParaRPr kumimoji="0" lang="ko-KR" altLang="en-US" sz="50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670085" y="1340768"/>
            <a:ext cx="1738067" cy="14514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882500" y="2137379"/>
            <a:ext cx="1290638" cy="441325"/>
          </a:xfrm>
          <a:prstGeom prst="rect">
            <a:avLst/>
          </a:prstGeom>
          <a:solidFill>
            <a:srgbClr val="DAC2EC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Job Tracker</a:t>
            </a:r>
            <a:endParaRPr kumimoji="0" lang="ko-KR" altLang="en-US" sz="12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cxnSp>
        <p:nvCxnSpPr>
          <p:cNvPr id="42" name="직선 화살표 연결선 41"/>
          <p:cNvCxnSpPr>
            <a:cxnSpLocks noChangeShapeType="1"/>
            <a:stCxn id="58" idx="0"/>
            <a:endCxn id="38" idx="2"/>
          </p:cNvCxnSpPr>
          <p:nvPr/>
        </p:nvCxnSpPr>
        <p:spPr bwMode="auto">
          <a:xfrm flipH="1" flipV="1">
            <a:off x="1539119" y="2792258"/>
            <a:ext cx="395218" cy="251988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43" name="직선 화살표 연결선 42"/>
          <p:cNvCxnSpPr>
            <a:cxnSpLocks noChangeShapeType="1"/>
            <a:stCxn id="36" idx="0"/>
            <a:endCxn id="38" idx="2"/>
          </p:cNvCxnSpPr>
          <p:nvPr/>
        </p:nvCxnSpPr>
        <p:spPr bwMode="auto">
          <a:xfrm flipV="1">
            <a:off x="1101887" y="2792258"/>
            <a:ext cx="437232" cy="253232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44" name="직선 연결선 43"/>
          <p:cNvCxnSpPr/>
          <p:nvPr/>
        </p:nvCxnSpPr>
        <p:spPr>
          <a:xfrm>
            <a:off x="308257" y="5949280"/>
            <a:ext cx="38164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1"/>
          <p:cNvSpPr txBox="1"/>
          <p:nvPr/>
        </p:nvSpPr>
        <p:spPr>
          <a:xfrm>
            <a:off x="695356" y="836712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just" latinLnBrk="0"/>
            <a:r>
              <a:rPr lang="en-US" altLang="ko-KR" sz="1600" b="1" u="sng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Single Point of Failure (</a:t>
            </a:r>
            <a:r>
              <a:rPr lang="en-US" altLang="ko-KR" sz="1600" b="1" u="sng" dirty="0" err="1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Hadoop</a:t>
            </a:r>
            <a:r>
              <a:rPr lang="en-US" altLang="ko-KR" sz="1600" b="1" u="sng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1.0)</a:t>
            </a:r>
            <a:endParaRPr lang="ko-KR" altLang="en-US" sz="1600" b="1" u="sng" dirty="0" err="1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5204079" y="4299200"/>
            <a:ext cx="4364038" cy="2010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000" tIns="18000" rIns="18000" bIns="18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RHCS(Red Hat Cluster Suite) 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적용을 통한 </a:t>
            </a: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Name Node / </a:t>
            </a:r>
            <a:r>
              <a:rPr kumimoji="0" lang="en-US" altLang="ko-KR" sz="1200" kern="0" dirty="0" err="1" smtClean="0">
                <a:latin typeface="Arial" pitchFamily="34" charset="0"/>
                <a:ea typeface="나눔고딕" pitchFamily="50" charset="-127"/>
              </a:rPr>
              <a:t>JobTracker</a:t>
            </a: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서비스 장애 모니터링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DRBD(</a:t>
            </a:r>
            <a:r>
              <a:rPr lang="en-US" altLang="ko-KR" sz="1200" dirty="0">
                <a:latin typeface="Arial" pitchFamily="34" charset="0"/>
                <a:ea typeface="나눔고딕" pitchFamily="50" charset="-127"/>
              </a:rPr>
              <a:t>Distributed Replicated Block 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Device)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를 적용을 통해 </a:t>
            </a:r>
            <a:r>
              <a:rPr kumimoji="0" lang="en-US" altLang="ko-KR" sz="1200" kern="0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fsimage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의 동기화</a:t>
            </a:r>
            <a:endParaRPr kumimoji="0" lang="en-US" altLang="ko-KR" sz="1200" kern="0" dirty="0" smtClean="0">
              <a:latin typeface="Arial" pitchFamily="34" charset="0"/>
              <a:ea typeface="나눔고딕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HA 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발생시 </a:t>
            </a: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RHCS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를 통한 </a:t>
            </a: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Stand By </a:t>
            </a:r>
            <a:r>
              <a:rPr kumimoji="0" lang="ko-KR" altLang="en-US" sz="1200" kern="0" dirty="0" err="1" smtClean="0">
                <a:latin typeface="Arial" pitchFamily="34" charset="0"/>
                <a:ea typeface="나눔고딕" pitchFamily="50" charset="-127"/>
              </a:rPr>
              <a:t>노드에서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Name Node 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및 </a:t>
            </a: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Job Tracker 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프로세스 기동</a:t>
            </a:r>
            <a:endParaRPr kumimoji="0" lang="en-US" altLang="ko-KR" sz="1200" kern="0" dirty="0" smtClean="0">
              <a:latin typeface="Arial" pitchFamily="34" charset="0"/>
              <a:ea typeface="나눔고딕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Data Node 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및 </a:t>
            </a: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Task Tracker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는 신규로 기동된 </a:t>
            </a: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Name Node 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및 </a:t>
            </a:r>
            <a:r>
              <a:rPr kumimoji="0" lang="en-US" altLang="ko-KR" sz="1200" kern="0" dirty="0" smtClean="0">
                <a:latin typeface="Arial" pitchFamily="34" charset="0"/>
                <a:ea typeface="나눔고딕" pitchFamily="50" charset="-127"/>
              </a:rPr>
              <a:t>Job Tracker</a:t>
            </a:r>
            <a:r>
              <a:rPr kumimoji="0" lang="ko-KR" altLang="en-US" sz="1200" kern="0" dirty="0" smtClean="0">
                <a:latin typeface="Arial" pitchFamily="34" charset="0"/>
                <a:ea typeface="나눔고딕" pitchFamily="50" charset="-127"/>
              </a:rPr>
              <a:t>에 연계</a:t>
            </a:r>
            <a:endParaRPr kumimoji="0" lang="en-US" altLang="ko-KR" sz="1200" kern="0" dirty="0" smtClean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87634" y="3915093"/>
            <a:ext cx="4392488" cy="37564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RHCS/DRBD </a:t>
            </a:r>
            <a:r>
              <a:rPr lang="ko-KR" altLang="en-US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적용을 </a:t>
            </a:r>
            <a:r>
              <a:rPr lang="ko-KR" altLang="en-US" sz="1400" b="1" kern="0" spc="-3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통한 </a:t>
            </a:r>
            <a:r>
              <a:rPr lang="ko-KR" altLang="en-US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지속적인 </a:t>
            </a:r>
            <a:r>
              <a:rPr lang="ko-KR" altLang="en-US" sz="1400" b="1" kern="0" spc="-3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서비스 제공</a:t>
            </a:r>
          </a:p>
        </p:txBody>
      </p:sp>
      <p:sp>
        <p:nvSpPr>
          <p:cNvPr id="49" name="AutoShape 124"/>
          <p:cNvSpPr>
            <a:spLocks noChangeArrowheads="1"/>
          </p:cNvSpPr>
          <p:nvPr/>
        </p:nvSpPr>
        <p:spPr bwMode="auto">
          <a:xfrm>
            <a:off x="5191379" y="1231747"/>
            <a:ext cx="4379913" cy="26209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  <a:cs typeface="Arial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5259642" y="6309320"/>
            <a:ext cx="38164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90963" y="837799"/>
            <a:ext cx="2722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latinLnBrk="0"/>
            <a:r>
              <a:rPr lang="en-US" altLang="ko-KR" sz="1600" b="1" u="sng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High Availability (SBP 1.0)</a:t>
            </a:r>
            <a:endParaRPr lang="ko-KR" altLang="en-US" sz="1600" b="1" u="sng" dirty="0" err="1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53" name="AutoShape 80"/>
          <p:cNvSpPr>
            <a:spLocks noChangeArrowheads="1"/>
          </p:cNvSpPr>
          <p:nvPr/>
        </p:nvSpPr>
        <p:spPr bwMode="auto">
          <a:xfrm>
            <a:off x="2700994" y="1412776"/>
            <a:ext cx="811846" cy="725834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0" dirty="0" err="1">
                <a:latin typeface="Arial" pitchFamily="34" charset="0"/>
                <a:ea typeface="나눔고딕" pitchFamily="50" charset="-127"/>
              </a:rPr>
              <a:t>fsimage</a:t>
            </a:r>
            <a:endParaRPr lang="en-US" altLang="ko-KR" sz="1200" b="0" dirty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887002" y="1556792"/>
            <a:ext cx="1290638" cy="441325"/>
          </a:xfrm>
          <a:prstGeom prst="rect">
            <a:avLst/>
          </a:prstGeom>
          <a:solidFill>
            <a:srgbClr val="DAC2EC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Name Node</a:t>
            </a:r>
            <a:endParaRPr kumimoji="0" lang="ko-KR" altLang="en-US" sz="12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cxnSp>
        <p:nvCxnSpPr>
          <p:cNvPr id="55" name="직선 연결선 54"/>
          <p:cNvCxnSpPr>
            <a:cxnSpLocks noChangeShapeType="1"/>
            <a:stCxn id="53" idx="2"/>
            <a:endCxn id="54" idx="3"/>
          </p:cNvCxnSpPr>
          <p:nvPr/>
        </p:nvCxnSpPr>
        <p:spPr bwMode="auto">
          <a:xfrm flipH="1">
            <a:off x="2177640" y="1775693"/>
            <a:ext cx="523354" cy="1762"/>
          </a:xfrm>
          <a:prstGeom prst="line">
            <a:avLst/>
          </a:prstGeom>
          <a:noFill/>
          <a:ln w="12700" algn="ctr">
            <a:solidFill>
              <a:srgbClr val="80808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6" name="직사각형 55"/>
          <p:cNvSpPr/>
          <p:nvPr/>
        </p:nvSpPr>
        <p:spPr bwMode="auto">
          <a:xfrm>
            <a:off x="825964" y="3440370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Task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Tracker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823830" y="3116254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latin typeface="Arial" pitchFamily="34" charset="0"/>
                <a:ea typeface="나눔고딕" pitchFamily="50" charset="-127"/>
              </a:rPr>
              <a:t>Node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1602549" y="3044246"/>
            <a:ext cx="663575" cy="70453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658414" y="3439126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Task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Tracker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1656280" y="3115010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latin typeface="Arial" pitchFamily="34" charset="0"/>
                <a:ea typeface="나눔고딕" pitchFamily="50" charset="-127"/>
              </a:rPr>
              <a:t>Node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479311" y="3043320"/>
            <a:ext cx="663575" cy="70453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3543414" y="3438200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Task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Tracker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3541280" y="3114084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latin typeface="Arial" pitchFamily="34" charset="0"/>
                <a:ea typeface="나눔고딕" pitchFamily="50" charset="-127"/>
              </a:rPr>
              <a:t>Node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cxnSp>
        <p:nvCxnSpPr>
          <p:cNvPr id="64" name="직선 화살표 연결선 63"/>
          <p:cNvCxnSpPr>
            <a:cxnSpLocks noChangeShapeType="1"/>
            <a:stCxn id="61" idx="0"/>
          </p:cNvCxnSpPr>
          <p:nvPr/>
        </p:nvCxnSpPr>
        <p:spPr bwMode="auto">
          <a:xfrm flipH="1" flipV="1">
            <a:off x="1583305" y="2810524"/>
            <a:ext cx="2227794" cy="232796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sp>
        <p:nvSpPr>
          <p:cNvPr id="65" name="직사각형 64"/>
          <p:cNvSpPr/>
          <p:nvPr/>
        </p:nvSpPr>
        <p:spPr bwMode="auto">
          <a:xfrm>
            <a:off x="5413054" y="3045490"/>
            <a:ext cx="663575" cy="70453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313041" y="1340768"/>
            <a:ext cx="932463" cy="14514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5352096" y="2137379"/>
            <a:ext cx="825040" cy="441325"/>
          </a:xfrm>
          <a:prstGeom prst="rect">
            <a:avLst/>
          </a:prstGeom>
          <a:solidFill>
            <a:srgbClr val="DAC2EC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Job Tracker</a:t>
            </a:r>
            <a:endParaRPr kumimoji="0" lang="ko-KR" altLang="en-US" sz="10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cxnSp>
        <p:nvCxnSpPr>
          <p:cNvPr id="68" name="직선 화살표 연결선 67"/>
          <p:cNvCxnSpPr>
            <a:cxnSpLocks noChangeShapeType="1"/>
            <a:stCxn id="75" idx="0"/>
            <a:endCxn id="66" idx="2"/>
          </p:cNvCxnSpPr>
          <p:nvPr/>
        </p:nvCxnSpPr>
        <p:spPr bwMode="auto">
          <a:xfrm flipH="1" flipV="1">
            <a:off x="5779273" y="2792258"/>
            <a:ext cx="798019" cy="251988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69" name="직선 화살표 연결선 68"/>
          <p:cNvCxnSpPr>
            <a:cxnSpLocks noChangeShapeType="1"/>
            <a:stCxn id="65" idx="0"/>
            <a:endCxn id="66" idx="2"/>
          </p:cNvCxnSpPr>
          <p:nvPr/>
        </p:nvCxnSpPr>
        <p:spPr bwMode="auto">
          <a:xfrm flipV="1">
            <a:off x="5744842" y="2792258"/>
            <a:ext cx="34431" cy="253232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sp>
        <p:nvSpPr>
          <p:cNvPr id="70" name="AutoShape 80"/>
          <p:cNvSpPr>
            <a:spLocks noChangeArrowheads="1"/>
          </p:cNvSpPr>
          <p:nvPr/>
        </p:nvSpPr>
        <p:spPr bwMode="auto">
          <a:xfrm>
            <a:off x="6949466" y="1556792"/>
            <a:ext cx="811846" cy="432048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0" dirty="0" err="1">
                <a:latin typeface="Arial" pitchFamily="34" charset="0"/>
                <a:ea typeface="나눔고딕" pitchFamily="50" charset="-127"/>
              </a:rPr>
              <a:t>fsimage</a:t>
            </a:r>
            <a:endParaRPr lang="en-US" altLang="ko-KR" sz="1200" b="0" dirty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5356598" y="1556792"/>
            <a:ext cx="820538" cy="441325"/>
          </a:xfrm>
          <a:prstGeom prst="rect">
            <a:avLst/>
          </a:prstGeom>
          <a:solidFill>
            <a:srgbClr val="DAC2EC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Name Node</a:t>
            </a:r>
            <a:endParaRPr kumimoji="0" lang="ko-KR" altLang="en-US" sz="10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cxnSp>
        <p:nvCxnSpPr>
          <p:cNvPr id="72" name="직선 연결선 71"/>
          <p:cNvCxnSpPr>
            <a:cxnSpLocks noChangeShapeType="1"/>
            <a:stCxn id="70" idx="2"/>
            <a:endCxn id="71" idx="3"/>
          </p:cNvCxnSpPr>
          <p:nvPr/>
        </p:nvCxnSpPr>
        <p:spPr bwMode="auto">
          <a:xfrm flipH="1">
            <a:off x="6177136" y="1772816"/>
            <a:ext cx="772330" cy="4639"/>
          </a:xfrm>
          <a:prstGeom prst="line">
            <a:avLst/>
          </a:prstGeom>
          <a:noFill/>
          <a:ln w="12700" algn="ctr">
            <a:solidFill>
              <a:srgbClr val="80808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3" name="직사각형 72"/>
          <p:cNvSpPr/>
          <p:nvPr/>
        </p:nvSpPr>
        <p:spPr bwMode="auto">
          <a:xfrm>
            <a:off x="5468919" y="3440370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Task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Tracker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5466785" y="3116254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latin typeface="Arial" pitchFamily="34" charset="0"/>
                <a:ea typeface="나눔고딕" pitchFamily="50" charset="-127"/>
              </a:rPr>
              <a:t>Node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6245504" y="3044246"/>
            <a:ext cx="663575" cy="70453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6301369" y="3439126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Task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Tracker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6299235" y="3115010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latin typeface="Arial" pitchFamily="34" charset="0"/>
                <a:ea typeface="나눔고딕" pitchFamily="50" charset="-127"/>
              </a:rPr>
              <a:t>Node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8122266" y="3043320"/>
            <a:ext cx="663575" cy="70453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8186369" y="3438200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Task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Tracker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8184235" y="3114084"/>
            <a:ext cx="551778" cy="26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smtClean="0">
                <a:latin typeface="Arial" pitchFamily="34" charset="0"/>
                <a:ea typeface="나눔고딕" pitchFamily="50" charset="-127"/>
              </a:rPr>
              <a:t>Node</a:t>
            </a:r>
            <a:endParaRPr kumimoji="0" lang="ko-KR" altLang="en-US" sz="8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cxnSp>
        <p:nvCxnSpPr>
          <p:cNvPr id="89" name="직선 화살표 연결선 88"/>
          <p:cNvCxnSpPr>
            <a:cxnSpLocks noChangeShapeType="1"/>
            <a:stCxn id="78" idx="0"/>
          </p:cNvCxnSpPr>
          <p:nvPr/>
        </p:nvCxnSpPr>
        <p:spPr bwMode="auto">
          <a:xfrm flipH="1" flipV="1">
            <a:off x="5779273" y="2812788"/>
            <a:ext cx="2674781" cy="230532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sp>
        <p:nvSpPr>
          <p:cNvPr id="90" name="직사각형 89"/>
          <p:cNvSpPr/>
          <p:nvPr/>
        </p:nvSpPr>
        <p:spPr bwMode="auto">
          <a:xfrm>
            <a:off x="8505449" y="1361298"/>
            <a:ext cx="932463" cy="14514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8544504" y="2157909"/>
            <a:ext cx="825040" cy="441325"/>
          </a:xfrm>
          <a:prstGeom prst="rect">
            <a:avLst/>
          </a:prstGeom>
          <a:solidFill>
            <a:srgbClr val="DAC2EC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Job Tracker</a:t>
            </a:r>
            <a:endParaRPr kumimoji="0" lang="ko-KR" altLang="en-US" sz="10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8549006" y="1577322"/>
            <a:ext cx="820538" cy="441325"/>
          </a:xfrm>
          <a:prstGeom prst="rect">
            <a:avLst/>
          </a:prstGeom>
          <a:solidFill>
            <a:srgbClr val="DAC2EC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Name Node</a:t>
            </a:r>
            <a:endParaRPr kumimoji="0" lang="ko-KR" altLang="en-US" sz="1000" b="1" kern="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97" name="AutoShape 80"/>
          <p:cNvSpPr>
            <a:spLocks noChangeArrowheads="1"/>
          </p:cNvSpPr>
          <p:nvPr/>
        </p:nvSpPr>
        <p:spPr bwMode="auto">
          <a:xfrm>
            <a:off x="6952748" y="2276872"/>
            <a:ext cx="811846" cy="432048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0" dirty="0" err="1" smtClean="0">
                <a:latin typeface="Arial" pitchFamily="34" charset="0"/>
                <a:ea typeface="나눔고딕" pitchFamily="50" charset="-127"/>
              </a:rPr>
              <a:t>fsimage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복제</a:t>
            </a:r>
            <a:endParaRPr lang="en-US" altLang="ko-KR" sz="1200" b="0" dirty="0">
              <a:latin typeface="Arial" pitchFamily="34" charset="0"/>
              <a:ea typeface="나눔고딕" pitchFamily="50" charset="-127"/>
            </a:endParaRPr>
          </a:p>
        </p:txBody>
      </p:sp>
      <p:cxnSp>
        <p:nvCxnSpPr>
          <p:cNvPr id="100" name="직선 연결선 99"/>
          <p:cNvCxnSpPr>
            <a:cxnSpLocks noChangeShapeType="1"/>
            <a:stCxn id="97" idx="4"/>
            <a:endCxn id="94" idx="1"/>
          </p:cNvCxnSpPr>
          <p:nvPr/>
        </p:nvCxnSpPr>
        <p:spPr bwMode="auto">
          <a:xfrm flipV="1">
            <a:off x="7764594" y="1797985"/>
            <a:ext cx="784412" cy="694911"/>
          </a:xfrm>
          <a:prstGeom prst="line">
            <a:avLst/>
          </a:prstGeom>
          <a:noFill/>
          <a:ln w="12700" algn="ctr">
            <a:solidFill>
              <a:srgbClr val="80808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03" name="직사각형 102"/>
          <p:cNvSpPr/>
          <p:nvPr/>
        </p:nvSpPr>
        <p:spPr bwMode="auto">
          <a:xfrm>
            <a:off x="5259642" y="1462099"/>
            <a:ext cx="1054315" cy="1221809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나눔고딕" pitchFamily="50" charset="-127"/>
            </a:endParaRPr>
          </a:p>
        </p:txBody>
      </p:sp>
      <p:cxnSp>
        <p:nvCxnSpPr>
          <p:cNvPr id="104" name="직선 연결선 103"/>
          <p:cNvCxnSpPr>
            <a:cxnSpLocks noChangeShapeType="1"/>
            <a:stCxn id="97" idx="1"/>
            <a:endCxn id="70" idx="3"/>
          </p:cNvCxnSpPr>
          <p:nvPr/>
        </p:nvCxnSpPr>
        <p:spPr bwMode="auto">
          <a:xfrm flipH="1" flipV="1">
            <a:off x="7355389" y="1988840"/>
            <a:ext cx="3282" cy="288032"/>
          </a:xfrm>
          <a:prstGeom prst="line">
            <a:avLst/>
          </a:prstGeom>
          <a:noFill/>
          <a:ln w="12700" algn="ctr">
            <a:solidFill>
              <a:srgbClr val="80808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05" name="TextBox 104"/>
          <p:cNvSpPr txBox="1"/>
          <p:nvPr/>
        </p:nvSpPr>
        <p:spPr>
          <a:xfrm>
            <a:off x="7315431" y="1972364"/>
            <a:ext cx="45198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 smtClean="0">
                <a:latin typeface="Arial" pitchFamily="34" charset="0"/>
                <a:ea typeface="나눔고딕" pitchFamily="50" charset="-127"/>
              </a:rPr>
              <a:t>DRBD</a:t>
            </a:r>
            <a:endParaRPr lang="ko-KR" altLang="en-US" sz="800" dirty="0" smtClean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8443427" y="1476546"/>
            <a:ext cx="1054315" cy="1221809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254529" y="1391752"/>
            <a:ext cx="45198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 smtClean="0">
                <a:latin typeface="Arial" pitchFamily="34" charset="0"/>
                <a:ea typeface="나눔고딕" pitchFamily="50" charset="-127"/>
              </a:rPr>
              <a:t>RHCS</a:t>
            </a:r>
            <a:endParaRPr lang="ko-KR" altLang="en-US" sz="800" dirty="0" smtClean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041106" y="1396300"/>
            <a:ext cx="45198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 smtClean="0">
                <a:latin typeface="Arial" pitchFamily="34" charset="0"/>
                <a:ea typeface="나눔고딕" pitchFamily="50" charset="-127"/>
              </a:rPr>
              <a:t>RHCS</a:t>
            </a:r>
            <a:endParaRPr lang="ko-KR" altLang="en-US" sz="800" dirty="0" smtClean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09" name="직사각형 108"/>
          <p:cNvSpPr>
            <a:spLocks noChangeArrowheads="1"/>
          </p:cNvSpPr>
          <p:nvPr/>
        </p:nvSpPr>
        <p:spPr bwMode="auto">
          <a:xfrm>
            <a:off x="6510877" y="1264404"/>
            <a:ext cx="1653799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957263" latinLnBrk="0">
              <a:buFont typeface="Wingdings" pitchFamily="2" charset="2"/>
              <a:buNone/>
            </a:pPr>
            <a:r>
              <a:rPr lang="en-US" altLang="ko-KR" sz="1300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Failover</a:t>
            </a:r>
            <a:endParaRPr lang="en-US" altLang="ko-KR" sz="1300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10" name="위로 구부러진 화살표 109"/>
          <p:cNvSpPr/>
          <p:nvPr/>
        </p:nvSpPr>
        <p:spPr bwMode="auto">
          <a:xfrm flipV="1">
            <a:off x="5772786" y="1299647"/>
            <a:ext cx="3140654" cy="148988"/>
          </a:xfrm>
          <a:prstGeom prst="curvedUp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cxnSp>
        <p:nvCxnSpPr>
          <p:cNvPr id="111" name="직선 화살표 연결선 110"/>
          <p:cNvCxnSpPr>
            <a:cxnSpLocks noChangeShapeType="1"/>
            <a:stCxn id="65" idx="0"/>
          </p:cNvCxnSpPr>
          <p:nvPr/>
        </p:nvCxnSpPr>
        <p:spPr bwMode="auto">
          <a:xfrm flipV="1">
            <a:off x="5744842" y="2812789"/>
            <a:ext cx="3168598" cy="232701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prstDash val="dashDot"/>
            <a:round/>
            <a:headEnd/>
            <a:tailEnd type="triangle" w="med" len="med"/>
          </a:ln>
        </p:spPr>
      </p:cxnSp>
      <p:cxnSp>
        <p:nvCxnSpPr>
          <p:cNvPr id="112" name="직선 화살표 연결선 111"/>
          <p:cNvCxnSpPr>
            <a:cxnSpLocks noChangeShapeType="1"/>
            <a:stCxn id="75" idx="0"/>
            <a:endCxn id="90" idx="2"/>
          </p:cNvCxnSpPr>
          <p:nvPr/>
        </p:nvCxnSpPr>
        <p:spPr bwMode="auto">
          <a:xfrm flipV="1">
            <a:off x="6577292" y="2812788"/>
            <a:ext cx="2394389" cy="231458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prstDash val="dashDot"/>
            <a:round/>
            <a:headEnd/>
            <a:tailEnd type="triangle" w="med" len="med"/>
          </a:ln>
        </p:spPr>
      </p:cxnSp>
      <p:cxnSp>
        <p:nvCxnSpPr>
          <p:cNvPr id="113" name="직선 화살표 연결선 112"/>
          <p:cNvCxnSpPr>
            <a:cxnSpLocks noChangeShapeType="1"/>
          </p:cNvCxnSpPr>
          <p:nvPr/>
        </p:nvCxnSpPr>
        <p:spPr bwMode="auto">
          <a:xfrm flipV="1">
            <a:off x="8488485" y="2812789"/>
            <a:ext cx="424955" cy="220662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prstDash val="dashDot"/>
            <a:round/>
            <a:headEnd/>
            <a:tailEnd type="triangle" w="med" len="med"/>
          </a:ln>
        </p:spPr>
      </p:cxnSp>
      <p:sp>
        <p:nvSpPr>
          <p:cNvPr id="114" name="실행 단추: 돌아가기 113">
            <a:hlinkClick r:id="rId2" action="ppaction://hlinksldjump" highlightClick="1"/>
          </p:cNvPr>
          <p:cNvSpPr/>
          <p:nvPr/>
        </p:nvSpPr>
        <p:spPr>
          <a:xfrm>
            <a:off x="9153956" y="188640"/>
            <a:ext cx="360040" cy="288032"/>
          </a:xfrm>
          <a:prstGeom prst="actionButtonRetur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61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8972550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600" b="1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Eco-system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개별로 설정해야 하는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Security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설정을 통합해서 관리할 수 있으며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, SBP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사용자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그룹에 대해 역할을 부여하여 솔루션 기능 및 리소스에 대한 권한 제어 가능</a:t>
            </a:r>
            <a:endParaRPr lang="ko-KR" altLang="en-US" sz="16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2" name="그룹 15"/>
          <p:cNvGrpSpPr>
            <a:grpSpLocks/>
          </p:cNvGrpSpPr>
          <p:nvPr/>
        </p:nvGrpSpPr>
        <p:grpSpPr bwMode="auto">
          <a:xfrm>
            <a:off x="3008313" y="1863725"/>
            <a:ext cx="1870075" cy="238125"/>
            <a:chOff x="232600" y="1664804"/>
            <a:chExt cx="3100220" cy="288032"/>
          </a:xfrm>
        </p:grpSpPr>
        <p:sp>
          <p:nvSpPr>
            <p:cNvPr id="47" name="TextBox 46"/>
            <p:cNvSpPr txBox="1"/>
            <p:nvPr/>
          </p:nvSpPr>
          <p:spPr>
            <a:xfrm>
              <a:off x="278369" y="1664804"/>
              <a:ext cx="3008684" cy="23461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spc="-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Apache </a:t>
              </a:r>
              <a:r>
                <a:rPr kumimoji="0" lang="en-US" altLang="ko-KR" sz="1400" b="1" kern="0" spc="-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Hadoop</a:t>
              </a:r>
              <a:endParaRPr kumimoji="0" lang="ko-KR" altLang="en-US" sz="1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232600" y="1952836"/>
              <a:ext cx="310022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16"/>
          <p:cNvGrpSpPr>
            <a:grpSpLocks/>
          </p:cNvGrpSpPr>
          <p:nvPr/>
        </p:nvGrpSpPr>
        <p:grpSpPr bwMode="auto">
          <a:xfrm>
            <a:off x="6551613" y="1863725"/>
            <a:ext cx="2146300" cy="238125"/>
            <a:chOff x="232600" y="1664804"/>
            <a:chExt cx="3100220" cy="288032"/>
          </a:xfrm>
        </p:grpSpPr>
        <p:sp>
          <p:nvSpPr>
            <p:cNvPr id="79" name="TextBox 78"/>
            <p:cNvSpPr txBox="1"/>
            <p:nvPr/>
          </p:nvSpPr>
          <p:spPr>
            <a:xfrm>
              <a:off x="278369" y="1664804"/>
              <a:ext cx="3008683" cy="23461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spc="-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SBP</a:t>
              </a:r>
              <a:endParaRPr kumimoji="0" lang="ko-KR" altLang="en-US" sz="1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232600" y="1952836"/>
              <a:ext cx="310022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/>
          <p:cNvSpPr/>
          <p:nvPr/>
        </p:nvSpPr>
        <p:spPr bwMode="auto">
          <a:xfrm>
            <a:off x="6161088" y="2312987"/>
            <a:ext cx="2895600" cy="687387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Kerberos </a:t>
            </a:r>
            <a:r>
              <a:rPr lang="ko-KR" altLang="en-US" sz="105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통합관리</a:t>
            </a:r>
            <a:endParaRPr lang="en-US" altLang="ko-KR" sz="105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- 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각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서비스별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자동 </a:t>
            </a:r>
            <a:r>
              <a:rPr lang="ko-KR" altLang="en-US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발급 및 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통합관리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6161088" y="3200400"/>
            <a:ext cx="2895600" cy="687388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사용자 계정</a:t>
            </a:r>
            <a:endParaRPr lang="en-US" altLang="ko-KR" sz="105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- 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어플리케이션 사용자</a:t>
            </a: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그룹 정보 연계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- 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SBP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Security Plugin</a:t>
            </a: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이용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6161088" y="4086225"/>
            <a:ext cx="2895600" cy="688975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05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세부 권한 관리</a:t>
            </a:r>
            <a:endParaRPr lang="en-US" altLang="ko-KR" sz="105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- 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역할</a:t>
            </a: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(Role)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을 이용한 </a:t>
            </a: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App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기능별 권한 제어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- 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사용자</a:t>
            </a: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그룹 별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워크플로우</a:t>
            </a: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파일메타 등 </a:t>
            </a: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  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리소스 접근 권한 제어 가능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6161088" y="4973638"/>
            <a:ext cx="2895600" cy="687387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05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기타</a:t>
            </a:r>
            <a:endParaRPr lang="en-US" altLang="ko-KR" sz="105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- 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사용자 포탈과 </a:t>
            </a: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LDAP 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연계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- </a:t>
            </a:r>
            <a:r>
              <a:rPr lang="en-US" altLang="ko-KR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클러스터별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권한 설정 가능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2936875" y="2312988"/>
            <a:ext cx="2071688" cy="6873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Kerberos 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연계</a:t>
            </a:r>
            <a:endParaRPr lang="en-US" altLang="ko-KR" sz="1000" dirty="0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9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- </a:t>
            </a:r>
            <a:r>
              <a:rPr lang="ko-KR" altLang="en-US" sz="9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수동 발급 및 관리</a:t>
            </a:r>
            <a:endParaRPr lang="en-US" altLang="ko-KR" sz="900" dirty="0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171450" indent="-171450" algn="ctr" eaLnBrk="1" hangingPunct="1">
              <a:buFont typeface="Arial" panose="020B0604020202020204" pitchFamily="34" charset="0"/>
              <a:buChar char="•"/>
              <a:defRPr/>
            </a:pP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2936875" y="3198813"/>
            <a:ext cx="2071688" cy="6873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사용자 계정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 - </a:t>
            </a:r>
            <a:r>
              <a:rPr lang="ko-KR" altLang="en-US" sz="9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개별 장비마다 </a:t>
            </a:r>
            <a:r>
              <a:rPr lang="en-US" altLang="ko-KR" sz="9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OS </a:t>
            </a:r>
            <a:r>
              <a:rPr lang="ko-KR" altLang="en-US" sz="9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계정 생성</a:t>
            </a:r>
            <a:endParaRPr lang="en-US" altLang="ko-KR" sz="900" dirty="0" smtClea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 - </a:t>
            </a:r>
            <a:r>
              <a:rPr lang="ko-KR" altLang="en-US" sz="9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어플리케이션 사용자와 연계 안됨</a:t>
            </a:r>
            <a:endParaRPr lang="en-US" altLang="ko-KR" sz="9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2936875" y="4084638"/>
            <a:ext cx="2071688" cy="688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권한 관리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미제공</a:t>
            </a:r>
            <a:endParaRPr lang="ko-KR" altLang="en-US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2936875" y="4972050"/>
            <a:ext cx="2071688" cy="687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LDAP </a:t>
            </a:r>
            <a:r>
              <a:rPr lang="ko-KR" altLang="en-US" sz="100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연계 등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미제공</a:t>
            </a:r>
            <a:endParaRPr lang="ko-KR" altLang="en-US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4" name="그룹 15"/>
          <p:cNvGrpSpPr>
            <a:grpSpLocks/>
          </p:cNvGrpSpPr>
          <p:nvPr/>
        </p:nvGrpSpPr>
        <p:grpSpPr bwMode="auto">
          <a:xfrm>
            <a:off x="1136650" y="1863725"/>
            <a:ext cx="1323975" cy="238125"/>
            <a:chOff x="232600" y="1664804"/>
            <a:chExt cx="3100220" cy="288032"/>
          </a:xfrm>
        </p:grpSpPr>
        <p:sp>
          <p:nvSpPr>
            <p:cNvPr id="95" name="TextBox 94"/>
            <p:cNvSpPr txBox="1"/>
            <p:nvPr/>
          </p:nvSpPr>
          <p:spPr>
            <a:xfrm>
              <a:off x="278369" y="1664804"/>
              <a:ext cx="3008684" cy="23461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보안 구성 요소</a:t>
              </a:r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232600" y="1952836"/>
              <a:ext cx="310022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96"/>
          <p:cNvGrpSpPr>
            <a:grpSpLocks/>
          </p:cNvGrpSpPr>
          <p:nvPr/>
        </p:nvGrpSpPr>
        <p:grpSpPr bwMode="auto">
          <a:xfrm>
            <a:off x="1155700" y="2373313"/>
            <a:ext cx="1419225" cy="636587"/>
            <a:chOff x="1986844" y="2607732"/>
            <a:chExt cx="5983112" cy="801511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1986844" y="2607732"/>
              <a:ext cx="5983112" cy="8015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1D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2041292" y="2659508"/>
              <a:ext cx="5874214" cy="6979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F7F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인증</a:t>
              </a:r>
            </a:p>
          </p:txBody>
        </p:sp>
      </p:grpSp>
      <p:grpSp>
        <p:nvGrpSpPr>
          <p:cNvPr id="6" name="그룹 99"/>
          <p:cNvGrpSpPr>
            <a:grpSpLocks/>
          </p:cNvGrpSpPr>
          <p:nvPr/>
        </p:nvGrpSpPr>
        <p:grpSpPr bwMode="auto">
          <a:xfrm>
            <a:off x="1144588" y="4090144"/>
            <a:ext cx="1417637" cy="635000"/>
            <a:chOff x="1986844" y="2607732"/>
            <a:chExt cx="5983112" cy="801511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1986844" y="2607732"/>
              <a:ext cx="5983112" cy="8015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1D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2041292" y="2659508"/>
              <a:ext cx="5874214" cy="6979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F7F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권한</a:t>
              </a:r>
            </a:p>
          </p:txBody>
        </p:sp>
      </p:grpSp>
      <p:sp>
        <p:nvSpPr>
          <p:cNvPr id="121" name="오른쪽 화살표 120"/>
          <p:cNvSpPr/>
          <p:nvPr/>
        </p:nvSpPr>
        <p:spPr>
          <a:xfrm>
            <a:off x="5313363" y="2420938"/>
            <a:ext cx="576262" cy="576262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8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23" name="오른쪽 화살표 122"/>
          <p:cNvSpPr/>
          <p:nvPr/>
        </p:nvSpPr>
        <p:spPr>
          <a:xfrm>
            <a:off x="5313363" y="3284538"/>
            <a:ext cx="576262" cy="576262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8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5313363" y="4149725"/>
            <a:ext cx="576262" cy="57467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8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25" name="오른쪽 화살표 124"/>
          <p:cNvSpPr/>
          <p:nvPr/>
        </p:nvSpPr>
        <p:spPr>
          <a:xfrm>
            <a:off x="5313363" y="5084763"/>
            <a:ext cx="576262" cy="576262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8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0" name="제목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Security, </a:t>
            </a:r>
            <a:r>
              <a:rPr lang="ko-KR" altLang="en-US" dirty="0" smtClean="0"/>
              <a:t>권한 관리 개선 사례</a:t>
            </a:r>
            <a:endParaRPr lang="ko-KR" altLang="en-US" dirty="0"/>
          </a:p>
        </p:txBody>
      </p:sp>
      <p:sp>
        <p:nvSpPr>
          <p:cNvPr id="9" name="왼쪽 중괄호 8"/>
          <p:cNvSpPr/>
          <p:nvPr/>
        </p:nvSpPr>
        <p:spPr>
          <a:xfrm>
            <a:off x="2574925" y="3281364"/>
            <a:ext cx="279199" cy="23078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중괄호 40"/>
          <p:cNvSpPr/>
          <p:nvPr/>
        </p:nvSpPr>
        <p:spPr>
          <a:xfrm>
            <a:off x="2558141" y="2373313"/>
            <a:ext cx="279199" cy="63658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실행 단추: 돌아가기 33">
            <a:hlinkClick r:id="rId2" action="ppaction://hlinksldjump" highlightClick="1"/>
          </p:cNvPr>
          <p:cNvSpPr/>
          <p:nvPr/>
        </p:nvSpPr>
        <p:spPr>
          <a:xfrm>
            <a:off x="9153956" y="188640"/>
            <a:ext cx="360040" cy="288032"/>
          </a:xfrm>
          <a:prstGeom prst="actionButtonRetur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32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이중화</a:t>
            </a:r>
            <a:r>
              <a:rPr lang="en-US" altLang="ko-KR" dirty="0" smtClean="0"/>
              <a:t>(HA)</a:t>
            </a:r>
            <a:r>
              <a:rPr lang="ko-KR" altLang="en-US" dirty="0" smtClean="0"/>
              <a:t> 전환 성능 개선 사례</a:t>
            </a:r>
            <a:endParaRPr lang="ko-KR" altLang="en-US" dirty="0"/>
          </a:p>
        </p:txBody>
      </p:sp>
      <p:sp>
        <p:nvSpPr>
          <p:cNvPr id="162" name="직사각형 161"/>
          <p:cNvSpPr/>
          <p:nvPr/>
        </p:nvSpPr>
        <p:spPr bwMode="auto">
          <a:xfrm>
            <a:off x="324011" y="4087803"/>
            <a:ext cx="4364038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000" tIns="18000" rIns="18000" bIns="18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Active Name Node 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서비스 제공 시 다른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는    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Hot </a:t>
            </a:r>
            <a:r>
              <a:rPr kumimoji="0" lang="en-US" altLang="ko-KR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Standby 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상태로 변경 로그 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반영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 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중단과 동시에 다른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</a:t>
            </a: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로 </a:t>
            </a:r>
            <a:r>
              <a:rPr kumimoji="0" lang="ko-KR" altLang="en-US" sz="1200" kern="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절체</a:t>
            </a:r>
            <a:endParaRPr kumimoji="0" lang="en-US" altLang="ko-KR" sz="1200" kern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빠른 </a:t>
            </a:r>
            <a:r>
              <a:rPr kumimoji="0" lang="ko-KR" altLang="en-US" sz="1200" kern="0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절체를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위해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 Node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는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Active/Standby Name Node 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모두에게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Block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정보 전송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별도 재시작 없이 기존 서비스 지속 제공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307566" y="3697982"/>
            <a:ext cx="4392488" cy="37564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HDFS </a:t>
            </a:r>
            <a:r>
              <a:rPr lang="ko-KR" altLang="en-US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자체 </a:t>
            </a:r>
            <a:r>
              <a:rPr lang="en-US" altLang="ko-KR" sz="1400" b="1" kern="0" spc="-3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HA</a:t>
            </a:r>
            <a:r>
              <a:rPr lang="ko-KR" altLang="en-US" sz="1400" b="1" kern="0" spc="-3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를 통한 </a:t>
            </a:r>
            <a:r>
              <a:rPr lang="ko-KR" altLang="en-US" sz="1400" b="1" kern="0" spc="-3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무중단</a:t>
            </a:r>
            <a:r>
              <a:rPr lang="ko-KR" altLang="en-US" sz="1400" b="1" kern="0" spc="-3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 서비스 제공</a:t>
            </a:r>
          </a:p>
        </p:txBody>
      </p:sp>
      <p:sp>
        <p:nvSpPr>
          <p:cNvPr id="164" name="AutoShape 124"/>
          <p:cNvSpPr>
            <a:spLocks noChangeArrowheads="1"/>
          </p:cNvSpPr>
          <p:nvPr/>
        </p:nvSpPr>
        <p:spPr bwMode="auto">
          <a:xfrm>
            <a:off x="311311" y="1014636"/>
            <a:ext cx="4379913" cy="26209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770099" y="3175222"/>
            <a:ext cx="663575" cy="35877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Node</a:t>
            </a: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 bwMode="auto">
          <a:xfrm>
            <a:off x="1759110" y="3165697"/>
            <a:ext cx="663575" cy="355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Node</a:t>
            </a: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7" name="직사각형 166"/>
          <p:cNvSpPr/>
          <p:nvPr/>
        </p:nvSpPr>
        <p:spPr bwMode="auto">
          <a:xfrm>
            <a:off x="3687924" y="3156172"/>
            <a:ext cx="663575" cy="35877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Data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Node</a:t>
            </a: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8" name="TextBox 71"/>
          <p:cNvSpPr txBox="1"/>
          <p:nvPr/>
        </p:nvSpPr>
        <p:spPr bwMode="auto">
          <a:xfrm>
            <a:off x="2660811" y="2767235"/>
            <a:ext cx="752474" cy="86177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…</a:t>
            </a:r>
            <a:endParaRPr kumimoji="0" lang="ko-KR" altLang="en-US" sz="5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670086" y="2133822"/>
            <a:ext cx="1290638" cy="4413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Active 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</a:t>
            </a:r>
            <a:endParaRPr kumimoji="0" lang="ko-KR" altLang="en-US" sz="1200" b="1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3149761" y="2140172"/>
            <a:ext cx="1290638" cy="441325"/>
          </a:xfrm>
          <a:prstGeom prst="rect">
            <a:avLst/>
          </a:prstGeom>
          <a:solidFill>
            <a:srgbClr val="DAC2EC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Standby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Name Node</a:t>
            </a:r>
            <a:endParaRPr kumimoji="0" lang="ko-KR" altLang="en-US" sz="1200" b="1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1" name="직사각형 170"/>
          <p:cNvSpPr/>
          <p:nvPr/>
        </p:nvSpPr>
        <p:spPr bwMode="auto">
          <a:xfrm>
            <a:off x="1897224" y="1343180"/>
            <a:ext cx="1177925" cy="47314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2" name="TextBox 62"/>
          <p:cNvSpPr txBox="1"/>
          <p:nvPr/>
        </p:nvSpPr>
        <p:spPr bwMode="auto">
          <a:xfrm>
            <a:off x="1752761" y="1321022"/>
            <a:ext cx="1497013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변경 로그 공유</a:t>
            </a:r>
          </a:p>
        </p:txBody>
      </p:sp>
      <p:grpSp>
        <p:nvGrpSpPr>
          <p:cNvPr id="173" name="그룹 172"/>
          <p:cNvGrpSpPr/>
          <p:nvPr/>
        </p:nvGrpSpPr>
        <p:grpSpPr>
          <a:xfrm>
            <a:off x="1982949" y="1564910"/>
            <a:ext cx="1023937" cy="172677"/>
            <a:chOff x="1947863" y="2539413"/>
            <a:chExt cx="1023937" cy="17267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4" name="직사각형 173"/>
            <p:cNvSpPr/>
            <p:nvPr/>
          </p:nvSpPr>
          <p:spPr bwMode="auto">
            <a:xfrm>
              <a:off x="1947863" y="2541376"/>
              <a:ext cx="169862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5" name="직사각형 174"/>
            <p:cNvSpPr/>
            <p:nvPr/>
          </p:nvSpPr>
          <p:spPr bwMode="auto">
            <a:xfrm>
              <a:off x="2152650" y="2543338"/>
              <a:ext cx="171450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6" name="직사각형 175"/>
            <p:cNvSpPr/>
            <p:nvPr/>
          </p:nvSpPr>
          <p:spPr bwMode="auto">
            <a:xfrm>
              <a:off x="2360613" y="2543338"/>
              <a:ext cx="169862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7" name="직사각형 176"/>
            <p:cNvSpPr/>
            <p:nvPr/>
          </p:nvSpPr>
          <p:spPr bwMode="auto">
            <a:xfrm>
              <a:off x="2800350" y="2541376"/>
              <a:ext cx="171450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 bwMode="auto">
            <a:xfrm>
              <a:off x="2576513" y="2539413"/>
              <a:ext cx="169862" cy="170715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79" name="직선 화살표 연결선 178"/>
          <p:cNvCxnSpPr>
            <a:cxnSpLocks noChangeShapeType="1"/>
            <a:stCxn id="167" idx="0"/>
            <a:endCxn id="169" idx="2"/>
          </p:cNvCxnSpPr>
          <p:nvPr/>
        </p:nvCxnSpPr>
        <p:spPr bwMode="auto">
          <a:xfrm flipH="1" flipV="1">
            <a:off x="1315405" y="2575147"/>
            <a:ext cx="2704307" cy="581025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180" name="직선 화살표 연결선 179"/>
          <p:cNvCxnSpPr>
            <a:cxnSpLocks noChangeShapeType="1"/>
            <a:stCxn id="166" idx="0"/>
            <a:endCxn id="169" idx="2"/>
          </p:cNvCxnSpPr>
          <p:nvPr/>
        </p:nvCxnSpPr>
        <p:spPr bwMode="auto">
          <a:xfrm flipH="1" flipV="1">
            <a:off x="1315405" y="2575147"/>
            <a:ext cx="775494" cy="59055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181" name="직선 화살표 연결선 180"/>
          <p:cNvCxnSpPr>
            <a:cxnSpLocks noChangeShapeType="1"/>
            <a:stCxn id="165" idx="0"/>
            <a:endCxn id="169" idx="2"/>
          </p:cNvCxnSpPr>
          <p:nvPr/>
        </p:nvCxnSpPr>
        <p:spPr bwMode="auto">
          <a:xfrm flipV="1">
            <a:off x="1101887" y="2575147"/>
            <a:ext cx="213518" cy="600075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sp>
        <p:nvSpPr>
          <p:cNvPr id="182" name="직사각형 181"/>
          <p:cNvSpPr>
            <a:spLocks noChangeArrowheads="1"/>
          </p:cNvSpPr>
          <p:nvPr/>
        </p:nvSpPr>
        <p:spPr bwMode="auto">
          <a:xfrm>
            <a:off x="1759600" y="2009649"/>
            <a:ext cx="165379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957263" latinLnBrk="0">
              <a:buFont typeface="Wingdings" pitchFamily="2" charset="2"/>
              <a:buNone/>
            </a:pPr>
            <a:r>
              <a:rPr lang="en-US" altLang="ko-KR" sz="13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Automatic </a:t>
            </a:r>
          </a:p>
          <a:p>
            <a:pPr algn="ctr" defTabSz="957263" latinLnBrk="0">
              <a:buFont typeface="Wingdings" pitchFamily="2" charset="2"/>
              <a:buNone/>
            </a:pPr>
            <a:r>
              <a:rPr lang="en-US" altLang="ko-KR" sz="13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Failover</a:t>
            </a:r>
          </a:p>
        </p:txBody>
      </p:sp>
      <p:sp>
        <p:nvSpPr>
          <p:cNvPr id="183" name="위로 구부러진 화살표 182"/>
          <p:cNvSpPr/>
          <p:nvPr/>
        </p:nvSpPr>
        <p:spPr bwMode="auto">
          <a:xfrm flipV="1">
            <a:off x="1948024" y="2244947"/>
            <a:ext cx="1276351" cy="195263"/>
          </a:xfrm>
          <a:prstGeom prst="curvedUp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84" name="직선 화살표 연결선 183"/>
          <p:cNvCxnSpPr>
            <a:cxnSpLocks noChangeShapeType="1"/>
            <a:stCxn id="171" idx="2"/>
            <a:endCxn id="169" idx="0"/>
          </p:cNvCxnSpPr>
          <p:nvPr/>
        </p:nvCxnSpPr>
        <p:spPr bwMode="auto">
          <a:xfrm flipH="1">
            <a:off x="1315405" y="1816322"/>
            <a:ext cx="1170782" cy="31750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85" name="직선 화살표 연결선 184"/>
          <p:cNvCxnSpPr>
            <a:cxnSpLocks noChangeShapeType="1"/>
            <a:stCxn id="171" idx="2"/>
            <a:endCxn id="170" idx="0"/>
          </p:cNvCxnSpPr>
          <p:nvPr/>
        </p:nvCxnSpPr>
        <p:spPr bwMode="auto">
          <a:xfrm>
            <a:off x="2486187" y="1816322"/>
            <a:ext cx="1308893" cy="32385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prstDash val="dashDot"/>
            <a:round/>
            <a:headEnd/>
            <a:tailEnd type="triangle" w="med" len="med"/>
          </a:ln>
        </p:spPr>
      </p:cxnSp>
      <p:cxnSp>
        <p:nvCxnSpPr>
          <p:cNvPr id="186" name="직선 연결선 185"/>
          <p:cNvCxnSpPr>
            <a:cxnSpLocks noChangeShapeType="1"/>
            <a:stCxn id="170" idx="2"/>
            <a:endCxn id="165" idx="0"/>
          </p:cNvCxnSpPr>
          <p:nvPr/>
        </p:nvCxnSpPr>
        <p:spPr bwMode="auto">
          <a:xfrm flipH="1">
            <a:off x="1101887" y="2581497"/>
            <a:ext cx="2693193" cy="593725"/>
          </a:xfrm>
          <a:prstGeom prst="line">
            <a:avLst/>
          </a:prstGeom>
          <a:noFill/>
          <a:ln w="12700" cmpd="dbl" algn="ctr">
            <a:solidFill>
              <a:srgbClr val="80808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87" name="TextBox 45"/>
          <p:cNvSpPr txBox="1"/>
          <p:nvPr/>
        </p:nvSpPr>
        <p:spPr>
          <a:xfrm>
            <a:off x="1882217" y="1042912"/>
            <a:ext cx="1253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latinLnBrk="0"/>
            <a: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Journal Nodes</a:t>
            </a:r>
            <a:endParaRPr lang="ko-KR" altLang="en-US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08257" y="5676637"/>
            <a:ext cx="45007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51"/>
          <p:cNvSpPr txBox="1"/>
          <p:nvPr/>
        </p:nvSpPr>
        <p:spPr>
          <a:xfrm>
            <a:off x="1508552" y="620688"/>
            <a:ext cx="2381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latinLnBrk="0"/>
            <a:r>
              <a:rPr lang="en-US" altLang="ko-KR" sz="1600" b="1" u="sng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HDFS High Availability</a:t>
            </a:r>
            <a:endParaRPr lang="ko-KR" altLang="en-US" sz="1600" b="1" u="sng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90" name="TextBox 81"/>
          <p:cNvSpPr txBox="1"/>
          <p:nvPr/>
        </p:nvSpPr>
        <p:spPr>
          <a:xfrm>
            <a:off x="955638" y="1776228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latinLnBrk="0"/>
            <a:r>
              <a:rPr lang="ko-KR" altLang="en-US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변경사항 쓰기</a:t>
            </a:r>
          </a:p>
        </p:txBody>
      </p:sp>
      <p:sp>
        <p:nvSpPr>
          <p:cNvPr id="191" name="TextBox 82"/>
          <p:cNvSpPr txBox="1"/>
          <p:nvPr/>
        </p:nvSpPr>
        <p:spPr>
          <a:xfrm>
            <a:off x="3115878" y="1772517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latinLnBrk="0"/>
            <a:r>
              <a:rPr lang="ko-KR" altLang="en-US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변경사항 읽기</a:t>
            </a:r>
          </a:p>
        </p:txBody>
      </p:sp>
      <p:sp>
        <p:nvSpPr>
          <p:cNvPr id="192" name="TextBox 83"/>
          <p:cNvSpPr txBox="1"/>
          <p:nvPr/>
        </p:nvSpPr>
        <p:spPr>
          <a:xfrm>
            <a:off x="481796" y="2737495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/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Block </a:t>
            </a:r>
            <a:r>
              <a:rPr lang="ko-KR" altLang="en-US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정보 </a:t>
            </a:r>
            <a:endParaRPr lang="en-US" altLang="ko-KR" sz="1000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 latinLnBrk="0"/>
            <a:r>
              <a:rPr lang="ko-KR" altLang="en-US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전송</a:t>
            </a:r>
          </a:p>
        </p:txBody>
      </p:sp>
      <p:sp>
        <p:nvSpPr>
          <p:cNvPr id="193" name="직사각형 192"/>
          <p:cNvSpPr/>
          <p:nvPr/>
        </p:nvSpPr>
        <p:spPr bwMode="auto">
          <a:xfrm>
            <a:off x="5204079" y="4083176"/>
            <a:ext cx="4364038" cy="24421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000" tIns="18000" rIns="18000" bIns="18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Active RM(Resource Manager)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 상태정보 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Zookeeper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에 저장</a:t>
            </a:r>
            <a:endParaRPr kumimoji="0" lang="en-US" altLang="ko-KR" sz="12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RM</a:t>
            </a:r>
            <a:r>
              <a:rPr kumimoji="0" lang="ko-KR" altLang="en-US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내부에 </a:t>
            </a:r>
            <a:r>
              <a:rPr kumimoji="0" lang="en-US" altLang="ko-KR" sz="12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Zookeeper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기반의 </a:t>
            </a:r>
            <a:r>
              <a:rPr kumimoji="0" lang="en-US" altLang="ko-KR" sz="1200" kern="0" dirty="0" err="1" smtClean="0">
                <a:latin typeface="Arial" pitchFamily="34" charset="0"/>
                <a:ea typeface="나눔고딕" panose="020D0604000000000000" pitchFamily="50" charset="-127"/>
              </a:rPr>
              <a:t>ActiveStandbyElector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가 존재하여 어떤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RM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이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active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가 되어야 하는지 결정</a:t>
            </a:r>
            <a:endParaRPr kumimoji="0" lang="en-US" altLang="ko-KR" sz="1200" kern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265113" lvl="1" indent="-88900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논리적인 장애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(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프로세스 다운</a:t>
            </a:r>
            <a:r>
              <a:rPr kumimoji="0" lang="en-US" altLang="ko-KR" sz="1200" kern="0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)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일 경우 즉시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HA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전환되나 시스템 다운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,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 네트워크 단절 등 물리 장애 경우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900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초 소요됨</a:t>
            </a:r>
            <a:endParaRPr kumimoji="0" lang="en-US" altLang="ko-KR" sz="1200" kern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176213" lvl="1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en-US" altLang="ko-KR" sz="1200" kern="0" dirty="0" smtClean="0">
                <a:latin typeface="맑은 고딕"/>
                <a:ea typeface="맑은 고딕"/>
              </a:rPr>
              <a:t>→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 NM(Node Manager)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가 설치된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OS Layer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에서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RM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서버의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     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 물리 장애여부 판단까지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900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초 소요</a:t>
            </a:r>
            <a:endParaRPr kumimoji="0" lang="en-US" altLang="ko-KR" sz="1200" kern="0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176213" lvl="1" defTabSz="957263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en-US" altLang="ko-KR" sz="1200" kern="0" dirty="0" smtClean="0">
                <a:latin typeface="맑은 고딕"/>
                <a:ea typeface="맑은 고딕"/>
              </a:rPr>
              <a:t>→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 Ping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여부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, Interval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설정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및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HA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전환  </a:t>
            </a:r>
            <a:r>
              <a:rPr kumimoji="0" lang="ko-KR" altLang="en-US" sz="1200" kern="0" dirty="0" err="1" smtClean="0">
                <a:latin typeface="Arial" pitchFamily="34" charset="0"/>
                <a:ea typeface="나눔고딕" panose="020D0604000000000000" pitchFamily="50" charset="-127"/>
              </a:rPr>
              <a:t>로직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 추가로 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70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초 이내</a:t>
            </a: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200" kern="0" dirty="0" smtClean="0">
                <a:latin typeface="Arial" pitchFamily="34" charset="0"/>
                <a:ea typeface="나눔고딕" panose="020D0604000000000000" pitchFamily="50" charset="-127"/>
              </a:rPr>
              <a:t>    </a:t>
            </a:r>
            <a:r>
              <a:rPr kumimoji="0" lang="ko-KR" altLang="en-US" sz="1200" kern="0" dirty="0" smtClean="0">
                <a:latin typeface="Arial" pitchFamily="34" charset="0"/>
                <a:ea typeface="나눔고딕" panose="020D0604000000000000" pitchFamily="50" charset="-127"/>
              </a:rPr>
              <a:t>  전환이 되도록 패치 적용</a:t>
            </a:r>
            <a:endParaRPr kumimoji="0" lang="en-US" altLang="ko-KR" sz="1200" kern="0" dirty="0" smtClean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5187634" y="3699069"/>
            <a:ext cx="4392488" cy="37564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YARN </a:t>
            </a:r>
            <a:r>
              <a:rPr lang="ko-KR" altLang="en-US" sz="1400" b="1" kern="0" spc="-30" dirty="0" smtClean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패치 </a:t>
            </a:r>
            <a:r>
              <a:rPr lang="en-US" altLang="ko-KR" sz="1400" b="1" kern="0" spc="-3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HA</a:t>
            </a:r>
            <a:r>
              <a:rPr lang="ko-KR" altLang="en-US" sz="1400" b="1" kern="0" spc="-3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를 통한 </a:t>
            </a:r>
            <a:r>
              <a:rPr lang="ko-KR" altLang="en-US" sz="1400" b="1" kern="0" spc="-30" dirty="0" err="1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무중단</a:t>
            </a:r>
            <a:r>
              <a:rPr lang="ko-KR" altLang="en-US" sz="1400" b="1" kern="0" spc="-3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</a:rPr>
              <a:t> 서비스 제공</a:t>
            </a:r>
          </a:p>
        </p:txBody>
      </p:sp>
      <p:sp>
        <p:nvSpPr>
          <p:cNvPr id="195" name="AutoShape 124"/>
          <p:cNvSpPr>
            <a:spLocks noChangeArrowheads="1"/>
          </p:cNvSpPr>
          <p:nvPr/>
        </p:nvSpPr>
        <p:spPr bwMode="auto">
          <a:xfrm>
            <a:off x="5191379" y="1015723"/>
            <a:ext cx="4379913" cy="26209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96" name="직사각형 195"/>
          <p:cNvSpPr/>
          <p:nvPr/>
        </p:nvSpPr>
        <p:spPr bwMode="auto">
          <a:xfrm>
            <a:off x="5650167" y="3176309"/>
            <a:ext cx="663575" cy="35877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 smtClean="0">
                <a:latin typeface="Arial" pitchFamily="34" charset="0"/>
                <a:ea typeface="나눔고딕" panose="020D0604000000000000" pitchFamily="50" charset="-127"/>
              </a:rPr>
              <a:t>Node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Manager</a:t>
            </a: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7" name="직사각형 196"/>
          <p:cNvSpPr/>
          <p:nvPr/>
        </p:nvSpPr>
        <p:spPr bwMode="auto">
          <a:xfrm>
            <a:off x="6639178" y="3166784"/>
            <a:ext cx="663575" cy="355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latin typeface="Arial" pitchFamily="34" charset="0"/>
                <a:ea typeface="나눔고딕" panose="020D0604000000000000" pitchFamily="50" charset="-127"/>
              </a:rPr>
              <a:t>Node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latin typeface="Arial" pitchFamily="34" charset="0"/>
                <a:ea typeface="나눔고딕" panose="020D0604000000000000" pitchFamily="50" charset="-127"/>
              </a:rPr>
              <a:t>Manager</a:t>
            </a:r>
            <a:endParaRPr kumimoji="0" lang="ko-KR" altLang="en-US" sz="1000" kern="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8" name="직사각형 197"/>
          <p:cNvSpPr/>
          <p:nvPr/>
        </p:nvSpPr>
        <p:spPr bwMode="auto">
          <a:xfrm>
            <a:off x="8567992" y="3157259"/>
            <a:ext cx="663575" cy="35877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latin typeface="Arial" pitchFamily="34" charset="0"/>
                <a:ea typeface="나눔고딕" panose="020D0604000000000000" pitchFamily="50" charset="-127"/>
              </a:rPr>
              <a:t>Node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latin typeface="Arial" pitchFamily="34" charset="0"/>
                <a:ea typeface="나눔고딕" panose="020D0604000000000000" pitchFamily="50" charset="-127"/>
              </a:rPr>
              <a:t>Manager</a:t>
            </a:r>
            <a:endParaRPr kumimoji="0" lang="ko-KR" altLang="en-US" sz="1000" kern="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99" name="TextBox 71"/>
          <p:cNvSpPr txBox="1"/>
          <p:nvPr/>
        </p:nvSpPr>
        <p:spPr bwMode="auto">
          <a:xfrm>
            <a:off x="7540879" y="2768322"/>
            <a:ext cx="752474" cy="86177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0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…</a:t>
            </a:r>
            <a:endParaRPr kumimoji="0" lang="ko-KR" altLang="en-US" sz="5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0" name="직사각형 199"/>
          <p:cNvSpPr/>
          <p:nvPr/>
        </p:nvSpPr>
        <p:spPr bwMode="auto">
          <a:xfrm>
            <a:off x="5438855" y="2134909"/>
            <a:ext cx="1401937" cy="4413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Active 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Resource Manager</a:t>
            </a:r>
            <a:endParaRPr kumimoji="0" lang="ko-KR" altLang="en-US" sz="1200" b="1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1" name="직사각형 200"/>
          <p:cNvSpPr/>
          <p:nvPr/>
        </p:nvSpPr>
        <p:spPr bwMode="auto">
          <a:xfrm>
            <a:off x="8029828" y="2141259"/>
            <a:ext cx="1369796" cy="441325"/>
          </a:xfrm>
          <a:prstGeom prst="rect">
            <a:avLst/>
          </a:prstGeom>
          <a:solidFill>
            <a:srgbClr val="DAC2EC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Standby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latin typeface="Arial" pitchFamily="34" charset="0"/>
                <a:ea typeface="나눔고딕" panose="020D0604000000000000" pitchFamily="50" charset="-127"/>
              </a:rPr>
              <a:t>Resource Manager</a:t>
            </a:r>
            <a:endParaRPr kumimoji="0" lang="ko-KR" altLang="en-US" sz="1200" b="1" kern="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6777292" y="1344267"/>
            <a:ext cx="1177925" cy="47314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3" name="TextBox 62"/>
          <p:cNvSpPr txBox="1"/>
          <p:nvPr/>
        </p:nvSpPr>
        <p:spPr bwMode="auto">
          <a:xfrm>
            <a:off x="6632829" y="1322109"/>
            <a:ext cx="1497013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RM </a:t>
            </a:r>
            <a:r>
              <a:rPr kumimoji="0" lang="ko-KR" altLang="en-US" sz="1000" kern="0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상태정보</a:t>
            </a:r>
            <a:endParaRPr kumimoji="0" lang="ko-KR" altLang="en-US" sz="1000" kern="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204" name="그룹 203"/>
          <p:cNvGrpSpPr/>
          <p:nvPr/>
        </p:nvGrpSpPr>
        <p:grpSpPr>
          <a:xfrm>
            <a:off x="6863017" y="1565997"/>
            <a:ext cx="1023937" cy="172677"/>
            <a:chOff x="1947863" y="2539413"/>
            <a:chExt cx="1023937" cy="17267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05" name="직사각형 204"/>
            <p:cNvSpPr/>
            <p:nvPr/>
          </p:nvSpPr>
          <p:spPr bwMode="auto">
            <a:xfrm>
              <a:off x="1947863" y="2541376"/>
              <a:ext cx="169862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6" name="직사각형 205"/>
            <p:cNvSpPr/>
            <p:nvPr/>
          </p:nvSpPr>
          <p:spPr bwMode="auto">
            <a:xfrm>
              <a:off x="2152650" y="2543338"/>
              <a:ext cx="171450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7" name="직사각형 206"/>
            <p:cNvSpPr/>
            <p:nvPr/>
          </p:nvSpPr>
          <p:spPr bwMode="auto">
            <a:xfrm>
              <a:off x="2360613" y="2543338"/>
              <a:ext cx="169862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8" name="직사각형 207"/>
            <p:cNvSpPr/>
            <p:nvPr/>
          </p:nvSpPr>
          <p:spPr bwMode="auto">
            <a:xfrm>
              <a:off x="2800350" y="2541376"/>
              <a:ext cx="171450" cy="168752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09" name="직사각형 208"/>
            <p:cNvSpPr/>
            <p:nvPr/>
          </p:nvSpPr>
          <p:spPr bwMode="auto">
            <a:xfrm>
              <a:off x="2576513" y="2539413"/>
              <a:ext cx="169862" cy="170715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</p:grpSp>
      <p:cxnSp>
        <p:nvCxnSpPr>
          <p:cNvPr id="210" name="직선 화살표 연결선 209"/>
          <p:cNvCxnSpPr>
            <a:cxnSpLocks noChangeShapeType="1"/>
            <a:stCxn id="198" idx="0"/>
            <a:endCxn id="200" idx="2"/>
          </p:cNvCxnSpPr>
          <p:nvPr/>
        </p:nvCxnSpPr>
        <p:spPr bwMode="auto">
          <a:xfrm flipH="1" flipV="1">
            <a:off x="6139824" y="2576234"/>
            <a:ext cx="2759956" cy="581025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211" name="직선 화살표 연결선 210"/>
          <p:cNvCxnSpPr>
            <a:cxnSpLocks noChangeShapeType="1"/>
            <a:stCxn id="197" idx="0"/>
            <a:endCxn id="200" idx="2"/>
          </p:cNvCxnSpPr>
          <p:nvPr/>
        </p:nvCxnSpPr>
        <p:spPr bwMode="auto">
          <a:xfrm flipH="1" flipV="1">
            <a:off x="6139824" y="2576234"/>
            <a:ext cx="831142" cy="59055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212" name="직선 화살표 연결선 211"/>
          <p:cNvCxnSpPr>
            <a:cxnSpLocks noChangeShapeType="1"/>
            <a:stCxn id="196" idx="0"/>
            <a:endCxn id="200" idx="2"/>
          </p:cNvCxnSpPr>
          <p:nvPr/>
        </p:nvCxnSpPr>
        <p:spPr bwMode="auto">
          <a:xfrm flipV="1">
            <a:off x="5981955" y="2576234"/>
            <a:ext cx="157869" cy="600075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/>
            <a:tailEnd type="triangle" w="med" len="med"/>
          </a:ln>
        </p:spPr>
      </p:cxnSp>
      <p:sp>
        <p:nvSpPr>
          <p:cNvPr id="213" name="직사각형 212"/>
          <p:cNvSpPr>
            <a:spLocks noChangeArrowheads="1"/>
          </p:cNvSpPr>
          <p:nvPr/>
        </p:nvSpPr>
        <p:spPr bwMode="auto">
          <a:xfrm>
            <a:off x="6639668" y="2010736"/>
            <a:ext cx="165379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957263" latinLnBrk="0">
              <a:buFont typeface="Wingdings" pitchFamily="2" charset="2"/>
              <a:buNone/>
            </a:pPr>
            <a:r>
              <a:rPr lang="en-US" altLang="ko-KR" sz="13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Automatic </a:t>
            </a:r>
          </a:p>
          <a:p>
            <a:pPr algn="ctr" defTabSz="957263" latinLnBrk="0">
              <a:buFont typeface="Wingdings" pitchFamily="2" charset="2"/>
              <a:buNone/>
            </a:pPr>
            <a:r>
              <a:rPr lang="en-US" altLang="ko-KR" sz="13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Failover</a:t>
            </a:r>
          </a:p>
        </p:txBody>
      </p:sp>
      <p:sp>
        <p:nvSpPr>
          <p:cNvPr id="214" name="위로 구부러진 화살표 213"/>
          <p:cNvSpPr/>
          <p:nvPr/>
        </p:nvSpPr>
        <p:spPr bwMode="auto">
          <a:xfrm flipV="1">
            <a:off x="6828092" y="2246034"/>
            <a:ext cx="1276351" cy="195263"/>
          </a:xfrm>
          <a:prstGeom prst="curvedUp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15" name="직선 화살표 연결선 214"/>
          <p:cNvCxnSpPr>
            <a:cxnSpLocks noChangeShapeType="1"/>
            <a:stCxn id="202" idx="2"/>
            <a:endCxn id="200" idx="0"/>
          </p:cNvCxnSpPr>
          <p:nvPr/>
        </p:nvCxnSpPr>
        <p:spPr bwMode="auto">
          <a:xfrm flipH="1">
            <a:off x="6139824" y="1817409"/>
            <a:ext cx="1226431" cy="31750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16" name="직선 화살표 연결선 215"/>
          <p:cNvCxnSpPr>
            <a:cxnSpLocks noChangeShapeType="1"/>
            <a:stCxn id="202" idx="2"/>
            <a:endCxn id="201" idx="0"/>
          </p:cNvCxnSpPr>
          <p:nvPr/>
        </p:nvCxnSpPr>
        <p:spPr bwMode="auto">
          <a:xfrm>
            <a:off x="7366255" y="1817409"/>
            <a:ext cx="1348471" cy="32385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prstDash val="dashDot"/>
            <a:round/>
            <a:headEnd/>
            <a:tailEnd type="triangle" w="med" len="med"/>
          </a:ln>
        </p:spPr>
      </p:cxnSp>
      <p:sp>
        <p:nvSpPr>
          <p:cNvPr id="217" name="TextBox 45"/>
          <p:cNvSpPr txBox="1"/>
          <p:nvPr/>
        </p:nvSpPr>
        <p:spPr>
          <a:xfrm>
            <a:off x="6864264" y="1043999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latinLnBrk="0"/>
            <a:r>
              <a:rPr lang="en-US" altLang="ko-KR" sz="1200" b="1" dirty="0" err="1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ZooKeeper</a:t>
            </a:r>
            <a:endParaRPr lang="ko-KR" altLang="en-US" sz="12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18" name="직선 연결선 217"/>
          <p:cNvCxnSpPr/>
          <p:nvPr/>
        </p:nvCxnSpPr>
        <p:spPr>
          <a:xfrm>
            <a:off x="5259642" y="6515712"/>
            <a:ext cx="4373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51"/>
          <p:cNvSpPr txBox="1"/>
          <p:nvPr/>
        </p:nvSpPr>
        <p:spPr>
          <a:xfrm>
            <a:off x="6388620" y="621775"/>
            <a:ext cx="2385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latinLnBrk="0"/>
            <a:r>
              <a:rPr lang="en-US" altLang="ko-KR" sz="1600" b="1" u="sng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YARN High Availability</a:t>
            </a:r>
            <a:endParaRPr lang="ko-KR" altLang="en-US" sz="1600" b="1" u="sng" dirty="0" err="1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20" name="TextBox 81"/>
          <p:cNvSpPr txBox="1"/>
          <p:nvPr/>
        </p:nvSpPr>
        <p:spPr>
          <a:xfrm>
            <a:off x="5835706" y="1777315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latinLnBrk="0"/>
            <a:r>
              <a:rPr lang="ko-KR" altLang="en-US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상태정보 저장</a:t>
            </a:r>
          </a:p>
        </p:txBody>
      </p:sp>
      <p:sp>
        <p:nvSpPr>
          <p:cNvPr id="221" name="TextBox 82"/>
          <p:cNvSpPr txBox="1"/>
          <p:nvPr/>
        </p:nvSpPr>
        <p:spPr>
          <a:xfrm>
            <a:off x="7995946" y="1773604"/>
            <a:ext cx="10807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latinLnBrk="0"/>
            <a:r>
              <a:rPr lang="en-US" altLang="ko-KR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Active RM </a:t>
            </a:r>
            <a:r>
              <a:rPr lang="ko-KR" altLang="en-US" sz="1000" dirty="0" smtClean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장애</a:t>
            </a:r>
            <a:endParaRPr lang="en-US" altLang="ko-KR" sz="1000" dirty="0" smtClean="0"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222" name="직선 화살표 연결선 221"/>
          <p:cNvCxnSpPr>
            <a:cxnSpLocks noChangeShapeType="1"/>
            <a:stCxn id="196" idx="0"/>
            <a:endCxn id="201" idx="2"/>
          </p:cNvCxnSpPr>
          <p:nvPr/>
        </p:nvCxnSpPr>
        <p:spPr bwMode="auto">
          <a:xfrm flipV="1">
            <a:off x="5981955" y="2582584"/>
            <a:ext cx="2732771" cy="593725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prstDash val="dashDot"/>
            <a:round/>
            <a:headEnd/>
            <a:tailEnd type="triangle" w="med" len="med"/>
          </a:ln>
        </p:spPr>
      </p:cxnSp>
      <p:cxnSp>
        <p:nvCxnSpPr>
          <p:cNvPr id="223" name="직선 화살표 연결선 222"/>
          <p:cNvCxnSpPr>
            <a:cxnSpLocks noChangeShapeType="1"/>
            <a:stCxn id="197" idx="0"/>
            <a:endCxn id="201" idx="2"/>
          </p:cNvCxnSpPr>
          <p:nvPr/>
        </p:nvCxnSpPr>
        <p:spPr bwMode="auto">
          <a:xfrm flipV="1">
            <a:off x="6970966" y="2582584"/>
            <a:ext cx="1743760" cy="58420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prstDash val="dashDot"/>
            <a:round/>
            <a:headEnd/>
            <a:tailEnd type="triangle" w="med" len="med"/>
          </a:ln>
        </p:spPr>
      </p:cxnSp>
      <p:cxnSp>
        <p:nvCxnSpPr>
          <p:cNvPr id="224" name="직선 화살표 연결선 223"/>
          <p:cNvCxnSpPr>
            <a:cxnSpLocks noChangeShapeType="1"/>
          </p:cNvCxnSpPr>
          <p:nvPr/>
        </p:nvCxnSpPr>
        <p:spPr bwMode="auto">
          <a:xfrm flipH="1" flipV="1">
            <a:off x="8714726" y="2594500"/>
            <a:ext cx="185054" cy="543106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prstDash val="dashDot"/>
            <a:round/>
            <a:headEnd/>
            <a:tailEnd type="triangle" w="med" len="med"/>
          </a:ln>
        </p:spPr>
      </p:cxnSp>
      <p:cxnSp>
        <p:nvCxnSpPr>
          <p:cNvPr id="225" name="직선 연결선 224"/>
          <p:cNvCxnSpPr>
            <a:cxnSpLocks noChangeShapeType="1"/>
            <a:stCxn id="170" idx="2"/>
            <a:endCxn id="166" idx="0"/>
          </p:cNvCxnSpPr>
          <p:nvPr/>
        </p:nvCxnSpPr>
        <p:spPr bwMode="auto">
          <a:xfrm flipH="1">
            <a:off x="2090898" y="2581497"/>
            <a:ext cx="1704182" cy="584200"/>
          </a:xfrm>
          <a:prstGeom prst="line">
            <a:avLst/>
          </a:prstGeom>
          <a:noFill/>
          <a:ln w="12700" cmpd="dbl" algn="ctr">
            <a:solidFill>
              <a:srgbClr val="80808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6" name="직선 연결선 225"/>
          <p:cNvCxnSpPr>
            <a:cxnSpLocks noChangeShapeType="1"/>
            <a:stCxn id="170" idx="2"/>
            <a:endCxn id="167" idx="0"/>
          </p:cNvCxnSpPr>
          <p:nvPr/>
        </p:nvCxnSpPr>
        <p:spPr bwMode="auto">
          <a:xfrm>
            <a:off x="3795080" y="2581497"/>
            <a:ext cx="224632" cy="574675"/>
          </a:xfrm>
          <a:prstGeom prst="line">
            <a:avLst/>
          </a:prstGeom>
          <a:noFill/>
          <a:ln w="12700" cmpd="dbl" algn="ctr">
            <a:solidFill>
              <a:srgbClr val="80808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9" name="실행 단추: 돌아가기 68">
            <a:hlinkClick r:id="rId2" action="ppaction://hlinksldjump" highlightClick="1"/>
          </p:cNvPr>
          <p:cNvSpPr/>
          <p:nvPr/>
        </p:nvSpPr>
        <p:spPr>
          <a:xfrm>
            <a:off x="9153956" y="188640"/>
            <a:ext cx="360040" cy="288032"/>
          </a:xfrm>
          <a:prstGeom prst="actionButtonRetur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72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별첨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. OSS </a:t>
            </a:r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수정 내역 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(1/2)</a:t>
            </a:r>
            <a:endParaRPr kumimoji="1" lang="ko-KR" altLang="en-US" spc="-80" dirty="0">
              <a:gradFill>
                <a:gsLst>
                  <a:gs pos="0">
                    <a:srgbClr val="C5003D"/>
                  </a:gs>
                  <a:gs pos="100000">
                    <a:srgbClr val="C5003D"/>
                  </a:gs>
                </a:gsLst>
                <a:lin ang="5400000" scaled="1"/>
              </a:gradFill>
              <a:effectLst>
                <a:glow rad="114300">
                  <a:schemeClr val="bg1">
                    <a:alpha val="20000"/>
                  </a:schemeClr>
                </a:glow>
              </a:effectLst>
              <a:ea typeface="나눔고딕 ExtraBold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44488" y="620688"/>
          <a:ext cx="9289032" cy="5947882"/>
        </p:xfrm>
        <a:graphic>
          <a:graphicData uri="http://schemas.openxmlformats.org/drawingml/2006/table">
            <a:tbl>
              <a:tblPr/>
              <a:tblGrid>
                <a:gridCol w="1080120"/>
                <a:gridCol w="1359413"/>
                <a:gridCol w="3465123"/>
                <a:gridCol w="3384376"/>
              </a:tblGrid>
              <a:tr h="298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대상시스템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종류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</a:t>
                      </a:r>
                      <a:r>
                        <a:rPr lang="en-US" altLang="ko-KR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필요 내용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수정내용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92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HDFS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Namenode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Secondary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Namenode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분리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설치시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커넥션 오류 발생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분리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설치시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Namenode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접속정보를 설정하도록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hdfs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site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수정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2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HDFS/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추가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extension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개발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제공하지 않은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권한관리를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위한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extension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개발 및 적용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2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추가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자원 사용량 모니터링을 위한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수정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JobTracker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가 제공되는 정보는 휘발성이나 관련 제공 정보를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누적 저장하여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상태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모니터링 가능함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79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추가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장애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또는 불가피한 사유로 인해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정보가 업데이트 되지 않을 경우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로그 확인불가</a:t>
                      </a:r>
                      <a:endParaRPr lang="en-US" altLang="ko-KR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로그를 추적할 수 없는 경우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Jobtracker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캐쉬정보를 활용하여 로그파일 추적하도록 변경함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7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수행이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증가시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JobTracker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Out of Memory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실행 중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진행상태의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clean method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수행할 때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Filesystem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ojbect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를 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release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하지 못해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memory leak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</a:t>
                      </a:r>
                    </a:p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관련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 수정 후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Job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수행 완료 후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clean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되도록 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704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Kerberos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모드에서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수행 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사용자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外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/>
                      </a:r>
                      <a:b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</a:b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타 사용자로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실행 시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셔플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단계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오류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Mapper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만 있는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경우는 정상 동작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Reducer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가 있는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은 셔플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오류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셔플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단계에서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중간 파일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로컬파일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권한을 체크할 때 오류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. Container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는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유저로 동작하여 파일의 권한은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에게 있으나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파일 권한 체크 시에는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을 실행한 유저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(ex.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madmin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와 비교하여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에러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OS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user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생성하지 않고 논리적인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user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관리하는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SBP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정책과 맞지 않아 파일 권한 체크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변경 및 검증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259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추가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시스템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물리적 다운 또는 네트워크 절단하는 경우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 HA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전환 시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NodeManger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활성화에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15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분 소요 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OS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에서는 소켓이 열려있고 실제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OS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소켓이 종료되었음을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인지까지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15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분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소요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인지 전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까지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nodemanager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는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resourcemanager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에게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지속적인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ping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접속 발생함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. Ping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 여부 및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interval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파라미터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추가 및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추가로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전환시간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대폭 줄임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7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추가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Kerberos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및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환경에서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ResourceManager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Job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을 실행할 수 없음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Keberos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&amp; HA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환경에서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ResourceManager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url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아닌 서비스 이름일 경우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cluster-id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를 인지하지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못함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.</a:t>
                      </a: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서비스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이름인 경우에도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cluster id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를 인지하도록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변경함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2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HA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환경에서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Recovery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중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발생하면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미처리로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상태를 변경할 수 없음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recovery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중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excpetion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발생하는 경우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처리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후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/>
                      </a:r>
                      <a:b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</a:b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 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recovery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하도록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변경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7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최초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Application Master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상태 정보 저장 하기전 상태 업데이트하는 경우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치명적 오류인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STATE_STORE_OP_FAILED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을 발생하면서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ResourceManager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가 다운됨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ResourceManager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기능 중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application master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상태 정보가 있는 경우에만 상태 업데이트를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수행하고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없는 경우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생성하도록 변경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7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Regsion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server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readRequestcount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및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writeRequestcount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타입이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Integer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타입으로 해당 타입의 최대값을 넘어가는 경우 음수로 표시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모니터링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metrics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내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readRequestcount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/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writeRequestcount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는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long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타입으로 되어 있으나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프로그램에서는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int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타입으로 선언됨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. Long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타입으로 변경하여 정확한 정보를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세팅할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수 있도록 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259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추가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Ganglia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Jvm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metrics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정보의 구분이 없어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master/region server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JVM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정보가 혼합되어 잘못된 정보를 제공함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0.98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버전에서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Master/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Regsion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Server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JVM metrics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정보가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IPC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 고정되어 있음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.</a:t>
                      </a: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따라서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각각의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JVM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metrics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정보가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혼합되어 잘못된 정보를 제공함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. Prefix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Master,RegionServer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설정을 하여 각각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ganglia metric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정보가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세팅되도록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변경함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15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별첨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. OSS </a:t>
            </a:r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수정 내역 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(2/2)</a:t>
            </a:r>
            <a:endParaRPr kumimoji="1" lang="ko-KR" altLang="en-US" spc="-80" dirty="0">
              <a:gradFill>
                <a:gsLst>
                  <a:gs pos="0">
                    <a:srgbClr val="C5003D"/>
                  </a:gs>
                  <a:gs pos="100000">
                    <a:srgbClr val="C5003D"/>
                  </a:gs>
                </a:gsLst>
                <a:lin ang="5400000" scaled="1"/>
              </a:gradFill>
              <a:effectLst>
                <a:glow rad="114300">
                  <a:schemeClr val="bg1">
                    <a:alpha val="20000"/>
                  </a:schemeClr>
                </a:glow>
              </a:effectLst>
              <a:ea typeface="나눔고딕 ExtraBold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44488" y="620688"/>
          <a:ext cx="9361040" cy="5847409"/>
        </p:xfrm>
        <a:graphic>
          <a:graphicData uri="http://schemas.openxmlformats.org/drawingml/2006/table">
            <a:tbl>
              <a:tblPr/>
              <a:tblGrid>
                <a:gridCol w="958217"/>
                <a:gridCol w="1326761"/>
                <a:gridCol w="2903198"/>
                <a:gridCol w="4172864"/>
              </a:tblGrid>
              <a:tr h="360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대상시스템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종류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</a:t>
                      </a:r>
                      <a:r>
                        <a:rPr lang="en-US" altLang="ko-KR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필요 내용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수정내용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811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Keberos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적용 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Thrift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통신 오류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Hive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Metasore,HiveServer2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프로세스에 대하여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Kerberos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설정하고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각 서버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클라이언트 통신 인터페이스에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SASL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을 적용하면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Thrift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통신 에러로 프로세스가 다운됨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.</a:t>
                      </a: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Keberos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모드 지원 소스 개발 및 적용함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Hive/HDFS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Hive0.13.1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빌드시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Hadoop-2.4.0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을 라이브러리로 참조하여 빌드 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Hadoop23Shims.java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오류 발생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HostUtil.getTaskLogUrl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함수의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signature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2.3.0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2.4.0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으로 오면서 바뀌면서 생긴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오류임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리턴타입을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2.4.0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 맞게 변경 및 테스트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Hive/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Keberos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모드에서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Tez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Job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으로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read/write</a:t>
                      </a:r>
                      <a:b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</a:b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인증 오류 발생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read/write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전 인증정보 객체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세팅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및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수행시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기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세팅된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인증객체 사용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Hcatalog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HCatSchemaUtils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getHCatFieldSchema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()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를 호출하면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HCatFieldSchema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comment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정보를 전달하지 않음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HCatSchemaUtils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getHCatFieldSchema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()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comment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정보가 있는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경우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/>
                      </a:r>
                      <a:b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</a:b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전달하도록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method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및 데이터 구조체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변경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1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Flume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Spool Dir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Source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를 사용 시 파일변경이 발생하지 않았으나 파일변경에 대한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발생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ReliableSpoolingFileEventReader.java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내부에서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File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을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copy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시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일정 시간 후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(default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값으로는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100ms)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파일의 용량을 비교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더 이상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파일의 용량이 변하지 않을 때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copy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가 완료 되었다고 판단 후 다음 처리하도록 변경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Mahout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Configuration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 check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하지 않아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Mahout job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실행 시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NullPointException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기존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String null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체크만 되어 있어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configuration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아니어도 오류가 발생했으며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configuration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check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추가하여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NPE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방어로직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추가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Mahout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Kerberos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모드에서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Mahout action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실행 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인증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에러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Job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Configuration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세팅시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인증 및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token file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정보 설정하도록 변경하여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Keberos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모드시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오류 발생하지 않도록 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Ganglia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추가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자동설치를 위한 </a:t>
                      </a:r>
                      <a:r>
                        <a:rPr lang="en-US" altLang="ko-KR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Ganglia </a:t>
                      </a:r>
                      <a:r>
                        <a:rPr lang="ko-KR" altLang="en-US" sz="900" b="0" i="0" u="none" strike="noStrike" baseline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패키지 재구성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Ganglia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수동설치를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SCM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을 통한 자동설치로 패키지 구조 변경 및 컴파일 설정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Ganglia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Stacked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그래프에서 첫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파라미터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값이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이면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그래프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오류 발생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첫번째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파라미터가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값이어도 나머지 값에 대해 출력이 가능하도록 수정적용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Ganglia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또는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등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회성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수행 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발생하는  다량의 모니터링 파일 처리 장애 발생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필터링을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통한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회서 데이터와 지속적인 모니터링 대상 데이터의 분리 적용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추가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Kerberos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모드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HA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 구성된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Resource Manager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을 실행할 수 없는 현상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ResourceManager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cluster-id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를 인식하지 못하는 것으로 파악되어 패치 적용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운영중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DB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에러시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트랜잭션 보장 안됨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로그 및 코드 분석 후 운영중인 버전에 트랜잭션 보장 문제 발견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.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각 버전의 코드를 분석하여 트랜잭션이 보장되는 버전으로 업그레이드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5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추가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Java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Action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JobCounter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수집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launcher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counter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가 아닌 실제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작업의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counter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를 가져오게 소스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코드 개선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 해결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테이블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스키마의 코멘트 누락부분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패치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테이블 생성시 코멘트를 넣어도 누락되는 현상 패치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Flume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추가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Spool Dir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파일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Read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오류 발생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Spool Dir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파일을 다 읽어오지 않은 경우 체크 로직 추가</a:t>
                      </a: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추가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수정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Hive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server2 job tracking agent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를 이용한 로그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수집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SBP Studio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BigQuery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query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수행 후 작업 진행 상태 및 로그를 보여주기 위해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HiveServer2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AOP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를 활용한 에이전트 탑재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실행 단추: 돌아가기 6">
            <a:hlinkClick r:id="rId2" action="ppaction://hlinksldjump" highlightClick="1"/>
          </p:cNvPr>
          <p:cNvSpPr/>
          <p:nvPr/>
        </p:nvSpPr>
        <p:spPr>
          <a:xfrm>
            <a:off x="9153956" y="188640"/>
            <a:ext cx="360040" cy="288032"/>
          </a:xfrm>
          <a:prstGeom prst="actionButtonRetur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2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별첨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. OSS </a:t>
            </a:r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소스코드 기여 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(1/2)</a:t>
            </a:r>
            <a:endParaRPr kumimoji="1" lang="ko-KR" altLang="en-US" spc="-80" dirty="0">
              <a:gradFill>
                <a:gsLst>
                  <a:gs pos="0">
                    <a:srgbClr val="C5003D"/>
                  </a:gs>
                  <a:gs pos="100000">
                    <a:srgbClr val="C5003D"/>
                  </a:gs>
                </a:gsLst>
                <a:lin ang="5400000" scaled="1"/>
              </a:gradFill>
              <a:effectLst>
                <a:glow rad="114300">
                  <a:schemeClr val="bg1">
                    <a:alpha val="20000"/>
                  </a:schemeClr>
                </a:glow>
              </a:effectLst>
              <a:ea typeface="나눔고딕 ExtraBold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72480" y="620688"/>
          <a:ext cx="9217024" cy="5304279"/>
        </p:xfrm>
        <a:graphic>
          <a:graphicData uri="http://schemas.openxmlformats.org/drawingml/2006/table">
            <a:tbl>
              <a:tblPr/>
              <a:tblGrid>
                <a:gridCol w="1688833"/>
                <a:gridCol w="7528191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대상 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OSS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기여 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(Contribution)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내용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850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HArchiveInputFormat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: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특정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조건에서 객체가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되는 버그에 대해 방어로직 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503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SequenceFile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: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특정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조건에서 객체가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되는 버그에 대해 방어로직 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503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/>
                        <a:t> </a:t>
                      </a:r>
                      <a:r>
                        <a:rPr lang="en-US" altLang="ko-KR" sz="900" dirty="0" err="1" smtClean="0"/>
                        <a:t>JsonGenerator</a:t>
                      </a:r>
                      <a:r>
                        <a:rPr lang="en-US" altLang="ko-KR" sz="900" dirty="0" smtClean="0"/>
                        <a:t> :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특정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조건에서 객체가 종료되지 않아 발생하는 자원 누수 현상 개선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503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BufferedOutputStream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: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특정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조건에서 객체가 종료되지 않아 발생하는 자원 누수 현상 개선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503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FSImage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: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특정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조건에서 객체가 종료되지 않아 발생하는 자원 누수 현상 개선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542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InputStream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객체처리를 잘 못할 경우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datanode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out of memory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 가능성에 대한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패치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기존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catch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inputStream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객체를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close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했으나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발생하지 않거나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catch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다른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발생할 경우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out of memory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가능하므로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/>
                      </a:r>
                      <a:b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</a:b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  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finally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 변경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542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패스워드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파일 객체에 대해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 check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되지 않아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NullpointExcepton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발생할 수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있음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패스워드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파일 객체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핸들링시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NullPointerException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 대한 방어로직 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542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HDFS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namenode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잘못된 사용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command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수정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namenode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RollingUpgrade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시작 상태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옵션 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542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DFSck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클래스의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readLine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()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발생하는 경우 의도하지 않은 로직이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수행됨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exception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발생시 초기값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세팅으로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처리하는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방어로직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542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가 실행될때 마다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LocalJobRunner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실행되면서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MetricsSystem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객체가 쌓이고 삭제 처리 되지 않아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out of memory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보안모드의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변경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 simple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  <a:sym typeface="Wingdings" pitchFamily="2" charset="2"/>
                        </a:rPr>
                        <a:t>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kerberos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)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시만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MetricsSystem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객체를 메모리에 로딩하도록 변경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5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Metrics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정보 생성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시 각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서버모듈별로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다른 이름을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가져야 하지만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같은 이름으로 생성되는 버그 수정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503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Ganglia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와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연동 시에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Metrics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정보가 설정과 맞지 않게 생성되는 현상 개선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75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별첨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. OSS </a:t>
            </a:r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소스코드 기여 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(2/2)</a:t>
            </a:r>
            <a:endParaRPr kumimoji="1" lang="ko-KR" altLang="en-US" spc="-80" dirty="0">
              <a:gradFill>
                <a:gsLst>
                  <a:gs pos="0">
                    <a:srgbClr val="C5003D"/>
                  </a:gs>
                  <a:gs pos="100000">
                    <a:srgbClr val="C5003D"/>
                  </a:gs>
                </a:gsLst>
                <a:lin ang="5400000" scaled="1"/>
              </a:gradFill>
              <a:effectLst>
                <a:glow rad="114300">
                  <a:schemeClr val="bg1">
                    <a:alpha val="20000"/>
                  </a:schemeClr>
                </a:glow>
              </a:effectLst>
              <a:ea typeface="나눔고딕 ExtraBold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72480" y="620688"/>
          <a:ext cx="9217024" cy="5832642"/>
        </p:xfrm>
        <a:graphic>
          <a:graphicData uri="http://schemas.openxmlformats.org/drawingml/2006/table">
            <a:tbl>
              <a:tblPr/>
              <a:tblGrid>
                <a:gridCol w="1688833"/>
                <a:gridCol w="7528191"/>
              </a:tblGrid>
              <a:tr h="2228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대상 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OSS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기여 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(Contribution)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내용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00994"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HiveSchemaTool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getMetaStoreSchemaVersion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()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함수의 잠재된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Resource leak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포함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CommandLine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-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format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옵션이 없는 경우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 Point Exception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tblColumnGrants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을 체크할 것이 아닌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partColumnGrants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를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체크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수정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copy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코드 오류 수정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경로 오류에 따른 메모리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누수 방지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스트림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메모리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누수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방지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(exception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 시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스트림을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닫아주지 않은 상태로 소스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종료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)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잠재적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NPE(Null Point Exception)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방지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메모리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누수 방지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exception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 시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스트림을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닫아주지 않은 상태로 소스 종료이므로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finally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이를 처리하도록 함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잘못된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데이터 발생 가능성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파라미터가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거꾸로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사용됨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번째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5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번째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파라미터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여러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클라이언트가 동시에 호출 가능한 함수에 대해 동기화 설정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잠재적으로 발생 가능한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오류 사항에 대해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방어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잘못된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 비교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로직을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개선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metastore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txnHandler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에서 메노리 누수 방지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JDBC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stats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테이블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조회시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리소스 누수 방지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Utill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클래스에서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인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configuration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 사용 시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NullPointException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발생할 수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있음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configuration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일 경우 방어로직 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Utill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클래스에서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인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FileSystem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 사용 시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NullPointException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발생할 수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있음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FileSystem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 사용시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발생에 대한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방어로직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리턴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값이 정해 놓은 길이정보보다 짧을 경우 의도하지 않은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로직이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수행됨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리턴값에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대한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null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체크 및 길이정보 확인 등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방어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48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Util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클래스에서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ZipOutputStream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객체처리를 잘 못할 경우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out of memory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 가능성에 대한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패치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어떤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발생하더라도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ZipOutputStream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 처리를 할 수 있도록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방어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48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MetaStoreSchemaInfo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클래스에서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BufferedReader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객체처리를 잘 못할 경우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out of memory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 가능성에 대한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패치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정상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및 비정상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 발생하더라도 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BufferedReader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 처리를 할 수 있도록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방어로직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48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Util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클래스에서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처리가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없음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excpetion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내용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로깅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등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처리에 대한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로직추가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48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Util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클래스에서 </a:t>
                      </a:r>
                      <a:r>
                        <a:rPr lang="en-US" altLang="ko-KR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copytToZipStream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객체처리를 잘 못할 경우 해당 객체가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unclosed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발생할 수 있는 사항에 대한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패치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ZipOutputStream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객체 사용시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exception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발생에 대한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방어로직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유니크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키 값을 판별하기 위해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row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수를 비교하는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수정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이벤트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전송시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체크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로직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추가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0994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144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HCaCilent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Database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생성시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owner name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을 세팅할 수 있게 수정</a:t>
                      </a:r>
                    </a:p>
                  </a:txBody>
                  <a:tcPr marL="72000" marR="3144" marT="3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실행 단추: 돌아가기 5">
            <a:hlinkClick r:id="rId2" action="ppaction://hlinksldjump" highlightClick="1"/>
          </p:cNvPr>
          <p:cNvSpPr/>
          <p:nvPr/>
        </p:nvSpPr>
        <p:spPr>
          <a:xfrm>
            <a:off x="9153956" y="188640"/>
            <a:ext cx="360040" cy="288032"/>
          </a:xfrm>
          <a:prstGeom prst="actionButtonRetur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37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별첨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. OSS </a:t>
            </a:r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설정 최적화</a:t>
            </a:r>
            <a:endParaRPr kumimoji="1" lang="ko-KR" altLang="en-US" spc="-80" dirty="0">
              <a:gradFill>
                <a:gsLst>
                  <a:gs pos="0">
                    <a:srgbClr val="C5003D"/>
                  </a:gs>
                  <a:gs pos="100000">
                    <a:srgbClr val="C5003D"/>
                  </a:gs>
                </a:gsLst>
                <a:lin ang="5400000" scaled="1"/>
              </a:gradFill>
              <a:effectLst>
                <a:glow rad="114300">
                  <a:schemeClr val="bg1">
                    <a:alpha val="20000"/>
                  </a:schemeClr>
                </a:glow>
              </a:effectLst>
              <a:ea typeface="나눔고딕 ExtraBold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44488" y="620688"/>
          <a:ext cx="9361040" cy="5544616"/>
        </p:xfrm>
        <a:graphic>
          <a:graphicData uri="http://schemas.openxmlformats.org/drawingml/2006/table">
            <a:tbl>
              <a:tblPr/>
              <a:tblGrid>
                <a:gridCol w="958217"/>
                <a:gridCol w="1326761"/>
                <a:gridCol w="2903198"/>
                <a:gridCol w="4172864"/>
              </a:tblGrid>
              <a:tr h="4986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대상시스템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종류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버그</a:t>
                      </a:r>
                      <a:r>
                        <a:rPr lang="en-US" altLang="ko-KR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필요 내용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수정내용</a:t>
                      </a:r>
                    </a:p>
                  </a:txBody>
                  <a:tcPr marL="3673" marR="3673" marT="36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663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HDFS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테스트 후 설정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디스크 장애 옵션 확인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dfs.datanode.failed.volumes.tolerated</a:t>
                      </a:r>
                      <a:endParaRPr lang="ko-KR" altLang="en-US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디스크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일부중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장애가 발생해도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DataNode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지속적인 작동을 위한 설정</a:t>
                      </a:r>
                      <a:endParaRPr lang="en-US" altLang="ko-KR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HDFS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테스트 후 설정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디스크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Full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상태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Job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실행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오류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TaskTracker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작업시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로컬에 파일을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쓸 수 없어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발생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dfs.datanode.du.reserved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값 설정으로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맵리듀스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로컬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디렉토리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여분의 공간 확보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테스트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후 가이드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장애 해결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50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테스트 후 설정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deprecated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된 속성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mapred.child.java.opts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 대응하는 새로운 속성 가이드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문제 해결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Map/Reduce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작업의 메모리 크기 설정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-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mapred.map.child.java.opts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</a:p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-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mapred.reduce.child.java.opts</a:t>
                      </a:r>
                      <a:endParaRPr lang="en-US" altLang="ko-KR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테스트 후 설정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timeline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에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설정 미지원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2.4.0)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으로 해당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옵션을 사용할 경우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K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erberos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모드인 경우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Resourcemanager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기동되지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않음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경로 옵션 변경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 -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yarn.timeline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-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service.generic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-application-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history.enabled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 - 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yarn.timeline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-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service.leveldb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-timeline-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store.path</a:t>
                      </a:r>
                      <a:endParaRPr lang="en-US" altLang="ko-KR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3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분석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설정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simple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환경에서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impersonate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기능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활성화</a:t>
                      </a:r>
                      <a:endParaRPr lang="en-US" altLang="ko-KR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Hiveserver2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및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metastore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코드를 분석 후 해당 설정 활성화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분석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설정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스케줄링 작업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주기와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작업 기간 최적화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코드 분석 후 가이드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운영 이슈 해결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)</a:t>
                      </a:r>
                    </a:p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-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oozie.service.CoordMaterializeTriggerService.lookup.interval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/>
                      </a:r>
                      <a:b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</a:b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- oozie.service.CoordMaterializeTriggerService.materialization.window</a:t>
                      </a:r>
                      <a:endParaRPr lang="en-US" altLang="ko-KR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29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분석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설정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의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workflow/coordinator/bundle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보관 주기 변경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코드 분석 후 가이드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운영 이슈 해결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)</a:t>
                      </a:r>
                    </a:p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-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oozie.service.PurgeService.older.than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-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oozie.service.PurgeService.coord.older.than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-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oozie.service.PurgeService.bundle.older.than</a:t>
                      </a:r>
                      <a:endParaRPr lang="en-US" altLang="ko-KR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endParaRPr 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소스코드 분석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설정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설치 시 스키마 변경 불필요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경험치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해석 후 가이드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초기 구성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- </a:t>
                      </a:r>
                      <a:r>
                        <a:rPr lang="en-US" altLang="ko-KR" sz="9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oozie_db_schema_creation_skip_on_installation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신규 설치시 스키마가 없는 경우 생성하도록 변경</a:t>
                      </a: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실행 단추: 돌아가기 5">
            <a:hlinkClick r:id="rId2" action="ppaction://hlinksldjump" highlightClick="1"/>
          </p:cNvPr>
          <p:cNvSpPr/>
          <p:nvPr/>
        </p:nvSpPr>
        <p:spPr>
          <a:xfrm>
            <a:off x="9153956" y="188640"/>
            <a:ext cx="360040" cy="288032"/>
          </a:xfrm>
          <a:prstGeom prst="actionButtonRetur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1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8194" name="Rectangle 40"/>
          <p:cNvSpPr>
            <a:spLocks noChangeArrowheads="1"/>
          </p:cNvSpPr>
          <p:nvPr/>
        </p:nvSpPr>
        <p:spPr bwMode="auto">
          <a:xfrm>
            <a:off x="2845747" y="1722105"/>
            <a:ext cx="4362198" cy="346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4661" tIns="44661" rIns="44661" bIns="44661">
            <a:spAutoFit/>
          </a:bodyPr>
          <a:lstStyle/>
          <a:p>
            <a:pPr marL="541338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1. Hadoop 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및 </a:t>
            </a:r>
            <a:r>
              <a:rPr lang="en-US" altLang="ko-KR" sz="2400" b="1" dirty="0" smtClean="0">
                <a:latin typeface="Arial" pitchFamily="34" charset="0"/>
                <a:ea typeface="나눔고딕" panose="020D0604000000000000" pitchFamily="50" charset="-127"/>
              </a:rPr>
              <a:t>Ecosystem </a:t>
            </a:r>
            <a:r>
              <a:rPr lang="ko-KR" altLang="en-US" sz="2400" b="1" dirty="0" smtClean="0">
                <a:latin typeface="Arial" pitchFamily="34" charset="0"/>
                <a:ea typeface="나눔고딕" panose="020D0604000000000000" pitchFamily="50" charset="-127"/>
              </a:rPr>
              <a:t>소개</a:t>
            </a:r>
            <a:endParaRPr lang="en-US" altLang="ko-KR" sz="2400" b="1" dirty="0" smtClean="0">
              <a:latin typeface="Arial" pitchFamily="34" charset="0"/>
              <a:ea typeface="나눔고딕" panose="020D0604000000000000" pitchFamily="50" charset="-127"/>
            </a:endParaRPr>
          </a:p>
          <a:p>
            <a:pPr marL="998538" lvl="1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1.1 Background</a:t>
            </a:r>
          </a:p>
          <a:p>
            <a:pPr marL="998538" lvl="1" indent="-541338" defTabSz="727075">
              <a:lnSpc>
                <a:spcPct val="15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b="1" dirty="0" smtClean="0">
                <a:latin typeface="Arial" pitchFamily="34" charset="0"/>
                <a:ea typeface="나눔고딕" panose="020D0604000000000000" pitchFamily="50" charset="-127"/>
              </a:rPr>
              <a:t>1.2 Hadoop </a:t>
            </a:r>
            <a:r>
              <a:rPr lang="en-US" altLang="ko-KR" sz="2200" b="1" dirty="0">
                <a:latin typeface="Arial" pitchFamily="34" charset="0"/>
                <a:ea typeface="나눔고딕" panose="020D0604000000000000" pitchFamily="50" charset="-127"/>
              </a:rPr>
              <a:t>Core</a:t>
            </a:r>
          </a:p>
          <a:p>
            <a:pPr marL="998538" lvl="1" indent="-541338" defTabSz="727075">
              <a:lnSpc>
                <a:spcPct val="13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1.3 Hadoop Ecosystems</a:t>
            </a:r>
            <a:endParaRPr lang="en-US" altLang="ko-KR" sz="2200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998538" lvl="1" indent="-541338" defTabSz="727075">
              <a:lnSpc>
                <a:spcPct val="130000"/>
              </a:lnSpc>
              <a:spcBef>
                <a:spcPts val="1800"/>
              </a:spcBef>
              <a:tabLst>
                <a:tab pos="773113" algn="l"/>
              </a:tabLst>
            </a:pPr>
            <a:r>
              <a:rPr lang="en-US" altLang="ko-KR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1.4 </a:t>
            </a:r>
            <a:r>
              <a:rPr lang="ko-KR" altLang="en-US" sz="2200" dirty="0" err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빅데이터</a:t>
            </a:r>
            <a:r>
              <a:rPr lang="ko-KR" altLang="en-US" sz="22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나눔고딕" panose="020D0604000000000000" pitchFamily="50" charset="-127"/>
              </a:rPr>
              <a:t> 적용 영역</a:t>
            </a:r>
            <a:endParaRPr lang="en-US" altLang="ko-KR" sz="220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9024" y="692696"/>
            <a:ext cx="4320480" cy="600462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163" y="692695"/>
            <a:ext cx="4426821" cy="581977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48" name="직사각형 47"/>
          <p:cNvSpPr/>
          <p:nvPr/>
        </p:nvSpPr>
        <p:spPr bwMode="auto">
          <a:xfrm>
            <a:off x="1424609" y="4381500"/>
            <a:ext cx="3190825" cy="2190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6456" y="44624"/>
            <a:ext cx="7348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hangingPunct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2000" b="1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rPr>
              <a:t>별첨</a:t>
            </a:r>
            <a:r>
              <a:rPr lang="en-US" altLang="ko-KR" sz="2000" b="1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rPr>
              <a:t>. SBP </a:t>
            </a:r>
            <a:r>
              <a:rPr lang="ko-KR" altLang="en-US" sz="2000" b="1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rPr>
              <a:t>수상 사항</a:t>
            </a:r>
            <a:endParaRPr lang="en-US" altLang="en-US" sz="2000" b="1" spc="-80" dirty="0">
              <a:gradFill>
                <a:gsLst>
                  <a:gs pos="0">
                    <a:srgbClr val="C5003D"/>
                  </a:gs>
                  <a:gs pos="100000">
                    <a:srgbClr val="C5003D"/>
                  </a:gs>
                </a:gsLst>
                <a:lin ang="5400000" scaled="1"/>
              </a:gradFill>
              <a:effectLst>
                <a:glow rad="114300">
                  <a:schemeClr val="bg1">
                    <a:alpha val="20000"/>
                  </a:schemeClr>
                </a:glow>
              </a:effectLst>
              <a:latin typeface="Arial" pitchFamily="34" charset="0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별첨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. LG CNS </a:t>
            </a:r>
            <a:r>
              <a:rPr kumimoji="1" lang="ko-KR" altLang="en-US" spc="-80" dirty="0" err="1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빅데이터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 OSS</a:t>
            </a:r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 개발 절차</a:t>
            </a:r>
          </a:p>
        </p:txBody>
      </p:sp>
      <p:sp>
        <p:nvSpPr>
          <p:cNvPr id="3" name="Text Box 2120"/>
          <p:cNvSpPr txBox="1">
            <a:spLocks noChangeArrowheads="1"/>
          </p:cNvSpPr>
          <p:nvPr/>
        </p:nvSpPr>
        <p:spPr bwMode="auto">
          <a:xfrm>
            <a:off x="104776" y="582613"/>
            <a:ext cx="9742488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LG CNS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는 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Best-of-Breed </a:t>
            </a:r>
            <a:r>
              <a:rPr lang="ko-KR" altLang="en-US" sz="1600" b="1" dirty="0" err="1" smtClean="0">
                <a:latin typeface="Arial" pitchFamily="34" charset="0"/>
                <a:ea typeface="나눔고딕" pitchFamily="50" charset="-127"/>
              </a:rPr>
              <a:t>오픈소스를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 발굴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,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 검증하고 엔터프라이즈 환경에 필요한 기능과 품질을 추가 확보하며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지속적인 업그레이드와 버전 관리로 최신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최상의 솔루션을 제공함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920552" y="1268760"/>
            <a:ext cx="3371513" cy="338137"/>
            <a:chOff x="33" y="553"/>
            <a:chExt cx="3070" cy="213"/>
          </a:xfrm>
        </p:grpSpPr>
        <p:sp>
          <p:nvSpPr>
            <p:cNvPr id="5" name="Text Box 31"/>
            <p:cNvSpPr txBox="1">
              <a:spLocks noChangeArrowheads="1"/>
            </p:cNvSpPr>
            <p:nvPr/>
          </p:nvSpPr>
          <p:spPr bwMode="auto">
            <a:xfrm>
              <a:off x="209" y="553"/>
              <a:ext cx="2752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ko-KR" altLang="en-US" sz="1600" b="1" smtClean="0">
                  <a:latin typeface="Arial" pitchFamily="34" charset="0"/>
                  <a:ea typeface="나눔고딕" pitchFamily="50" charset="-127"/>
                </a:rPr>
                <a:t>빅데이터</a:t>
              </a:r>
              <a:r>
                <a:rPr lang="en-US" altLang="ko-KR" sz="1600" b="1" dirty="0" smtClean="0">
                  <a:latin typeface="Arial" pitchFamily="34" charset="0"/>
                  <a:ea typeface="나눔고딕" pitchFamily="50" charset="-127"/>
                </a:rPr>
                <a:t> OSS </a:t>
              </a:r>
              <a:r>
                <a:rPr lang="ko-KR" altLang="en-US" sz="1600" b="1" dirty="0" smtClean="0">
                  <a:latin typeface="Arial" pitchFamily="34" charset="0"/>
                  <a:ea typeface="나눔고딕" pitchFamily="50" charset="-127"/>
                </a:rPr>
                <a:t>검증 및</a:t>
              </a:r>
              <a:r>
                <a:rPr lang="en-US" altLang="ko-KR" sz="1600" b="1" dirty="0" smtClean="0">
                  <a:latin typeface="Arial" pitchFamily="34" charset="0"/>
                  <a:ea typeface="나눔고딕" pitchFamily="50" charset="-127"/>
                </a:rPr>
                <a:t> </a:t>
              </a:r>
              <a:r>
                <a:rPr lang="ko-KR" altLang="en-US" sz="1600" b="1" dirty="0" smtClean="0">
                  <a:latin typeface="Arial" pitchFamily="34" charset="0"/>
                  <a:ea typeface="나눔고딕" pitchFamily="50" charset="-127"/>
                </a:rPr>
                <a:t>개발 절차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6" name="Line 32"/>
            <p:cNvSpPr>
              <a:spLocks noChangeShapeType="1"/>
            </p:cNvSpPr>
            <p:nvPr/>
          </p:nvSpPr>
          <p:spPr bwMode="auto">
            <a:xfrm>
              <a:off x="33" y="761"/>
              <a:ext cx="30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72480" y="1646052"/>
            <a:ext cx="1944216" cy="491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각 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OSS</a:t>
            </a:r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목표 버전</a:t>
            </a:r>
            <a:r>
              <a:rPr lang="en-US" altLang="ko-KR" sz="10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및 목표 환경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(OS </a:t>
            </a:r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버전 등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설정</a:t>
            </a:r>
            <a:endParaRPr lang="en-US" altLang="ko-KR" sz="1000" b="1" u="none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4583" y="3762356"/>
            <a:ext cx="1127458" cy="491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각 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OSS </a:t>
            </a:r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모듈</a:t>
            </a:r>
            <a:endParaRPr lang="en-US" altLang="ko-KR" sz="1000" b="1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빌드</a:t>
            </a:r>
            <a:endParaRPr lang="en-US" altLang="ko-KR" sz="1000" b="1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36261" y="3762356"/>
            <a:ext cx="1585141" cy="491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단위 기능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호환성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테스트</a:t>
            </a:r>
            <a:endParaRPr lang="en-US" altLang="ko-KR" sz="1000" b="1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테스트 자동화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)</a:t>
            </a:r>
            <a:endParaRPr lang="en-US" altLang="ko-KR" sz="1000" b="1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5657" y="4906760"/>
            <a:ext cx="1285311" cy="491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필요 </a:t>
            </a:r>
            <a:r>
              <a:rPr lang="ko-KR" altLang="en-US" sz="10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라이브러리</a:t>
            </a:r>
            <a:endParaRPr lang="en-US" altLang="ko-KR" sz="1000" b="1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추가 </a:t>
            </a:r>
            <a:r>
              <a:rPr lang="en-US" altLang="ko-KR" sz="10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/ </a:t>
            </a:r>
            <a:r>
              <a:rPr lang="ko-KR" altLang="en-US" sz="1000" b="1" dirty="0" err="1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빌드</a:t>
            </a:r>
            <a:endParaRPr lang="en-US" altLang="ko-KR" sz="1000" b="1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95445" y="4915010"/>
            <a:ext cx="1658111" cy="491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SBP </a:t>
            </a:r>
            <a:r>
              <a:rPr lang="ko-KR" altLang="en-US" sz="10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통합테스트 수행</a:t>
            </a:r>
            <a:endParaRPr lang="en-US" altLang="ko-KR" sz="1000" b="1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792288" y="3235357"/>
            <a:ext cx="432048" cy="337659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1693483" y="3771929"/>
            <a:ext cx="481439" cy="464088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03426" y="3762356"/>
            <a:ext cx="1010463" cy="491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오류 </a:t>
            </a:r>
            <a:r>
              <a:rPr lang="ko-KR" altLang="en-US" sz="10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수정 </a:t>
            </a:r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및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</a:br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반영</a:t>
            </a:r>
            <a:endParaRPr lang="en-US" altLang="ko-KR" sz="1000" b="1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90609" y="4941581"/>
            <a:ext cx="1010463" cy="491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오류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수정 및 반영</a:t>
            </a:r>
            <a:endParaRPr lang="en-US" altLang="ko-KR" sz="1000" b="1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792288" y="4365104"/>
            <a:ext cx="432048" cy="381146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아래쪽 화살표 16"/>
          <p:cNvSpPr/>
          <p:nvPr/>
        </p:nvSpPr>
        <p:spPr>
          <a:xfrm rot="5400000" flipV="1">
            <a:off x="3944881" y="3744432"/>
            <a:ext cx="481439" cy="464088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U자형 화살표 17"/>
          <p:cNvSpPr/>
          <p:nvPr/>
        </p:nvSpPr>
        <p:spPr>
          <a:xfrm flipH="1">
            <a:off x="1322538" y="3407782"/>
            <a:ext cx="3561657" cy="304065"/>
          </a:xfrm>
          <a:prstGeom prst="uturnArrow">
            <a:avLst>
              <a:gd name="adj1" fmla="val 38425"/>
              <a:gd name="adj2" fmla="val 25000"/>
              <a:gd name="adj3" fmla="val 19630"/>
              <a:gd name="adj4" fmla="val 30325"/>
              <a:gd name="adj5" fmla="val 1000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아래쪽 화살표 18"/>
          <p:cNvSpPr/>
          <p:nvPr/>
        </p:nvSpPr>
        <p:spPr>
          <a:xfrm rot="5400000" flipV="1">
            <a:off x="1724732" y="4933635"/>
            <a:ext cx="481439" cy="464088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 rot="5400000" flipV="1">
            <a:off x="4048437" y="4974109"/>
            <a:ext cx="481439" cy="464088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U자형 화살표 20"/>
          <p:cNvSpPr/>
          <p:nvPr/>
        </p:nvSpPr>
        <p:spPr>
          <a:xfrm flipH="1">
            <a:off x="1399509" y="4570935"/>
            <a:ext cx="3561657" cy="304065"/>
          </a:xfrm>
          <a:prstGeom prst="uturnArrow">
            <a:avLst>
              <a:gd name="adj1" fmla="val 38425"/>
              <a:gd name="adj2" fmla="val 25000"/>
              <a:gd name="adj3" fmla="val 19630"/>
              <a:gd name="adj4" fmla="val 30325"/>
              <a:gd name="adj5" fmla="val 1000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4583" y="5949280"/>
            <a:ext cx="1127458" cy="491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최종 버전 결정 및 </a:t>
            </a:r>
            <a:r>
              <a:rPr lang="ko-KR" altLang="en-US" sz="1000" b="1" dirty="0" err="1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패키징</a:t>
            </a:r>
            <a:endParaRPr lang="en-US" altLang="ko-KR" sz="1000" b="1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3" name="아래쪽 화살표 22"/>
          <p:cNvSpPr/>
          <p:nvPr/>
        </p:nvSpPr>
        <p:spPr>
          <a:xfrm>
            <a:off x="792288" y="5478874"/>
            <a:ext cx="432048" cy="381146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4583" y="2636912"/>
            <a:ext cx="1127458" cy="491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신규 기능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추가</a:t>
            </a:r>
            <a:r>
              <a:rPr lang="en-US" altLang="ko-KR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,</a:t>
            </a: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버그 패치</a:t>
            </a:r>
            <a:endParaRPr lang="en-US" altLang="ko-KR" sz="1000" b="1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792288" y="2204864"/>
            <a:ext cx="432048" cy="381146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5973975" y="1268760"/>
            <a:ext cx="3371513" cy="338137"/>
            <a:chOff x="33" y="553"/>
            <a:chExt cx="3070" cy="213"/>
          </a:xfrm>
        </p:grpSpPr>
        <p:sp>
          <p:nvSpPr>
            <p:cNvPr id="61" name="Text Box 31"/>
            <p:cNvSpPr txBox="1">
              <a:spLocks noChangeArrowheads="1"/>
            </p:cNvSpPr>
            <p:nvPr/>
          </p:nvSpPr>
          <p:spPr bwMode="auto">
            <a:xfrm>
              <a:off x="835" y="553"/>
              <a:ext cx="1499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ko-KR" altLang="en-US" sz="1600" b="1" smtClean="0">
                  <a:latin typeface="Arial" pitchFamily="34" charset="0"/>
                  <a:ea typeface="나눔고딕" pitchFamily="50" charset="-127"/>
                </a:rPr>
                <a:t>검증</a:t>
              </a:r>
              <a:r>
                <a:rPr lang="en-US" altLang="ko-KR" sz="1600" b="1" dirty="0" smtClean="0">
                  <a:latin typeface="Arial" pitchFamily="34" charset="0"/>
                  <a:ea typeface="나눔고딕" pitchFamily="50" charset="-127"/>
                </a:rPr>
                <a:t>/</a:t>
              </a:r>
              <a:r>
                <a:rPr lang="ko-KR" altLang="en-US" sz="1600" b="1" dirty="0" smtClean="0">
                  <a:latin typeface="Arial" pitchFamily="34" charset="0"/>
                  <a:ea typeface="나눔고딕" pitchFamily="50" charset="-127"/>
                </a:rPr>
                <a:t>테스트 내용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62" name="Line 32"/>
            <p:cNvSpPr>
              <a:spLocks noChangeShapeType="1"/>
            </p:cNvSpPr>
            <p:nvPr/>
          </p:nvSpPr>
          <p:spPr bwMode="auto">
            <a:xfrm>
              <a:off x="33" y="761"/>
              <a:ext cx="30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itchFamily="50" charset="-127"/>
              </a:endParaRPr>
            </a:p>
          </p:txBody>
        </p:sp>
      </p:grpSp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5745088" y="1700809"/>
          <a:ext cx="3816424" cy="482453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109069"/>
                <a:gridCol w="2707355"/>
              </a:tblGrid>
              <a:tr h="41674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대상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OSS</a:t>
                      </a:r>
                      <a:endParaRPr lang="ko-KR" altLang="en-US" sz="1200" b="1" baseline="0" dirty="0">
                        <a:solidFill>
                          <a:schemeClr val="tx1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검증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테스트 내용</a:t>
                      </a:r>
                      <a:endParaRPr lang="ko-KR" altLang="en-US" sz="1200" b="1" baseline="0" dirty="0">
                        <a:solidFill>
                          <a:schemeClr val="tx1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Hadoop</a:t>
                      </a:r>
                      <a:endParaRPr lang="ko-KR" altLang="en-US" sz="11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None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MapReduce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: Sort,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WordCount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등 테스트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latinLnBrk="1">
                        <a:buFont typeface="Arial" pitchFamily="34" charset="0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HDFS :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파일 저장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, append,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삭제 등 테스트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00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Hive/</a:t>
                      </a:r>
                      <a:r>
                        <a:rPr lang="en-US" altLang="ko-KR" sz="1100" b="0" i="0" u="none" strike="noStrike" baseline="0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HCatalog</a:t>
                      </a:r>
                      <a:endParaRPr lang="ko-KR" altLang="en-US" sz="11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Join, Union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등 쿼리 테스트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latinLnBrk="1">
                        <a:buFont typeface="Arial" pitchFamily="34" charset="0"/>
                        <a:buNone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통합 테스트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00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Phoenix</a:t>
                      </a:r>
                      <a:endParaRPr lang="ko-KR" altLang="en-US" sz="11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DML, DDL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통합 테스트</a:t>
                      </a:r>
                      <a:endParaRPr lang="en-US" altLang="ko-KR" sz="1000" baseline="0" dirty="0" smtClean="0"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SQL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지원 함수 테스트</a:t>
                      </a:r>
                      <a:endParaRPr lang="en-US" altLang="ko-KR" sz="1000" baseline="0" dirty="0"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00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Pig</a:t>
                      </a:r>
                      <a:endParaRPr lang="ko-KR" altLang="en-US" sz="11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en-US" altLang="ko-KR" sz="1000" baseline="0" dirty="0" err="1" smtClean="0">
                          <a:latin typeface="Arial" pitchFamily="34" charset="0"/>
                          <a:ea typeface="나눔고딕" pitchFamily="50" charset="-127"/>
                        </a:rPr>
                        <a:t>WordCount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테스트</a:t>
                      </a:r>
                      <a:endParaRPr lang="en-US" altLang="ko-KR" sz="1000" baseline="0" dirty="0" smtClean="0"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en-US" altLang="ko-KR" sz="1000" baseline="0" dirty="0" err="1" smtClean="0"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통합 테스트</a:t>
                      </a:r>
                      <a:endParaRPr lang="en-US" altLang="ko-KR" sz="1000" baseline="0" dirty="0"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00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1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Oozie</a:t>
                      </a:r>
                      <a:endParaRPr lang="ko-KR" altLang="en-US" sz="11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Java, M/R, Pig, Hive, SSH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액션 테스트</a:t>
                      </a:r>
                      <a:endParaRPr lang="en-US" altLang="ko-KR" sz="1000" baseline="0" dirty="0"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00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endParaRPr lang="ko-KR" altLang="en-US" sz="11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데이터 압축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, Import/Export,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분배 테스트</a:t>
                      </a:r>
                      <a:endParaRPr lang="en-US" altLang="ko-KR" sz="1000" baseline="0" dirty="0" smtClean="0"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PUT/SCAN,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데이터 적재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, Region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관리 테스트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endParaRPr lang="en-US" altLang="ko-KR" sz="1000" baseline="0" dirty="0"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00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Zookeeper</a:t>
                      </a:r>
                      <a:endParaRPr lang="ko-KR" altLang="en-US" sz="11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en-US" altLang="ko-KR" sz="1000" baseline="0" dirty="0" err="1" smtClean="0"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통합 테스트</a:t>
                      </a:r>
                      <a:endParaRPr lang="en-US" altLang="ko-KR" sz="1000" baseline="0" dirty="0" smtClean="0"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이벤트 감지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관리 테스트</a:t>
                      </a:r>
                      <a:endParaRPr lang="en-US" altLang="ko-KR" sz="1000" baseline="0" dirty="0"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00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Sqoop</a:t>
                      </a:r>
                      <a:endParaRPr lang="ko-KR" altLang="en-US" sz="11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DB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연계 및 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SELECT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및 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Import/Export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테스트</a:t>
                      </a:r>
                      <a:endParaRPr lang="en-US" altLang="ko-KR" sz="1000" baseline="0" dirty="0" smtClean="0"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en-US" altLang="ko-KR" sz="1000" baseline="0" dirty="0" err="1" smtClean="0">
                          <a:latin typeface="Arial" pitchFamily="34" charset="0"/>
                          <a:ea typeface="나눔고딕" pitchFamily="50" charset="-127"/>
                        </a:rPr>
                        <a:t>HBase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, Hive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통합 테스트</a:t>
                      </a:r>
                      <a:endParaRPr lang="en-US" altLang="ko-KR" sz="1000" baseline="0" dirty="0"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00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Flume</a:t>
                      </a:r>
                      <a:endParaRPr lang="ko-KR" altLang="en-US" sz="11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Memory Channel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테스트</a:t>
                      </a:r>
                      <a:endParaRPr lang="en-US" altLang="ko-KR" sz="1000" baseline="0" dirty="0" smtClean="0">
                        <a:latin typeface="Arial" pitchFamily="34" charset="0"/>
                        <a:ea typeface="나눔고딕" pitchFamily="50" charset="-127"/>
                      </a:endParaRPr>
                    </a:p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데이터 압축 테스트</a:t>
                      </a:r>
                      <a:endParaRPr lang="en-US" altLang="ko-KR" sz="1000" baseline="0" dirty="0"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00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1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나눔고딕" pitchFamily="50" charset="-127"/>
                        </a:rPr>
                        <a:t>Mahout</a:t>
                      </a:r>
                      <a:endParaRPr lang="ko-KR" altLang="en-US" sz="1100" b="0" i="0" u="none" strike="noStrike" baseline="0" dirty="0">
                        <a:solidFill>
                          <a:srgbClr val="000000"/>
                        </a:solidFill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itchFamily="34" charset="0"/>
                        <a:buNone/>
                      </a:pP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샘플 데이터 분석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추천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차원축소 등</a:t>
                      </a:r>
                      <a:r>
                        <a:rPr lang="en-US" altLang="ko-KR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000" baseline="0" dirty="0" smtClean="0">
                          <a:latin typeface="Arial" pitchFamily="34" charset="0"/>
                          <a:ea typeface="나눔고딕" pitchFamily="50" charset="-127"/>
                        </a:rPr>
                        <a:t>테스트</a:t>
                      </a:r>
                      <a:endParaRPr lang="en-US" altLang="ko-KR" sz="1000" baseline="0" dirty="0">
                        <a:latin typeface="Arial" pitchFamily="34" charset="0"/>
                        <a:ea typeface="나눔고딕" pitchFamily="50" charset="-127"/>
                      </a:endParaRPr>
                    </a:p>
                  </a:txBody>
                  <a:tcPr marL="72000" marR="3600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01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별첨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. LG CNS </a:t>
            </a:r>
            <a:r>
              <a:rPr kumimoji="1" lang="ko-KR" altLang="en-US" spc="-80" dirty="0" err="1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빅데이터</a:t>
            </a:r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 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OSS </a:t>
            </a:r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관리 자동화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94161" y="2244807"/>
            <a:ext cx="3975000" cy="3704473"/>
          </a:xfrm>
          <a:prstGeom prst="rect">
            <a:avLst/>
          </a:prstGeom>
          <a:solidFill>
            <a:srgbClr val="D0C6C5"/>
          </a:solidFill>
          <a:ln>
            <a:prstDash val="sys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Arial" pitchFamily="34" charset="0"/>
              <a:ea typeface="돋움" pitchFamily="50" charset="-127"/>
            </a:endParaRPr>
          </a:p>
        </p:txBody>
      </p:sp>
      <p:pic>
        <p:nvPicPr>
          <p:cNvPr id="4" name="Picture 9" descr="0014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flipH="1">
            <a:off x="702632" y="3550585"/>
            <a:ext cx="410053" cy="40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00472" y="4047822"/>
            <a:ext cx="1364233" cy="4435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latin typeface="Arial" pitchFamily="34" charset="0"/>
                <a:ea typeface="나눔고딕" pitchFamily="50" charset="-127"/>
              </a:rPr>
              <a:t>OSS </a:t>
            </a:r>
            <a:r>
              <a:rPr lang="ko-KR" altLang="en-US" sz="900" b="1" dirty="0" smtClean="0">
                <a:latin typeface="Arial" pitchFamily="34" charset="0"/>
                <a:ea typeface="나눔고딕" pitchFamily="50" charset="-127"/>
              </a:rPr>
              <a:t>수정</a:t>
            </a:r>
            <a:r>
              <a:rPr lang="en-US" altLang="ko-KR" sz="900" b="1" dirty="0" smtClean="0"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900" b="1" dirty="0" smtClean="0">
                <a:latin typeface="Arial" pitchFamily="34" charset="0"/>
                <a:ea typeface="나눔고딕" pitchFamily="50" charset="-127"/>
              </a:rPr>
              <a:t>업그레이드</a:t>
            </a:r>
            <a:endParaRPr lang="en-US" altLang="ko-KR" sz="900" b="1" dirty="0" smtClean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6" name="원통 5"/>
          <p:cNvSpPr/>
          <p:nvPr/>
        </p:nvSpPr>
        <p:spPr bwMode="auto">
          <a:xfrm>
            <a:off x="1892322" y="3617485"/>
            <a:ext cx="850189" cy="921353"/>
          </a:xfrm>
          <a:prstGeom prst="can">
            <a:avLst>
              <a:gd name="adj" fmla="val 4351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54013" marR="0" indent="-354013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en-US" altLang="ko-KR" sz="9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나눔고딕" pitchFamily="50" charset="-127"/>
              </a:rPr>
              <a:t>Subversion</a:t>
            </a: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ko-KR" altLang="en-US" sz="900" b="1" u="none" dirty="0" smtClean="0">
                <a:latin typeface="Arial" pitchFamily="34" charset="0"/>
                <a:ea typeface="나눔고딕" pitchFamily="50" charset="-127"/>
              </a:rPr>
              <a:t>소스</a:t>
            </a:r>
            <a:r>
              <a:rPr lang="ko-KR" altLang="en-US" sz="900" b="1" dirty="0" smtClean="0">
                <a:latin typeface="Arial" pitchFamily="34" charset="0"/>
                <a:ea typeface="나눔고딕" pitchFamily="50" charset="-127"/>
              </a:rPr>
              <a:t>코드</a:t>
            </a:r>
            <a:r>
              <a:rPr lang="en-US" altLang="ko-KR" sz="900" b="1" dirty="0" smtClean="0">
                <a:latin typeface="Arial" pitchFamily="34" charset="0"/>
                <a:ea typeface="나눔고딕" pitchFamily="50" charset="-127"/>
              </a:rPr>
              <a:t/>
            </a:r>
            <a:br>
              <a:rPr lang="en-US" altLang="ko-KR" sz="900" b="1" dirty="0" smtClean="0">
                <a:latin typeface="Arial" pitchFamily="34" charset="0"/>
                <a:ea typeface="나눔고딕" pitchFamily="50" charset="-127"/>
              </a:rPr>
            </a:br>
            <a:r>
              <a:rPr lang="ko-KR" altLang="en-US" sz="900" b="1" u="none" dirty="0" smtClean="0">
                <a:latin typeface="Arial" pitchFamily="34" charset="0"/>
                <a:ea typeface="나눔고딕" pitchFamily="50" charset="-127"/>
              </a:rPr>
              <a:t>저장소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11915" y="3617485"/>
            <a:ext cx="869538" cy="9412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latin typeface="Arial" pitchFamily="34" charset="0"/>
                <a:ea typeface="나눔고딕" pitchFamily="50" charset="-127"/>
              </a:rPr>
              <a:t>Jenkins</a:t>
            </a:r>
          </a:p>
          <a:p>
            <a:pPr algn="ctr"/>
            <a:r>
              <a:rPr lang="ko-KR" altLang="en-US" sz="900" b="1" dirty="0" smtClean="0">
                <a:latin typeface="Arial" pitchFamily="34" charset="0"/>
                <a:ea typeface="나눔고딕" pitchFamily="50" charset="-127"/>
              </a:rPr>
              <a:t>통합 </a:t>
            </a:r>
            <a:r>
              <a:rPr lang="ko-KR" altLang="en-US" sz="900" b="1" dirty="0" err="1" smtClean="0">
                <a:latin typeface="Arial" pitchFamily="34" charset="0"/>
                <a:ea typeface="나눔고딕" pitchFamily="50" charset="-127"/>
              </a:rPr>
              <a:t>빌드</a:t>
            </a:r>
            <a:endParaRPr lang="ko-KR" altLang="en-US" sz="900" b="1" dirty="0">
              <a:latin typeface="Arial" pitchFamily="34" charset="0"/>
              <a:ea typeface="나눔고딕" pitchFamily="50" charset="-127"/>
            </a:endParaRPr>
          </a:p>
        </p:txBody>
      </p:sp>
      <p:grpSp>
        <p:nvGrpSpPr>
          <p:cNvPr id="2" name="그룹 7"/>
          <p:cNvGrpSpPr/>
          <p:nvPr/>
        </p:nvGrpSpPr>
        <p:grpSpPr>
          <a:xfrm>
            <a:off x="2786263" y="3700427"/>
            <a:ext cx="598067" cy="505326"/>
            <a:chOff x="4088904" y="3645024"/>
            <a:chExt cx="791051" cy="792088"/>
          </a:xfrm>
        </p:grpSpPr>
        <p:sp>
          <p:nvSpPr>
            <p:cNvPr id="9" name="오른쪽으로 구부러진 화살표 8"/>
            <p:cNvSpPr/>
            <p:nvPr/>
          </p:nvSpPr>
          <p:spPr bwMode="auto">
            <a:xfrm>
              <a:off x="4088904" y="3645024"/>
              <a:ext cx="731520" cy="792088"/>
            </a:xfrm>
            <a:prstGeom prst="curvedRightArrow">
              <a:avLst>
                <a:gd name="adj1" fmla="val 38549"/>
                <a:gd name="adj2" fmla="val 50000"/>
                <a:gd name="adj3" fmla="val 25000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354013" marR="0" indent="-354013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None/>
                <a:tabLst/>
              </a:pPr>
              <a:endParaRPr kumimoji="1" lang="ko-KR" altLang="en-US" sz="900" b="0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0392" y="3670872"/>
              <a:ext cx="699563" cy="361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u="none" dirty="0" smtClean="0">
                  <a:latin typeface="Arial" pitchFamily="34" charset="0"/>
                  <a:ea typeface="나눔고딕" pitchFamily="50" charset="-127"/>
                </a:rPr>
                <a:t>Daily</a:t>
              </a:r>
              <a:endParaRPr lang="ko-KR" altLang="en-US" sz="900" b="1" u="none" dirty="0">
                <a:latin typeface="Arial" pitchFamily="34" charset="0"/>
                <a:ea typeface="나눔고딕" pitchFamily="50" charset="-127"/>
              </a:endParaRPr>
            </a:p>
          </p:txBody>
        </p:sp>
      </p:grpSp>
      <p:sp>
        <p:nvSpPr>
          <p:cNvPr id="11" name="오각형 10"/>
          <p:cNvSpPr/>
          <p:nvPr/>
        </p:nvSpPr>
        <p:spPr>
          <a:xfrm>
            <a:off x="4379840" y="3700427"/>
            <a:ext cx="272205" cy="75120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u="none" dirty="0" err="1" smtClean="0">
                <a:latin typeface="Arial" pitchFamily="34" charset="0"/>
                <a:ea typeface="나눔고딕" pitchFamily="50" charset="-127"/>
              </a:rPr>
              <a:t>빌드</a:t>
            </a:r>
            <a:endParaRPr lang="ko-KR" altLang="en-US" sz="900" b="1" u="none" dirty="0">
              <a:latin typeface="Arial" pitchFamily="34" charset="0"/>
              <a:ea typeface="나눔고딕" pitchFamily="50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4704077" y="2132856"/>
            <a:ext cx="705660" cy="813286"/>
            <a:chOff x="8308252" y="2243406"/>
            <a:chExt cx="705660" cy="813286"/>
          </a:xfrm>
        </p:grpSpPr>
        <p:pic>
          <p:nvPicPr>
            <p:cNvPr id="13" name="Picture 37" descr="cl_st_0007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8335736" y="2243406"/>
              <a:ext cx="635239" cy="813286"/>
            </a:xfrm>
            <a:prstGeom prst="rect">
              <a:avLst/>
            </a:prstGeom>
            <a:noFill/>
            <a:effectLst/>
          </p:spPr>
        </p:pic>
        <p:sp>
          <p:nvSpPr>
            <p:cNvPr id="14" name="Text Box 57"/>
            <p:cNvSpPr txBox="1">
              <a:spLocks noChangeArrowheads="1"/>
            </p:cNvSpPr>
            <p:nvPr/>
          </p:nvSpPr>
          <p:spPr bwMode="auto">
            <a:xfrm>
              <a:off x="8308252" y="2695998"/>
              <a:ext cx="705660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latinLnBrk="0"/>
              <a:r>
                <a:rPr lang="ko-KR" altLang="en-US" sz="1000" b="1" u="none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개</a:t>
              </a:r>
              <a:r>
                <a:rPr lang="ko-KR" altLang="en-US" sz="1000" b="1" u="none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발 </a:t>
              </a:r>
              <a:r>
                <a:rPr lang="ko-KR" altLang="en-US" sz="1000" b="1" u="none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서버</a:t>
              </a:r>
              <a:endParaRPr lang="en-US" altLang="ko-KR" sz="1000" b="1" u="none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</p:grpSp>
      <p:sp>
        <p:nvSpPr>
          <p:cNvPr id="15" name="원통 14"/>
          <p:cNvSpPr/>
          <p:nvPr/>
        </p:nvSpPr>
        <p:spPr bwMode="auto">
          <a:xfrm>
            <a:off x="4721648" y="3571980"/>
            <a:ext cx="850189" cy="921353"/>
          </a:xfrm>
          <a:prstGeom prst="can">
            <a:avLst>
              <a:gd name="adj" fmla="val 4351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ko-KR" altLang="en-US" sz="900" b="1" smtClean="0">
                <a:latin typeface="Arial" pitchFamily="34" charset="0"/>
                <a:ea typeface="나눔고딕" pitchFamily="50" charset="-127"/>
              </a:rPr>
              <a:t>라이브러리</a:t>
            </a:r>
            <a:endParaRPr lang="en-US" altLang="ko-KR" sz="900" b="1" u="none" dirty="0" smtClean="0">
              <a:latin typeface="Arial" pitchFamily="34" charset="0"/>
              <a:ea typeface="나눔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900" b="1" u="none" dirty="0" smtClean="0">
                <a:latin typeface="Arial" pitchFamily="34" charset="0"/>
                <a:ea typeface="나눔고딕" pitchFamily="50" charset="-127"/>
              </a:rPr>
              <a:t>Repository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나눔고딕" pitchFamily="50" charset="-127"/>
            </a:endParaRPr>
          </a:p>
        </p:txBody>
      </p:sp>
      <p:cxnSp>
        <p:nvCxnSpPr>
          <p:cNvPr id="16" name="직선 연결선 15"/>
          <p:cNvCxnSpPr>
            <a:stCxn id="6" idx="2"/>
            <a:endCxn id="4" idx="1"/>
          </p:cNvCxnSpPr>
          <p:nvPr/>
        </p:nvCxnSpPr>
        <p:spPr>
          <a:xfrm flipH="1" flipV="1">
            <a:off x="1112685" y="3752683"/>
            <a:ext cx="779637" cy="32547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368" y="5178290"/>
            <a:ext cx="1352337" cy="3962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Arial" pitchFamily="34" charset="0"/>
                <a:ea typeface="나눔고딕" pitchFamily="50" charset="-127"/>
              </a:rPr>
              <a:t>통합 테스트 수행</a:t>
            </a:r>
            <a:endParaRPr lang="ko-KR" altLang="en-US" sz="900" b="1" dirty="0">
              <a:latin typeface="Arial" pitchFamily="34" charset="0"/>
              <a:ea typeface="나눔고딕" pitchFamily="50" charset="-127"/>
            </a:endParaRPr>
          </a:p>
        </p:txBody>
      </p:sp>
      <p:pic>
        <p:nvPicPr>
          <p:cNvPr id="18" name="Picture 9" descr="0014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flipH="1">
            <a:off x="740319" y="4716482"/>
            <a:ext cx="410053" cy="40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직선 연결선 18"/>
          <p:cNvCxnSpPr>
            <a:stCxn id="6" idx="2"/>
          </p:cNvCxnSpPr>
          <p:nvPr/>
        </p:nvCxnSpPr>
        <p:spPr>
          <a:xfrm flipH="1">
            <a:off x="1294999" y="4078162"/>
            <a:ext cx="597323" cy="790998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화살표 19"/>
          <p:cNvSpPr/>
          <p:nvPr/>
        </p:nvSpPr>
        <p:spPr>
          <a:xfrm>
            <a:off x="2809641" y="4198657"/>
            <a:ext cx="538364" cy="37645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54013" indent="-354013" algn="ctr" fontAlgn="base">
              <a:spcBef>
                <a:spcPct val="0"/>
              </a:spcBef>
              <a:spcAft>
                <a:spcPct val="0"/>
              </a:spcAft>
              <a:buSzPct val="70000"/>
              <a:buFont typeface="Wingdings" pitchFamily="2" charset="2"/>
              <a:buNone/>
            </a:pPr>
            <a:r>
              <a:rPr kumimoji="1" lang="ko-KR" altLang="en-US" sz="9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즉시</a:t>
            </a:r>
            <a:endParaRPr kumimoji="1" lang="ko-KR" altLang="en-US" sz="900" b="1" dirty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51357" y="5142573"/>
            <a:ext cx="869538" cy="4242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latin typeface="Arial" pitchFamily="34" charset="0"/>
                <a:ea typeface="나눔고딕" pitchFamily="50" charset="-127"/>
              </a:rPr>
              <a:t>OSS </a:t>
            </a:r>
            <a:r>
              <a:rPr lang="ko-KR" altLang="en-US" sz="900" b="1" dirty="0" smtClean="0">
                <a:latin typeface="Arial" pitchFamily="34" charset="0"/>
                <a:ea typeface="나눔고딕" pitchFamily="50" charset="-127"/>
              </a:rPr>
              <a:t>컴파일</a:t>
            </a:r>
            <a:r>
              <a:rPr lang="en-US" altLang="ko-KR" sz="900" b="1" dirty="0" smtClean="0">
                <a:latin typeface="Arial" pitchFamily="34" charset="0"/>
                <a:ea typeface="나눔고딕" pitchFamily="50" charset="-127"/>
              </a:rPr>
              <a:t>/</a:t>
            </a:r>
            <a:r>
              <a:rPr lang="ko-KR" altLang="en-US" sz="900" b="1" dirty="0" err="1" smtClean="0">
                <a:latin typeface="Arial" pitchFamily="34" charset="0"/>
                <a:ea typeface="나눔고딕" pitchFamily="50" charset="-127"/>
              </a:rPr>
              <a:t>빌드</a:t>
            </a:r>
            <a:endParaRPr lang="ko-KR" altLang="en-US" sz="900" b="1" dirty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38992" y="5134761"/>
            <a:ext cx="1142137" cy="4540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latin typeface="Arial" pitchFamily="34" charset="0"/>
                <a:ea typeface="나눔고딕" pitchFamily="50" charset="-127"/>
              </a:rPr>
              <a:t>OSS </a:t>
            </a:r>
            <a:r>
              <a:rPr lang="ko-KR" altLang="en-US" sz="900" b="1" dirty="0" smtClean="0">
                <a:latin typeface="Arial" pitchFamily="34" charset="0"/>
                <a:ea typeface="나눔고딕" pitchFamily="50" charset="-127"/>
              </a:rPr>
              <a:t>테스트 수행</a:t>
            </a:r>
            <a:endParaRPr lang="ko-KR" altLang="en-US" sz="900" b="1" dirty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rot="7405140">
            <a:off x="3260089" y="4752783"/>
            <a:ext cx="471367" cy="26771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54013" indent="-354013" algn="ctr" fontAlgn="base">
              <a:spcBef>
                <a:spcPct val="0"/>
              </a:spcBef>
              <a:spcAft>
                <a:spcPct val="0"/>
              </a:spcAft>
              <a:buSzPct val="70000"/>
              <a:buFont typeface="Wingdings" pitchFamily="2" charset="2"/>
              <a:buNone/>
            </a:pPr>
            <a:endParaRPr kumimoji="1" lang="ko-KR" altLang="en-US" sz="900" b="1" dirty="0">
              <a:solidFill>
                <a:schemeClr val="tx1"/>
              </a:solidFill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 rot="14116147">
            <a:off x="4042904" y="4703268"/>
            <a:ext cx="504459" cy="26771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54013" indent="-354013" algn="ctr" fontAlgn="base">
              <a:spcBef>
                <a:spcPct val="0"/>
              </a:spcBef>
              <a:spcAft>
                <a:spcPct val="0"/>
              </a:spcAft>
              <a:buSzPct val="70000"/>
              <a:buFont typeface="Wingdings" pitchFamily="2" charset="2"/>
              <a:buNone/>
            </a:pPr>
            <a:endParaRPr kumimoji="1" lang="ko-KR" altLang="en-US" sz="900" b="1" dirty="0">
              <a:solidFill>
                <a:schemeClr val="tx1"/>
              </a:solidFill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3789714" y="5223410"/>
            <a:ext cx="471367" cy="26771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54013" indent="-354013" algn="ctr" fontAlgn="base">
              <a:spcBef>
                <a:spcPct val="0"/>
              </a:spcBef>
              <a:spcAft>
                <a:spcPct val="0"/>
              </a:spcAft>
              <a:buSzPct val="70000"/>
              <a:buFont typeface="Wingdings" pitchFamily="2" charset="2"/>
              <a:buNone/>
            </a:pPr>
            <a:endParaRPr kumimoji="1" lang="ko-KR" altLang="en-US" sz="900" b="1" dirty="0">
              <a:solidFill>
                <a:schemeClr val="tx1"/>
              </a:solidFill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25963" y="2649580"/>
            <a:ext cx="925394" cy="49138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u="none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목표</a:t>
            </a:r>
            <a:r>
              <a:rPr lang="en-US" altLang="ko-KR" sz="900" b="1" u="none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900" b="1" u="none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버그</a:t>
            </a:r>
            <a:endParaRPr lang="en-US" altLang="ko-KR" sz="900" b="1" u="none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  <a:p>
            <a:pPr algn="ctr"/>
            <a:r>
              <a:rPr lang="ko-KR" altLang="en-US" sz="900" b="1" u="none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관리</a:t>
            </a:r>
            <a:endParaRPr lang="en-US" altLang="ko-KR" sz="900" b="1" u="none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7" name="굽은 화살표 26"/>
          <p:cNvSpPr/>
          <p:nvPr/>
        </p:nvSpPr>
        <p:spPr>
          <a:xfrm flipH="1">
            <a:off x="2819696" y="2711601"/>
            <a:ext cx="1077003" cy="785236"/>
          </a:xfrm>
          <a:prstGeom prst="bentArrow">
            <a:avLst>
              <a:gd name="adj1" fmla="val 25000"/>
              <a:gd name="adj2" fmla="val 25437"/>
              <a:gd name="adj3" fmla="val 25000"/>
              <a:gd name="adj4" fmla="val 4375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Arial" pitchFamily="34" charset="0"/>
              <a:ea typeface="돋움" pitchFamily="50" charset="-127"/>
            </a:endParaRPr>
          </a:p>
        </p:txBody>
      </p:sp>
      <p:grpSp>
        <p:nvGrpSpPr>
          <p:cNvPr id="12" name="그룹 27"/>
          <p:cNvGrpSpPr/>
          <p:nvPr/>
        </p:nvGrpSpPr>
        <p:grpSpPr>
          <a:xfrm>
            <a:off x="710399" y="2320707"/>
            <a:ext cx="506589" cy="639004"/>
            <a:chOff x="2152852" y="3933056"/>
            <a:chExt cx="670055" cy="749033"/>
          </a:xfrm>
        </p:grpSpPr>
        <p:grpSp>
          <p:nvGrpSpPr>
            <p:cNvPr id="28" name="그룹 53"/>
            <p:cNvGrpSpPr/>
            <p:nvPr/>
          </p:nvGrpSpPr>
          <p:grpSpPr>
            <a:xfrm>
              <a:off x="2155419" y="3933056"/>
              <a:ext cx="664921" cy="465535"/>
              <a:chOff x="2199847" y="3933056"/>
              <a:chExt cx="664921" cy="465535"/>
            </a:xfrm>
          </p:grpSpPr>
          <p:pic>
            <p:nvPicPr>
              <p:cNvPr id="31" name="Picture 52" descr="notebook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364059" y="3952599"/>
                <a:ext cx="500709" cy="426449"/>
              </a:xfrm>
              <a:prstGeom prst="rect">
                <a:avLst/>
              </a:prstGeom>
              <a:noFill/>
              <a:effectLst/>
            </p:spPr>
          </p:pic>
          <p:pic>
            <p:nvPicPr>
              <p:cNvPr id="32" name="Picture 53" descr="남자옆타이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2199847" y="3933056"/>
                <a:ext cx="299273" cy="465535"/>
              </a:xfrm>
              <a:prstGeom prst="rect">
                <a:avLst/>
              </a:prstGeom>
              <a:noFill/>
              <a:effectLst/>
            </p:spPr>
          </p:pic>
        </p:grpSp>
        <p:sp>
          <p:nvSpPr>
            <p:cNvPr id="30" name="Text Box 57"/>
            <p:cNvSpPr txBox="1">
              <a:spLocks noChangeArrowheads="1"/>
            </p:cNvSpPr>
            <p:nvPr/>
          </p:nvSpPr>
          <p:spPr bwMode="auto">
            <a:xfrm>
              <a:off x="2152852" y="4519742"/>
              <a:ext cx="670055" cy="162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algn="ctr" latinLnBrk="0"/>
              <a:r>
                <a:rPr lang="ko-KR" altLang="en-US" sz="900" b="1" u="none" dirty="0" smtClean="0">
                  <a:solidFill>
                    <a:srgbClr val="000000"/>
                  </a:solidFill>
                  <a:latin typeface="Arial" pitchFamily="34" charset="0"/>
                  <a:ea typeface="나눔고딕" pitchFamily="50" charset="-127"/>
                </a:rPr>
                <a:t>개발 리더</a:t>
              </a:r>
              <a:endParaRPr lang="en-US" altLang="ko-KR" sz="900" b="1" u="none" dirty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</p:grpSp>
      <p:cxnSp>
        <p:nvCxnSpPr>
          <p:cNvPr id="33" name="직선 화살표 연결선 32"/>
          <p:cNvCxnSpPr>
            <a:endCxn id="26" idx="1"/>
          </p:cNvCxnSpPr>
          <p:nvPr/>
        </p:nvCxnSpPr>
        <p:spPr>
          <a:xfrm>
            <a:off x="1346849" y="2567421"/>
            <a:ext cx="479114" cy="32785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6" idx="1"/>
          </p:cNvCxnSpPr>
          <p:nvPr/>
        </p:nvCxnSpPr>
        <p:spPr>
          <a:xfrm flipV="1">
            <a:off x="1215047" y="2895274"/>
            <a:ext cx="610916" cy="69894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2120"/>
          <p:cNvSpPr txBox="1">
            <a:spLocks noChangeArrowheads="1"/>
          </p:cNvSpPr>
          <p:nvPr/>
        </p:nvSpPr>
        <p:spPr bwMode="auto">
          <a:xfrm>
            <a:off x="104776" y="582613"/>
            <a:ext cx="9742488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LG CNS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는 통합 빌드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(Continuous Integration) 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도구와 단위 테스트 프레임워크 등을 활용하여 </a:t>
            </a:r>
            <a:r>
              <a:rPr lang="ko-KR" altLang="en-US" sz="1600" b="1" dirty="0" err="1" smtClean="0">
                <a:latin typeface="Arial" pitchFamily="34" charset="0"/>
                <a:ea typeface="나눔고딕" pitchFamily="50" charset="-127"/>
              </a:rPr>
              <a:t>빌드부터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 단위 테스트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600" b="1" dirty="0" err="1" smtClean="0">
                <a:latin typeface="Arial" pitchFamily="34" charset="0"/>
                <a:ea typeface="나눔고딕" pitchFamily="50" charset="-127"/>
              </a:rPr>
              <a:t>패키징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버전 관리까지 자동화함</a:t>
            </a:r>
          </a:p>
        </p:txBody>
      </p:sp>
      <p:grpSp>
        <p:nvGrpSpPr>
          <p:cNvPr id="29" name="Group 30"/>
          <p:cNvGrpSpPr>
            <a:grpSpLocks/>
          </p:cNvGrpSpPr>
          <p:nvPr/>
        </p:nvGrpSpPr>
        <p:grpSpPr bwMode="auto">
          <a:xfrm>
            <a:off x="1437471" y="1506687"/>
            <a:ext cx="3371513" cy="338137"/>
            <a:chOff x="33" y="553"/>
            <a:chExt cx="3070" cy="213"/>
          </a:xfrm>
        </p:grpSpPr>
        <p:sp>
          <p:nvSpPr>
            <p:cNvPr id="38" name="Text Box 31"/>
            <p:cNvSpPr txBox="1">
              <a:spLocks noChangeArrowheads="1"/>
            </p:cNvSpPr>
            <p:nvPr/>
          </p:nvSpPr>
          <p:spPr bwMode="auto">
            <a:xfrm>
              <a:off x="397" y="553"/>
              <a:ext cx="2375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ko-KR" altLang="en-US" sz="1600" b="1" dirty="0" err="1" smtClean="0">
                  <a:latin typeface="Arial" pitchFamily="34" charset="0"/>
                  <a:ea typeface="나눔고딕" pitchFamily="50" charset="-127"/>
                </a:rPr>
                <a:t>빅데이터</a:t>
              </a:r>
              <a:r>
                <a:rPr lang="ko-KR" altLang="en-US" sz="1600" b="1" dirty="0" smtClean="0">
                  <a:latin typeface="Arial" pitchFamily="34" charset="0"/>
                  <a:ea typeface="나눔고딕" pitchFamily="50" charset="-127"/>
                </a:rPr>
                <a:t> </a:t>
              </a:r>
              <a:r>
                <a:rPr lang="en-US" altLang="ko-KR" sz="1600" b="1" dirty="0" smtClean="0">
                  <a:latin typeface="Arial" pitchFamily="34" charset="0"/>
                  <a:ea typeface="나눔고딕" pitchFamily="50" charset="-127"/>
                </a:rPr>
                <a:t>OSS </a:t>
              </a:r>
              <a:r>
                <a:rPr lang="ko-KR" altLang="en-US" sz="1600" b="1" dirty="0" smtClean="0">
                  <a:latin typeface="Arial" pitchFamily="34" charset="0"/>
                  <a:ea typeface="나눔고딕" pitchFamily="50" charset="-127"/>
                </a:rPr>
                <a:t>관리 자동화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39" name="Line 32"/>
            <p:cNvSpPr>
              <a:spLocks noChangeShapeType="1"/>
            </p:cNvSpPr>
            <p:nvPr/>
          </p:nvSpPr>
          <p:spPr bwMode="auto">
            <a:xfrm>
              <a:off x="33" y="761"/>
              <a:ext cx="30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itchFamily="50" charset="-127"/>
              </a:endParaRPr>
            </a:p>
          </p:txBody>
        </p:sp>
      </p:grpSp>
      <p:sp>
        <p:nvSpPr>
          <p:cNvPr id="41" name="직사각형 19"/>
          <p:cNvSpPr>
            <a:spLocks noChangeArrowheads="1"/>
          </p:cNvSpPr>
          <p:nvPr/>
        </p:nvSpPr>
        <p:spPr bwMode="auto">
          <a:xfrm>
            <a:off x="5976664" y="1844824"/>
            <a:ext cx="380087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180975" lvl="1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소스코드 및 </a:t>
            </a:r>
            <a:r>
              <a:rPr lang="ko-KR" altLang="en-US" sz="1200" dirty="0" err="1" smtClean="0">
                <a:latin typeface="Arial" pitchFamily="34" charset="0"/>
                <a:ea typeface="나눔고딕" pitchFamily="50" charset="-127"/>
              </a:rPr>
              <a:t>빌드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실행 라이브러리 버전 통합 관리</a:t>
            </a:r>
            <a:endParaRPr lang="en-US" altLang="ko-KR" sz="1200" dirty="0" smtClean="0">
              <a:latin typeface="Arial" pitchFamily="34" charset="0"/>
              <a:ea typeface="나눔고딕" pitchFamily="50" charset="-127"/>
            </a:endParaRPr>
          </a:p>
          <a:p>
            <a:pPr marL="180975" lvl="1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패치 내역 버전 관리</a:t>
            </a:r>
            <a:endParaRPr lang="en-US" altLang="ko-KR" sz="1200" dirty="0" smtClean="0">
              <a:latin typeface="Arial" pitchFamily="34" charset="0"/>
              <a:ea typeface="나눔고딕" pitchFamily="50" charset="-127"/>
            </a:endParaRPr>
          </a:p>
          <a:p>
            <a:pPr marL="361950" lvl="2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패치 내역 관리 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ID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를 이용한 자체 버전 부여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itchFamily="50" charset="-127"/>
              </a:rPr>
            </a:b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(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예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: hbase-1.0.0-sbp1234)</a:t>
            </a:r>
          </a:p>
          <a:p>
            <a:pPr marL="180975" lvl="1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적용한 프로젝트 이력 관리</a:t>
            </a:r>
            <a:endParaRPr lang="en-US" altLang="ko-KR" sz="1200" dirty="0" smtClean="0">
              <a:latin typeface="Arial" pitchFamily="34" charset="0"/>
              <a:ea typeface="나눔고딕" pitchFamily="50" charset="-127"/>
            </a:endParaRPr>
          </a:p>
          <a:p>
            <a:pPr marL="180975" lvl="1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배포 시 변경 이력 파일 제공</a:t>
            </a:r>
            <a:endParaRPr lang="en-US" altLang="ko-KR" sz="1200" dirty="0" smtClean="0">
              <a:latin typeface="Arial" pitchFamily="34" charset="0"/>
              <a:ea typeface="나눔고딕" pitchFamily="50" charset="-127"/>
            </a:endParaRPr>
          </a:p>
        </p:txBody>
      </p:sp>
      <p:grpSp>
        <p:nvGrpSpPr>
          <p:cNvPr id="35" name="Group 30"/>
          <p:cNvGrpSpPr>
            <a:grpSpLocks/>
          </p:cNvGrpSpPr>
          <p:nvPr/>
        </p:nvGrpSpPr>
        <p:grpSpPr bwMode="auto">
          <a:xfrm>
            <a:off x="6249144" y="1506687"/>
            <a:ext cx="3371513" cy="338137"/>
            <a:chOff x="33" y="553"/>
            <a:chExt cx="3070" cy="213"/>
          </a:xfrm>
        </p:grpSpPr>
        <p:sp>
          <p:nvSpPr>
            <p:cNvPr id="46" name="Text Box 31"/>
            <p:cNvSpPr txBox="1">
              <a:spLocks noChangeArrowheads="1"/>
            </p:cNvSpPr>
            <p:nvPr/>
          </p:nvSpPr>
          <p:spPr bwMode="auto">
            <a:xfrm>
              <a:off x="883" y="553"/>
              <a:ext cx="1403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en-US" altLang="ko-KR" sz="1600" b="1" dirty="0" smtClean="0">
                  <a:latin typeface="Arial" pitchFamily="34" charset="0"/>
                  <a:ea typeface="나눔고딕" pitchFamily="50" charset="-127"/>
                </a:rPr>
                <a:t>OSS </a:t>
              </a:r>
              <a:r>
                <a:rPr lang="ko-KR" altLang="en-US" sz="1600" b="1" dirty="0" smtClean="0">
                  <a:latin typeface="Arial" pitchFamily="34" charset="0"/>
                  <a:ea typeface="나눔고딕" pitchFamily="50" charset="-127"/>
                </a:rPr>
                <a:t>버전 관리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47" name="Line 32"/>
            <p:cNvSpPr>
              <a:spLocks noChangeShapeType="1"/>
            </p:cNvSpPr>
            <p:nvPr/>
          </p:nvSpPr>
          <p:spPr bwMode="auto">
            <a:xfrm>
              <a:off x="33" y="761"/>
              <a:ext cx="30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itchFamily="50" charset="-127"/>
              </a:endParaRPr>
            </a:p>
          </p:txBody>
        </p:sp>
      </p:grpSp>
      <p:grpSp>
        <p:nvGrpSpPr>
          <p:cNvPr id="37" name="Group 30"/>
          <p:cNvGrpSpPr>
            <a:grpSpLocks/>
          </p:cNvGrpSpPr>
          <p:nvPr/>
        </p:nvGrpSpPr>
        <p:grpSpPr bwMode="auto">
          <a:xfrm>
            <a:off x="6233590" y="3882951"/>
            <a:ext cx="3371512" cy="338137"/>
            <a:chOff x="33" y="553"/>
            <a:chExt cx="3070" cy="213"/>
          </a:xfrm>
        </p:grpSpPr>
        <p:sp>
          <p:nvSpPr>
            <p:cNvPr id="50" name="Text Box 31"/>
            <p:cNvSpPr txBox="1">
              <a:spLocks noChangeArrowheads="1"/>
            </p:cNvSpPr>
            <p:nvPr/>
          </p:nvSpPr>
          <p:spPr bwMode="auto">
            <a:xfrm>
              <a:off x="522" y="553"/>
              <a:ext cx="2126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en-US" altLang="ko-KR" sz="1600" b="1" dirty="0" smtClean="0">
                  <a:latin typeface="Arial" pitchFamily="34" charset="0"/>
                  <a:ea typeface="나눔고딕" pitchFamily="50" charset="-127"/>
                </a:rPr>
                <a:t>Readiness </a:t>
              </a:r>
              <a:r>
                <a:rPr lang="ko-KR" altLang="en-US" sz="1600" b="1" dirty="0" smtClean="0">
                  <a:latin typeface="Arial" pitchFamily="34" charset="0"/>
                  <a:ea typeface="나눔고딕" pitchFamily="50" charset="-127"/>
                </a:rPr>
                <a:t>테스트 수행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51" name="Line 32"/>
            <p:cNvSpPr>
              <a:spLocks noChangeShapeType="1"/>
            </p:cNvSpPr>
            <p:nvPr/>
          </p:nvSpPr>
          <p:spPr bwMode="auto">
            <a:xfrm>
              <a:off x="33" y="761"/>
              <a:ext cx="30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itchFamily="50" charset="-127"/>
              </a:endParaRPr>
            </a:p>
          </p:txBody>
        </p:sp>
      </p:grpSp>
      <p:sp>
        <p:nvSpPr>
          <p:cNvPr id="60" name="직사각형 19"/>
          <p:cNvSpPr>
            <a:spLocks noChangeArrowheads="1"/>
          </p:cNvSpPr>
          <p:nvPr/>
        </p:nvSpPr>
        <p:spPr bwMode="auto">
          <a:xfrm>
            <a:off x="5961112" y="4221088"/>
            <a:ext cx="380087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180975" lvl="1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개발 환경이 아닌 이행 환경에서 회귀 테스트 수행</a:t>
            </a:r>
            <a:endParaRPr lang="en-US" altLang="ko-KR" sz="1200" dirty="0" smtClean="0">
              <a:latin typeface="Arial" pitchFamily="34" charset="0"/>
              <a:ea typeface="나눔고딕" pitchFamily="50" charset="-127"/>
            </a:endParaRPr>
          </a:p>
          <a:p>
            <a:pPr marL="180975" lvl="1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ko-KR" altLang="en-US" sz="1200" dirty="0" err="1" smtClean="0">
                <a:latin typeface="Arial" pitchFamily="34" charset="0"/>
                <a:ea typeface="나눔고딕" pitchFamily="50" charset="-127"/>
              </a:rPr>
              <a:t>클린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설치부터 출시 전 준비 테스트 시작</a:t>
            </a:r>
            <a:endParaRPr lang="en-US" altLang="ko-KR" sz="1200" dirty="0" smtClean="0">
              <a:latin typeface="Arial" pitchFamily="34" charset="0"/>
              <a:ea typeface="나눔고딕" pitchFamily="50" charset="-127"/>
            </a:endParaRPr>
          </a:p>
          <a:p>
            <a:pPr marL="361950" lvl="2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ko-KR" altLang="en-US" sz="1200" dirty="0" err="1" smtClean="0">
                <a:latin typeface="Arial" pitchFamily="34" charset="0"/>
                <a:ea typeface="나눔고딕" pitchFamily="50" charset="-127"/>
              </a:rPr>
              <a:t>클린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 설치 → 회귀 테스트 실행 → 출시</a:t>
            </a:r>
            <a:endParaRPr lang="en-US" altLang="ko-KR" sz="1200" dirty="0" smtClean="0">
              <a:latin typeface="Arial" pitchFamily="34" charset="0"/>
              <a:ea typeface="나눔고딕" pitchFamily="50" charset="-127"/>
            </a:endParaRPr>
          </a:p>
          <a:p>
            <a:pPr marL="180975" lvl="1" indent="-95250" latinLnBrk="0">
              <a:lnSpc>
                <a:spcPts val="1600"/>
              </a:lnSpc>
              <a:spcBef>
                <a:spcPts val="300"/>
              </a:spcBef>
              <a:buSzPct val="75000"/>
              <a:buFont typeface="Wingdings" pitchFamily="2" charset="2"/>
              <a:buChar char="§"/>
              <a:tabLst>
                <a:tab pos="93663" algn="l"/>
              </a:tabLst>
              <a:defRPr/>
            </a:pP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이중화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성능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</a:rPr>
              <a:t>부하 테스트 실시</a:t>
            </a:r>
            <a:endParaRPr lang="en-US" altLang="ko-KR" sz="1200" dirty="0" smtClean="0">
              <a:latin typeface="Arial" pitchFamily="34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37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별첨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. LG CNS </a:t>
            </a:r>
            <a:r>
              <a:rPr kumimoji="1" lang="ko-KR" altLang="en-US" spc="-80" dirty="0" err="1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빅데이터</a:t>
            </a:r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 기술전략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70644" y="1556792"/>
            <a:ext cx="5056562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square" lIns="108000" tIns="0" rIns="0" bIns="0" rtlCol="0" anchor="ctr">
            <a:noAutofit/>
          </a:bodyPr>
          <a:lstStyle/>
          <a:p>
            <a:pPr latinLnBrk="0">
              <a:spcAft>
                <a:spcPts val="600"/>
              </a:spcAft>
              <a:tabLst>
                <a:tab pos="85725" algn="l"/>
              </a:tabLst>
            </a:pPr>
            <a:r>
              <a:rPr lang="en-US" altLang="ko-KR" sz="14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①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빅데이터</a:t>
            </a:r>
            <a:r>
              <a:rPr lang="ko-KR" altLang="en-US" sz="14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 적용 확대를 위한 </a:t>
            </a:r>
            <a:r>
              <a:rPr lang="en-US" altLang="ko-KR" sz="14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SQL </a:t>
            </a:r>
            <a:r>
              <a:rPr lang="ko-KR" altLang="en-US" sz="14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기술 강화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70644" y="3212976"/>
            <a:ext cx="5056562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square" lIns="108000" tIns="0" rIns="0" bIns="0" rtlCol="0" anchor="ctr">
            <a:noAutofit/>
          </a:bodyPr>
          <a:lstStyle/>
          <a:p>
            <a:pPr latinLnBrk="0">
              <a:spcAft>
                <a:spcPts val="600"/>
              </a:spcAft>
              <a:tabLst>
                <a:tab pos="85725" algn="l"/>
              </a:tabLst>
            </a:pPr>
            <a:r>
              <a:rPr lang="ko-KR" altLang="en-US" sz="14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② </a:t>
            </a:r>
            <a:r>
              <a:rPr lang="ko-KR" altLang="en-US" sz="1400" b="1" dirty="0" smtClean="0">
                <a:latin typeface="Arial" pitchFamily="34" charset="0"/>
                <a:ea typeface="나눔고딕" pitchFamily="50" charset="-127"/>
              </a:rPr>
              <a:t>실시간 </a:t>
            </a:r>
            <a:r>
              <a:rPr lang="ko-KR" altLang="en-US" sz="1400" b="1" dirty="0" err="1" smtClean="0">
                <a:latin typeface="Arial" pitchFamily="34" charset="0"/>
                <a:ea typeface="나눔고딕" pitchFamily="50" charset="-127"/>
              </a:rPr>
              <a:t>빅데이터</a:t>
            </a:r>
            <a:r>
              <a:rPr lang="ko-KR" altLang="en-US" sz="1400" b="1" dirty="0" smtClean="0">
                <a:latin typeface="Arial" pitchFamily="34" charset="0"/>
                <a:ea typeface="나눔고딕" pitchFamily="50" charset="-127"/>
              </a:rPr>
              <a:t> 처리 및 분석</a:t>
            </a:r>
            <a:endParaRPr lang="ko-KR" altLang="en-US" sz="1400" b="1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0644" y="4869160"/>
            <a:ext cx="5056562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square" lIns="108000" tIns="0" rIns="0" bIns="0" rtlCol="0" anchor="ctr">
            <a:noAutofit/>
          </a:bodyPr>
          <a:lstStyle/>
          <a:p>
            <a:pPr latinLnBrk="0">
              <a:spcAft>
                <a:spcPts val="600"/>
              </a:spcAft>
              <a:tabLst>
                <a:tab pos="85725" algn="l"/>
              </a:tabLst>
            </a:pPr>
            <a:r>
              <a:rPr lang="en-US" altLang="ko-KR" sz="1400" b="1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rPr>
              <a:t>③ </a:t>
            </a:r>
            <a:r>
              <a:rPr lang="ko-KR" altLang="en-US" sz="1400" b="1" dirty="0" err="1" smtClean="0">
                <a:latin typeface="Arial" pitchFamily="34" charset="0"/>
                <a:ea typeface="나눔고딕" pitchFamily="50" charset="-127"/>
              </a:rPr>
              <a:t>빅데이터</a:t>
            </a:r>
            <a:r>
              <a:rPr lang="ko-KR" altLang="en-US" sz="1400" b="1" dirty="0" smtClean="0">
                <a:latin typeface="Arial" pitchFamily="34" charset="0"/>
                <a:ea typeface="나눔고딕" pitchFamily="50" charset="-127"/>
              </a:rPr>
              <a:t> 관리 최적화 및 </a:t>
            </a:r>
            <a:r>
              <a:rPr lang="en-US" altLang="ko-KR" sz="1400" b="1" dirty="0" smtClean="0">
                <a:latin typeface="Arial" pitchFamily="34" charset="0"/>
                <a:ea typeface="나눔고딕" pitchFamily="50" charset="-127"/>
              </a:rPr>
              <a:t>Cloud </a:t>
            </a:r>
            <a:r>
              <a:rPr lang="ko-KR" altLang="en-US" sz="1400" b="1" dirty="0" smtClean="0">
                <a:latin typeface="Arial" pitchFamily="34" charset="0"/>
                <a:ea typeface="나눔고딕" pitchFamily="50" charset="-127"/>
              </a:rPr>
              <a:t>서비스</a:t>
            </a:r>
            <a:endParaRPr lang="ko-KR" altLang="en-US" sz="1400" b="1" dirty="0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6667" y="1977954"/>
            <a:ext cx="511405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400" b="0" dirty="0" smtClean="0">
                <a:latin typeface="Arial" pitchFamily="34" charset="0"/>
                <a:ea typeface="나눔고딕" pitchFamily="50" charset="-127"/>
              </a:rPr>
              <a:t>표준 </a:t>
            </a: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>SQL</a:t>
            </a:r>
            <a:r>
              <a:rPr lang="ko-KR" altLang="en-US" sz="1400" b="0" dirty="0" smtClean="0">
                <a:latin typeface="Arial" pitchFamily="34" charset="0"/>
                <a:ea typeface="나눔고딕" pitchFamily="50" charset="-127"/>
              </a:rPr>
              <a:t>로 </a:t>
            </a: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>RDB </a:t>
            </a:r>
            <a:r>
              <a:rPr lang="ko-KR" altLang="en-US" sz="1400" b="0" dirty="0" smtClean="0">
                <a:latin typeface="Arial" pitchFamily="34" charset="0"/>
                <a:ea typeface="나눔고딕" pitchFamily="50" charset="-127"/>
              </a:rPr>
              <a:t>친화적 개발 환경 제공</a:t>
            </a:r>
            <a:endParaRPr lang="en-US" altLang="ko-KR" sz="1400" b="0" dirty="0" smtClean="0"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> OLAP </a:t>
            </a:r>
            <a:r>
              <a:rPr lang="ko-KR" altLang="en-US" sz="1400" b="0" dirty="0" smtClean="0">
                <a:latin typeface="Arial" pitchFamily="34" charset="0"/>
                <a:ea typeface="나눔고딕" pitchFamily="50" charset="-127"/>
              </a:rPr>
              <a:t>중심에서 </a:t>
            </a:r>
            <a:r>
              <a:rPr lang="ko-KR" altLang="en-US" sz="1400" dirty="0" smtClean="0">
                <a:latin typeface="Arial" pitchFamily="34" charset="0"/>
                <a:ea typeface="나눔고딕" pitchFamily="50" charset="-127"/>
              </a:rPr>
              <a:t>일부 </a:t>
            </a:r>
            <a:r>
              <a:rPr lang="en-US" altLang="ko-KR" sz="1400" dirty="0" smtClean="0">
                <a:latin typeface="Arial" pitchFamily="34" charset="0"/>
                <a:ea typeface="나눔고딕" pitchFamily="50" charset="-127"/>
              </a:rPr>
              <a:t>OLTP </a:t>
            </a:r>
            <a:r>
              <a:rPr lang="ko-KR" altLang="en-US" sz="1400" dirty="0" smtClean="0">
                <a:latin typeface="Arial" pitchFamily="34" charset="0"/>
                <a:ea typeface="나눔고딕" pitchFamily="50" charset="-127"/>
              </a:rPr>
              <a:t>지원 </a:t>
            </a:r>
            <a:r>
              <a:rPr lang="en-US" altLang="ko-KR" sz="1400" dirty="0" smtClean="0">
                <a:latin typeface="Arial" pitchFamily="34" charset="0"/>
                <a:ea typeface="나눔고딕" pitchFamily="50" charset="-127"/>
              </a:rPr>
              <a:t>SQL</a:t>
            </a:r>
            <a:r>
              <a:rPr lang="ko-KR" altLang="en-US" sz="1400" dirty="0" smtClean="0">
                <a:latin typeface="Arial" pitchFamily="34" charset="0"/>
                <a:ea typeface="나눔고딕" pitchFamily="50" charset="-127"/>
              </a:rPr>
              <a:t>로 확장</a:t>
            </a: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/>
            </a:r>
            <a:b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</a:b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>  - Interactive SQL</a:t>
            </a:r>
            <a:r>
              <a:rPr lang="ko-KR" altLang="en-US" sz="1400" b="0" dirty="0" smtClean="0">
                <a:latin typeface="Arial" pitchFamily="34" charset="0"/>
                <a:ea typeface="나눔고딕" pitchFamily="50" charset="-127"/>
              </a:rPr>
              <a:t>과 </a:t>
            </a: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>Operational SQL </a:t>
            </a:r>
            <a:r>
              <a:rPr lang="ko-KR" altLang="en-US" sz="1400" b="0" dirty="0" smtClean="0">
                <a:latin typeface="Arial" pitchFamily="34" charset="0"/>
                <a:ea typeface="나눔고딕" pitchFamily="50" charset="-127"/>
              </a:rPr>
              <a:t>지원</a:t>
            </a:r>
            <a:endParaRPr lang="en-US" altLang="ko-KR" sz="1400" b="0" dirty="0" smtClean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667" y="3588531"/>
            <a:ext cx="484317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400" b="0" dirty="0" smtClean="0">
                <a:latin typeface="Arial" pitchFamily="34" charset="0"/>
                <a:ea typeface="나눔고딕" pitchFamily="50" charset="-127"/>
              </a:rPr>
              <a:t>실시간 업무 처리에 필요한 스피드 제공</a:t>
            </a:r>
            <a:endParaRPr lang="en-US" altLang="ko-KR" sz="1400" b="0" dirty="0" smtClean="0"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latin typeface="Arial" pitchFamily="34" charset="0"/>
                <a:ea typeface="나눔고딕" pitchFamily="50" charset="-127"/>
              </a:rPr>
              <a:t> In-Memory Processing</a:t>
            </a:r>
            <a:endParaRPr lang="en-US" altLang="ko-KR" sz="1400" b="0" dirty="0" smtClean="0"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lang="en-US" altLang="ko-KR" sz="1400" dirty="0" smtClean="0">
                <a:latin typeface="Arial" pitchFamily="34" charset="0"/>
                <a:ea typeface="나눔고딕" pitchFamily="50" charset="-127"/>
              </a:rPr>
              <a:t>In-Memory Storage </a:t>
            </a:r>
            <a:r>
              <a:rPr lang="ko-KR" altLang="en-US" sz="1400" dirty="0" smtClean="0">
                <a:latin typeface="Arial" pitchFamily="34" charset="0"/>
                <a:ea typeface="나눔고딕" pitchFamily="50" charset="-127"/>
              </a:rPr>
              <a:t>지원 및 관리</a:t>
            </a:r>
            <a:endParaRPr lang="en-US" altLang="ko-KR" sz="1400" b="0" dirty="0" smtClean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6667" y="5230941"/>
            <a:ext cx="477643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400" b="0" dirty="0" err="1" smtClean="0">
                <a:latin typeface="Arial" pitchFamily="34" charset="0"/>
                <a:ea typeface="나눔고딕" pitchFamily="50" charset="-127"/>
              </a:rPr>
              <a:t>빅데이터</a:t>
            </a:r>
            <a:r>
              <a:rPr lang="ko-KR" altLang="en-US" sz="1400" b="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lang="ko-KR" altLang="en-US" sz="1400" b="0" dirty="0" err="1" smtClean="0">
                <a:latin typeface="Arial" pitchFamily="34" charset="0"/>
                <a:ea typeface="나눔고딕" pitchFamily="50" charset="-127"/>
              </a:rPr>
              <a:t>아카이빙을</a:t>
            </a:r>
            <a:r>
              <a:rPr lang="ko-KR" altLang="en-US" sz="1400" b="0" dirty="0" smtClean="0">
                <a:latin typeface="Arial" pitchFamily="34" charset="0"/>
                <a:ea typeface="나눔고딕" pitchFamily="50" charset="-127"/>
              </a:rPr>
              <a:t> 위한 스토리지 관리 및 최적화</a:t>
            </a:r>
            <a:endParaRPr lang="en-US" altLang="ko-KR" sz="1400" b="0" dirty="0" smtClean="0"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rial" pitchFamily="34" charset="0"/>
                <a:ea typeface="나눔고딕" pitchFamily="50" charset="-127"/>
              </a:rPr>
              <a:t>  - </a:t>
            </a:r>
            <a:r>
              <a:rPr lang="ko-KR" altLang="en-US" sz="1400" dirty="0" err="1" smtClean="0">
                <a:latin typeface="Arial" pitchFamily="34" charset="0"/>
                <a:ea typeface="나눔고딕" pitchFamily="50" charset="-127"/>
              </a:rPr>
              <a:t>아카이브</a:t>
            </a:r>
            <a:r>
              <a:rPr lang="ko-KR" altLang="en-US" sz="1400" dirty="0" smtClean="0">
                <a:latin typeface="Arial" pitchFamily="34" charset="0"/>
                <a:ea typeface="나눔고딕" pitchFamily="50" charset="-127"/>
              </a:rPr>
              <a:t> 정책 관리</a:t>
            </a:r>
            <a:r>
              <a:rPr lang="en-US" altLang="ko-KR" sz="1400" dirty="0" smtClean="0"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Arial" pitchFamily="34" charset="0"/>
                <a:ea typeface="나눔고딕" pitchFamily="50" charset="-127"/>
              </a:rPr>
              <a:t>복사본 최소화</a:t>
            </a:r>
            <a:endParaRPr lang="en-US" altLang="ko-KR" sz="1400" b="0" dirty="0" smtClean="0">
              <a:latin typeface="Arial" pitchFamily="34" charset="0"/>
              <a:ea typeface="나눔고딕" pitchFamily="50" charset="-127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>as a Service </a:t>
            </a:r>
            <a:r>
              <a:rPr lang="ko-KR" altLang="en-US" sz="1400" b="0" dirty="0" smtClean="0">
                <a:latin typeface="Arial" pitchFamily="34" charset="0"/>
                <a:ea typeface="나눔고딕" pitchFamily="50" charset="-127"/>
              </a:rPr>
              <a:t>제공으로 고객 </a:t>
            </a:r>
            <a:r>
              <a:rPr lang="en-US" altLang="ko-KR" sz="1400" b="0" dirty="0" smtClean="0">
                <a:latin typeface="Arial" pitchFamily="34" charset="0"/>
                <a:ea typeface="나눔고딕" pitchFamily="50" charset="-127"/>
              </a:rPr>
              <a:t>CAPEX </a:t>
            </a:r>
            <a:r>
              <a:rPr lang="ko-KR" altLang="en-US" sz="1400" b="0" dirty="0" smtClean="0">
                <a:latin typeface="Arial" pitchFamily="34" charset="0"/>
                <a:ea typeface="나눔고딕" pitchFamily="50" charset="-127"/>
              </a:rPr>
              <a:t>절감</a:t>
            </a:r>
            <a:endParaRPr lang="en-US" altLang="ko-KR" sz="1400" b="0" dirty="0" smtClean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00472" y="1154530"/>
            <a:ext cx="5430307" cy="529880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400" dirty="0">
              <a:solidFill>
                <a:srgbClr val="FFFFFF"/>
              </a:solidFill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0472" y="836712"/>
            <a:ext cx="5430307" cy="576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FFFF"/>
                </a:solidFill>
                <a:latin typeface="Arial" pitchFamily="34" charset="0"/>
                <a:ea typeface="나눔고딕" pitchFamily="50" charset="-127"/>
              </a:rPr>
              <a:t>LG CNS </a:t>
            </a:r>
            <a:r>
              <a:rPr lang="ko-KR" altLang="en-US" sz="1600" b="1" dirty="0" err="1" smtClean="0">
                <a:solidFill>
                  <a:srgbClr val="FFFFFF"/>
                </a:solidFill>
                <a:latin typeface="Arial" pitchFamily="34" charset="0"/>
                <a:ea typeface="나눔고딕" pitchFamily="50" charset="-127"/>
              </a:rPr>
              <a:t>빅데이터</a:t>
            </a:r>
            <a:r>
              <a:rPr lang="ko-KR" altLang="en-US" sz="1600" b="1" dirty="0" smtClean="0">
                <a:solidFill>
                  <a:srgbClr val="FFFFFF"/>
                </a:solidFill>
                <a:latin typeface="Arial" pitchFamily="34" charset="0"/>
                <a:ea typeface="나눔고딕" pitchFamily="50" charset="-127"/>
              </a:rPr>
              <a:t> 기술전략 </a:t>
            </a:r>
          </a:p>
        </p:txBody>
      </p:sp>
      <p:sp>
        <p:nvSpPr>
          <p:cNvPr id="47" name="이등변 삼각형 46"/>
          <p:cNvSpPr/>
          <p:nvPr/>
        </p:nvSpPr>
        <p:spPr>
          <a:xfrm rot="5400000">
            <a:off x="4412939" y="3392996"/>
            <a:ext cx="3456384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192" y="4509120"/>
            <a:ext cx="2799692" cy="745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ko-KR" sz="1400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400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 + Cloud Computing</a:t>
            </a:r>
            <a:endParaRPr lang="ko-KR" altLang="en-US" sz="1400" b="0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681192" y="1891869"/>
            <a:ext cx="2799692" cy="745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spcAft>
                <a:spcPts val="120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SQL on </a:t>
            </a:r>
            <a:r>
              <a:rPr lang="en-US" altLang="ko-KR" sz="1400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HBase</a:t>
            </a:r>
            <a:r>
              <a:rPr lang="en-US" altLang="ko-KR" sz="1400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 (</a:t>
            </a:r>
            <a:r>
              <a:rPr lang="en-US" altLang="ko-KR" sz="1400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HBase</a:t>
            </a:r>
            <a:r>
              <a:rPr lang="en-US" altLang="ko-KR" sz="1400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 + SQL)</a:t>
            </a:r>
            <a:endParaRPr lang="en-US" altLang="ko-KR" sz="1400" b="0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681192" y="3188081"/>
            <a:ext cx="2799692" cy="745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spcAft>
                <a:spcPts val="120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Real-Time Processing</a:t>
            </a:r>
            <a:endParaRPr lang="en-US" altLang="ko-KR" sz="1400" b="0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</a:endParaRPr>
          </a:p>
        </p:txBody>
      </p:sp>
      <p:grpSp>
        <p:nvGrpSpPr>
          <p:cNvPr id="2" name="그룹 94"/>
          <p:cNvGrpSpPr/>
          <p:nvPr/>
        </p:nvGrpSpPr>
        <p:grpSpPr>
          <a:xfrm>
            <a:off x="7194873" y="1268760"/>
            <a:ext cx="1800200" cy="338554"/>
            <a:chOff x="7194873" y="1268760"/>
            <a:chExt cx="1800200" cy="338554"/>
          </a:xfrm>
        </p:grpSpPr>
        <p:sp>
          <p:nvSpPr>
            <p:cNvPr id="93" name="Text Box 31"/>
            <p:cNvSpPr txBox="1">
              <a:spLocks noChangeArrowheads="1"/>
            </p:cNvSpPr>
            <p:nvPr/>
          </p:nvSpPr>
          <p:spPr bwMode="auto">
            <a:xfrm>
              <a:off x="7572443" y="1268760"/>
              <a:ext cx="1050288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ko-KR" altLang="en-US" sz="1600" b="1" dirty="0" smtClean="0">
                  <a:latin typeface="Arial" pitchFamily="34" charset="0"/>
                  <a:ea typeface="나눔고딕" pitchFamily="50" charset="-127"/>
                </a:rPr>
                <a:t>주요 기술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94" name="Line 32"/>
            <p:cNvSpPr>
              <a:spLocks noChangeShapeType="1"/>
            </p:cNvSpPr>
            <p:nvPr/>
          </p:nvSpPr>
          <p:spPr bwMode="auto">
            <a:xfrm>
              <a:off x="7194873" y="1598960"/>
              <a:ext cx="1800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1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별첨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. LG CNS </a:t>
            </a:r>
            <a:r>
              <a:rPr kumimoji="1" lang="ko-KR" altLang="en-US" spc="-80" dirty="0" err="1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빅데이터</a:t>
            </a:r>
            <a:r>
              <a:rPr kumimoji="1" lang="ko-KR" altLang="en-US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 기술 </a:t>
            </a:r>
            <a:r>
              <a:rPr kumimoji="1" lang="en-US" altLang="ko-KR" spc="-80" dirty="0" smtClean="0">
                <a:gradFill>
                  <a:gsLst>
                    <a:gs pos="0">
                      <a:srgbClr val="C5003D"/>
                    </a:gs>
                    <a:gs pos="100000">
                      <a:srgbClr val="C5003D"/>
                    </a:gs>
                  </a:gsLst>
                  <a:lin ang="5400000" scaled="1"/>
                </a:gradFill>
                <a:effectLst>
                  <a:glow rad="114300">
                    <a:schemeClr val="bg1">
                      <a:alpha val="20000"/>
                    </a:schemeClr>
                  </a:glow>
                </a:effectLst>
                <a:ea typeface="나눔고딕 ExtraBold" pitchFamily="50" charset="-127"/>
              </a:rPr>
              <a:t>Roadmap</a:t>
            </a:r>
            <a:endParaRPr kumimoji="1" lang="ko-KR" altLang="en-US" spc="-80" dirty="0" smtClean="0">
              <a:gradFill>
                <a:gsLst>
                  <a:gs pos="0">
                    <a:srgbClr val="C5003D"/>
                  </a:gs>
                  <a:gs pos="100000">
                    <a:srgbClr val="C5003D"/>
                  </a:gs>
                </a:gsLst>
                <a:lin ang="5400000" scaled="1"/>
              </a:gradFill>
              <a:effectLst>
                <a:glow rad="114300">
                  <a:schemeClr val="bg1">
                    <a:alpha val="20000"/>
                  </a:schemeClr>
                </a:glow>
              </a:effectLst>
              <a:ea typeface="나눔고딕 ExtraBold" pitchFamily="50" charset="-127"/>
            </a:endParaRPr>
          </a:p>
        </p:txBody>
      </p:sp>
      <p:sp>
        <p:nvSpPr>
          <p:cNvPr id="29" name="Text Box 140"/>
          <p:cNvSpPr txBox="1">
            <a:spLocks noChangeArrowheads="1"/>
          </p:cNvSpPr>
          <p:nvPr/>
        </p:nvSpPr>
        <p:spPr bwMode="auto">
          <a:xfrm>
            <a:off x="128464" y="2194560"/>
            <a:ext cx="6840760" cy="43307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defRPr/>
            </a:pPr>
            <a:endParaRPr lang="ko-KR" altLang="en-US" sz="1050" b="1" dirty="0">
              <a:solidFill>
                <a:srgbClr val="000000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0" name="오각형 29"/>
          <p:cNvSpPr/>
          <p:nvPr/>
        </p:nvSpPr>
        <p:spPr>
          <a:xfrm>
            <a:off x="264826" y="3634068"/>
            <a:ext cx="1036658" cy="1453553"/>
          </a:xfrm>
          <a:prstGeom prst="homePlate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ctr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 smtClean="0">
                <a:solidFill>
                  <a:srgbClr val="FFFFFF"/>
                </a:solidFill>
                <a:latin typeface="Arial" pitchFamily="34" charset="0"/>
                <a:ea typeface="나눔고딕" pitchFamily="50" charset="-127"/>
              </a:rPr>
              <a:t>Platform</a:t>
            </a:r>
            <a:endParaRPr lang="ko-KR" altLang="en-US" sz="1100" b="1" dirty="0" smtClean="0">
              <a:solidFill>
                <a:srgbClr val="FFFFFF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1" name="오각형 30"/>
          <p:cNvSpPr/>
          <p:nvPr/>
        </p:nvSpPr>
        <p:spPr>
          <a:xfrm>
            <a:off x="264826" y="5589240"/>
            <a:ext cx="1036658" cy="793577"/>
          </a:xfrm>
          <a:prstGeom prst="homePlate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altLang="ko-KR" sz="1100" b="1" dirty="0" smtClean="0">
                <a:solidFill>
                  <a:srgbClr val="FFFFFF"/>
                </a:solidFill>
                <a:latin typeface="Arial" pitchFamily="34" charset="0"/>
                <a:ea typeface="나눔고딕" pitchFamily="50" charset="-127"/>
              </a:rPr>
              <a:t>Delivery</a:t>
            </a:r>
            <a:endParaRPr lang="ko-KR" altLang="en-US" sz="1100" b="1" dirty="0">
              <a:solidFill>
                <a:srgbClr val="FFFFFF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264826" y="2608085"/>
            <a:ext cx="1036658" cy="552488"/>
          </a:xfrm>
          <a:prstGeom prst="homePlate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ctr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 smtClean="0">
                <a:solidFill>
                  <a:srgbClr val="FFFFFF"/>
                </a:solidFill>
                <a:latin typeface="Arial" pitchFamily="34" charset="0"/>
                <a:ea typeface="나눔고딕" pitchFamily="50" charset="-127"/>
              </a:rPr>
              <a:t>Application</a:t>
            </a:r>
            <a:endParaRPr lang="ko-KR" altLang="en-US" sz="1100" b="1" dirty="0" smtClean="0">
              <a:solidFill>
                <a:srgbClr val="FFFFFF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141907" y="2636912"/>
            <a:ext cx="1714575" cy="535992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050" b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Operational SQL</a:t>
            </a:r>
            <a:endParaRPr lang="en-US" altLang="ko-KR" sz="100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414462" y="5592617"/>
            <a:ext cx="1694714" cy="77501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Only Software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141907" y="5607801"/>
            <a:ext cx="1694139" cy="775014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As a Service</a:t>
            </a:r>
          </a:p>
          <a:p>
            <a:pPr algn="ctr" defTabSz="957263" latinLnBrk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(Cloud Computing)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70789" y="3634066"/>
            <a:ext cx="1714575" cy="675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Interactive Processing</a:t>
            </a:r>
          </a:p>
          <a:p>
            <a:pPr algn="ctr" defTabSz="957263" latinLnBrk="0">
              <a:lnSpc>
                <a:spcPct val="110000"/>
              </a:lnSpc>
              <a:spcBef>
                <a:spcPct val="20000"/>
              </a:spcBef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(Disk + Memory)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270789" y="4397369"/>
            <a:ext cx="1714575" cy="6714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050" b="1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NoSQL</a:t>
            </a:r>
            <a:endParaRPr lang="en-US" altLang="ko-KR" sz="105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</a:endParaRPr>
          </a:p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(</a:t>
            </a:r>
            <a:r>
              <a:rPr lang="en-US" altLang="ko-KR" sz="1050" b="1" dirty="0" err="1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HBase</a:t>
            </a: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)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394600" y="3634066"/>
            <a:ext cx="1714575" cy="6756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Batch Processing</a:t>
            </a:r>
          </a:p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(Disk)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394600" y="4402840"/>
            <a:ext cx="1714575" cy="6605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분산 파일 시스템</a:t>
            </a:r>
            <a:endParaRPr lang="en-US" altLang="ko-KR" sz="1050" b="1" dirty="0" smtClean="0">
              <a:solidFill>
                <a:srgbClr val="000000"/>
              </a:solidFill>
              <a:latin typeface="Arial" pitchFamily="34" charset="0"/>
              <a:ea typeface="나눔고딕" pitchFamily="50" charset="-127"/>
            </a:endParaRPr>
          </a:p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(HDFS)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141907" y="3634066"/>
            <a:ext cx="1714575" cy="67561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In-Memory Processing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41907" y="4397369"/>
            <a:ext cx="1714575" cy="67146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In-Memory Storage Engine</a:t>
            </a:r>
          </a:p>
        </p:txBody>
      </p:sp>
      <p:cxnSp>
        <p:nvCxnSpPr>
          <p:cNvPr id="42" name="직선 연결선 41"/>
          <p:cNvCxnSpPr/>
          <p:nvPr/>
        </p:nvCxnSpPr>
        <p:spPr bwMode="auto">
          <a:xfrm>
            <a:off x="304964" y="3284984"/>
            <a:ext cx="64945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직선 연결선 42"/>
          <p:cNvCxnSpPr/>
          <p:nvPr/>
        </p:nvCxnSpPr>
        <p:spPr bwMode="auto">
          <a:xfrm>
            <a:off x="274077" y="5229200"/>
            <a:ext cx="65824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직사각형 44"/>
          <p:cNvSpPr/>
          <p:nvPr/>
        </p:nvSpPr>
        <p:spPr>
          <a:xfrm>
            <a:off x="1394600" y="2636912"/>
            <a:ext cx="1714575" cy="53039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Batch SQL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290650" y="5607802"/>
            <a:ext cx="1694714" cy="77501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Appliance</a:t>
            </a:r>
          </a:p>
          <a:p>
            <a:pPr algn="ctr" defTabSz="957263" latinLnBrk="0">
              <a:lnSpc>
                <a:spcPct val="110000"/>
              </a:lnSpc>
              <a:spcBef>
                <a:spcPct val="20000"/>
              </a:spcBef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(S/W + H/W)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3270789" y="2638376"/>
            <a:ext cx="1714575" cy="5303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57263" latinLnBrk="0">
              <a:lnSpc>
                <a:spcPct val="110000"/>
              </a:lnSpc>
              <a:spcBef>
                <a:spcPct val="20000"/>
              </a:spcBef>
            </a:pPr>
            <a:r>
              <a:rPr lang="en-US" altLang="ko-KR" sz="1050" b="1" dirty="0" smtClean="0">
                <a:solidFill>
                  <a:srgbClr val="000000"/>
                </a:solidFill>
                <a:latin typeface="Arial" pitchFamily="34" charset="0"/>
                <a:ea typeface="나눔고딕" pitchFamily="50" charset="-127"/>
              </a:rPr>
              <a:t>Interactive SQL</a:t>
            </a:r>
          </a:p>
        </p:txBody>
      </p:sp>
      <p:sp>
        <p:nvSpPr>
          <p:cNvPr id="132" name="오른쪽 화살표 131"/>
          <p:cNvSpPr/>
          <p:nvPr/>
        </p:nvSpPr>
        <p:spPr>
          <a:xfrm>
            <a:off x="128464" y="1772816"/>
            <a:ext cx="6912768" cy="43204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867761" y="1834704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2013</a:t>
            </a:r>
            <a:r>
              <a:rPr lang="ko-KR" altLang="en-US" sz="1400" b="1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년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667961" y="1834704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2015</a:t>
            </a:r>
            <a:r>
              <a:rPr lang="ko-KR" altLang="en-US" sz="1400" b="1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년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673080" y="1834704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2017</a:t>
            </a:r>
            <a:r>
              <a:rPr lang="ko-KR" altLang="en-US" sz="1400" b="1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년</a:t>
            </a:r>
          </a:p>
        </p:txBody>
      </p:sp>
      <p:sp>
        <p:nvSpPr>
          <p:cNvPr id="136" name="Text Box 2120"/>
          <p:cNvSpPr txBox="1">
            <a:spLocks noChangeArrowheads="1"/>
          </p:cNvSpPr>
          <p:nvPr/>
        </p:nvSpPr>
        <p:spPr bwMode="auto">
          <a:xfrm>
            <a:off x="104776" y="582613"/>
            <a:ext cx="9742488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LG CNS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는 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OLAP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을 넘어 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OLTP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 영역까지 </a:t>
            </a:r>
            <a:r>
              <a:rPr lang="ko-KR" altLang="en-US" sz="1600" b="1" dirty="0" err="1" smtClean="0">
                <a:latin typeface="Arial" pitchFamily="34" charset="0"/>
                <a:ea typeface="나눔고딕" pitchFamily="50" charset="-127"/>
              </a:rPr>
              <a:t>빅데이터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 시스템을 확장하는 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SQL 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기술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, 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실시간 빅데이터 처리 및 분석 그리고 </a:t>
            </a:r>
            <a:r>
              <a:rPr lang="ko-KR" altLang="en-US" sz="1600" b="1" dirty="0" err="1" smtClean="0">
                <a:latin typeface="Arial" pitchFamily="34" charset="0"/>
                <a:ea typeface="나눔고딕" pitchFamily="50" charset="-127"/>
              </a:rPr>
              <a:t>빅데이터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 처리 및 분석을 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As a Service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로 제공하기 위한 기술 </a:t>
            </a:r>
            <a:r>
              <a:rPr lang="en-US" altLang="ko-KR" sz="1600" b="1" dirty="0" smtClean="0">
                <a:latin typeface="Arial" pitchFamily="34" charset="0"/>
                <a:ea typeface="나눔고딕" pitchFamily="50" charset="-127"/>
              </a:rPr>
              <a:t>Roadmap</a:t>
            </a:r>
            <a:r>
              <a:rPr lang="ko-KR" altLang="en-US" sz="1600" b="1" dirty="0" smtClean="0">
                <a:latin typeface="Arial" pitchFamily="34" charset="0"/>
                <a:ea typeface="나눔고딕" pitchFamily="50" charset="-127"/>
              </a:rPr>
              <a:t>을 추진하고 있음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941527" y="1412776"/>
            <a:ext cx="3371513" cy="338137"/>
            <a:chOff x="33" y="553"/>
            <a:chExt cx="3070" cy="213"/>
          </a:xfrm>
        </p:grpSpPr>
        <p:sp>
          <p:nvSpPr>
            <p:cNvPr id="138" name="Text Box 31"/>
            <p:cNvSpPr txBox="1">
              <a:spLocks noChangeArrowheads="1"/>
            </p:cNvSpPr>
            <p:nvPr/>
          </p:nvSpPr>
          <p:spPr bwMode="auto">
            <a:xfrm>
              <a:off x="93" y="553"/>
              <a:ext cx="2984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en-US" altLang="ko-KR" sz="1600" b="1" dirty="0" smtClean="0">
                  <a:solidFill>
                    <a:schemeClr val="tx1"/>
                  </a:solidFill>
                  <a:latin typeface="Arial" pitchFamily="34" charset="0"/>
                  <a:ea typeface="나눔고딕" pitchFamily="50" charset="-127"/>
                </a:rPr>
                <a:t>LG CNS </a:t>
              </a:r>
              <a:r>
                <a:rPr lang="ko-KR" altLang="en-US" sz="1600" b="1" dirty="0" err="1" smtClean="0">
                  <a:solidFill>
                    <a:schemeClr val="tx1"/>
                  </a:solidFill>
                  <a:latin typeface="Arial" pitchFamily="34" charset="0"/>
                  <a:ea typeface="나눔고딕" pitchFamily="50" charset="-127"/>
                </a:rPr>
                <a:t>빅데이터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Arial" pitchFamily="34" charset="0"/>
                  <a:ea typeface="나눔고딕" pitchFamily="50" charset="-127"/>
                </a:rPr>
                <a:t> 기술 </a:t>
              </a:r>
              <a:r>
                <a:rPr lang="en-US" altLang="ko-KR" sz="1600" b="1" dirty="0" smtClean="0">
                  <a:latin typeface="Arial" pitchFamily="34" charset="0"/>
                  <a:ea typeface="나눔고딕" pitchFamily="50" charset="-127"/>
                </a:rPr>
                <a:t>Roadmap</a:t>
              </a:r>
              <a:endPara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139" name="Line 32"/>
            <p:cNvSpPr>
              <a:spLocks noChangeShapeType="1"/>
            </p:cNvSpPr>
            <p:nvPr/>
          </p:nvSpPr>
          <p:spPr bwMode="auto">
            <a:xfrm>
              <a:off x="33" y="761"/>
              <a:ext cx="30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" pitchFamily="50" charset="-127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7257256" y="2420888"/>
            <a:ext cx="2432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/>
            <a:r>
              <a:rPr lang="en-US" altLang="ko-KR" sz="1200" b="1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 SQL on </a:t>
            </a:r>
            <a:r>
              <a:rPr lang="en-US" altLang="ko-KR" sz="1200" b="1" dirty="0" err="1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HBase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- Big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테이블 입력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조회 등 대용량 운영 쿼리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- sub, union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등 표준 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SQL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지원</a:t>
            </a:r>
            <a:endParaRPr lang="en-US" altLang="ko-KR" sz="1200" dirty="0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  <a:p>
            <a:pPr marL="85725" indent="-85725" latinLnBrk="0"/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 -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쿼리 성능 극대화</a:t>
            </a:r>
            <a:endParaRPr lang="en-US" altLang="ko-KR" sz="1200" dirty="0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  <a:p>
            <a:pPr marL="85725" indent="-85725" latinLnBrk="0">
              <a:buFont typeface="Arial" pitchFamily="34" charset="0"/>
              <a:buChar char="•"/>
            </a:pPr>
            <a:endParaRPr lang="en-US" altLang="ko-KR" sz="1200" dirty="0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  <a:p>
            <a:pPr marL="85725" indent="-85725" latinLnBrk="0"/>
            <a:r>
              <a:rPr lang="ko-KR" altLang="en-US" sz="1200" b="1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 </a:t>
            </a:r>
            <a:r>
              <a:rPr lang="en-US" altLang="ko-KR" sz="1200" b="1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Real-Time Processing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- Spark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기반 </a:t>
            </a:r>
            <a:r>
              <a:rPr lang="ko-KR" altLang="en-US" sz="1200" dirty="0" err="1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빅데이터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처리 전환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- Lambda Architecture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전환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- SSD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및 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Memory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스토리지 지원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</a:br>
            <a:endParaRPr lang="en-US" altLang="ko-KR" sz="1200" dirty="0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  <a:p>
            <a:pPr marL="85725" indent="-85725" latinLnBrk="0"/>
            <a:r>
              <a:rPr lang="ko-KR" altLang="en-US" sz="1200" b="1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 </a:t>
            </a:r>
            <a:r>
              <a:rPr lang="en-US" altLang="ko-KR" sz="1200" b="1" dirty="0" err="1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Hadoop</a:t>
            </a:r>
            <a:r>
              <a:rPr lang="en-US" altLang="ko-KR" sz="1200" b="1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+ Cloud Computing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/>
            </a:r>
            <a:b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</a:b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- </a:t>
            </a:r>
            <a:r>
              <a:rPr lang="en-US" altLang="ko-KR" sz="1200" dirty="0" err="1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Hadoop</a:t>
            </a:r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Self Provisioning</a:t>
            </a:r>
          </a:p>
          <a:p>
            <a:pPr marL="85725" indent="-85725" latinLnBrk="0"/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 - Multi-Tenancy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리소스 관리</a:t>
            </a:r>
            <a:endParaRPr lang="en-US" altLang="ko-KR" sz="1200" dirty="0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  <a:p>
            <a:pPr marL="85725" indent="-85725" latinLnBrk="0"/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 - AWS, Azure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호환성 및 가상화 환경 성능 최적화</a:t>
            </a:r>
            <a:endParaRPr lang="en-US" altLang="ko-KR" sz="1200" dirty="0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  <a:p>
            <a:pPr marL="85725" indent="-85725" latinLnBrk="0"/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 - </a:t>
            </a:r>
            <a:r>
              <a:rPr lang="ko-KR" altLang="en-US" sz="1200" dirty="0" err="1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아카이브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스토리지 관리 기능</a:t>
            </a:r>
            <a:endParaRPr lang="en-US" altLang="ko-KR" sz="1200" dirty="0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  <a:p>
            <a:pPr marL="85725" indent="-85725" latinLnBrk="0"/>
            <a:r>
              <a:rPr lang="en-US" altLang="ko-KR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  - Erasure Coding </a:t>
            </a:r>
            <a:r>
              <a:rPr lang="ko-KR" altLang="en-US" sz="1200" dirty="0" smtClean="0">
                <a:latin typeface="Arial" pitchFamily="34" charset="0"/>
                <a:ea typeface="나눔고딕" pitchFamily="50" charset="-127"/>
                <a:cs typeface="Arial" pitchFamily="34" charset="0"/>
              </a:rPr>
              <a:t>지원</a:t>
            </a:r>
            <a:endParaRPr lang="en-US" altLang="ko-KR" sz="1200" dirty="0" smtClean="0">
              <a:latin typeface="Arial" pitchFamily="34" charset="0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7124015" y="2420888"/>
            <a:ext cx="225421" cy="263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1</a:t>
            </a:r>
            <a:endParaRPr lang="ko-KR" altLang="en-US" sz="1400" b="1" dirty="0" err="1" smtClean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7124015" y="3525959"/>
            <a:ext cx="225421" cy="263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2</a:t>
            </a:r>
            <a:endParaRPr lang="ko-KR" altLang="en-US" sz="1400" b="1" dirty="0" err="1" smtClean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7133540" y="4437112"/>
            <a:ext cx="225421" cy="263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3</a:t>
            </a:r>
            <a:endParaRPr lang="ko-KR" altLang="en-US" sz="1400" b="1" dirty="0" err="1" smtClean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224808" y="2348880"/>
            <a:ext cx="3672408" cy="866275"/>
          </a:xfrm>
          <a:prstGeom prst="rect">
            <a:avLst/>
          </a:prstGeom>
          <a:noFill/>
          <a:ln w="1905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Arial" pitchFamily="34" charset="0"/>
                <a:ea typeface="나눔고딕" pitchFamily="50" charset="-127"/>
              </a:rPr>
              <a:t>① </a:t>
            </a:r>
            <a:r>
              <a:rPr lang="en-US" altLang="ko-KR" sz="1200" b="1" dirty="0" smtClean="0">
                <a:solidFill>
                  <a:srgbClr val="FF0000"/>
                </a:solidFill>
                <a:latin typeface="Arial" pitchFamily="34" charset="0"/>
                <a:ea typeface="나눔고딕" pitchFamily="50" charset="-127"/>
              </a:rPr>
              <a:t>SQL on 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Arial" pitchFamily="34" charset="0"/>
                <a:ea typeface="나눔고딕" pitchFamily="50" charset="-127"/>
              </a:rPr>
              <a:t>HBase</a:t>
            </a:r>
            <a:endParaRPr lang="ko-KR" altLang="en-US" sz="1200" b="1" dirty="0" err="1" smtClean="0">
              <a:solidFill>
                <a:srgbClr val="FF0000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5072514" y="3356991"/>
            <a:ext cx="1848050" cy="1802149"/>
          </a:xfrm>
          <a:prstGeom prst="rect">
            <a:avLst/>
          </a:prstGeom>
          <a:noFill/>
          <a:ln w="1905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Arial" pitchFamily="34" charset="0"/>
                <a:ea typeface="나눔고딕" pitchFamily="50" charset="-127"/>
              </a:rPr>
              <a:t>② </a:t>
            </a:r>
            <a:r>
              <a:rPr lang="en-US" altLang="ko-KR" sz="1100" b="1" dirty="0" smtClean="0">
                <a:solidFill>
                  <a:srgbClr val="FF0000"/>
                </a:solidFill>
                <a:latin typeface="Arial" pitchFamily="34" charset="0"/>
                <a:ea typeface="나눔고딕" pitchFamily="50" charset="-127"/>
              </a:rPr>
              <a:t>Real-Time Processing</a:t>
            </a:r>
            <a:endParaRPr lang="ko-KR" altLang="en-US" sz="1200" b="1" dirty="0" err="1" smtClean="0">
              <a:solidFill>
                <a:srgbClr val="FF0000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058791" y="5313145"/>
            <a:ext cx="1848050" cy="1142140"/>
          </a:xfrm>
          <a:prstGeom prst="rect">
            <a:avLst/>
          </a:prstGeom>
          <a:noFill/>
          <a:ln w="1905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Arial" pitchFamily="34" charset="0"/>
                <a:ea typeface="나눔고딕" pitchFamily="50" charset="-127"/>
              </a:rPr>
              <a:t>③ 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Arial" pitchFamily="34" charset="0"/>
                <a:ea typeface="나눔고딕" pitchFamily="50" charset="-127"/>
              </a:rPr>
              <a:t>Hadoop</a:t>
            </a:r>
            <a:r>
              <a:rPr lang="en-US" altLang="ko-KR" sz="1200" b="1" dirty="0" smtClean="0">
                <a:solidFill>
                  <a:srgbClr val="FF0000"/>
                </a:solidFill>
                <a:latin typeface="Arial" pitchFamily="34" charset="0"/>
                <a:ea typeface="나눔고딕" pitchFamily="50" charset="-127"/>
              </a:rPr>
              <a:t> + Cloud</a:t>
            </a:r>
            <a:endParaRPr lang="ko-KR" altLang="en-US" sz="1200" b="1" dirty="0" err="1" smtClean="0">
              <a:solidFill>
                <a:srgbClr val="FF0000"/>
              </a:solidFill>
              <a:latin typeface="Arial" pitchFamily="34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51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3"/>
          <p:cNvSpPr txBox="1">
            <a:spLocks noChangeArrowheads="1"/>
          </p:cNvSpPr>
          <p:nvPr/>
        </p:nvSpPr>
        <p:spPr bwMode="auto">
          <a:xfrm>
            <a:off x="128464" y="584684"/>
            <a:ext cx="9594850" cy="683264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Hadoop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은 데이터를 작은 단위로 분할하여 분산된 각 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Node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에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복제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저장을 하고</a:t>
            </a:r>
            <a:r>
              <a:rPr lang="en-US" altLang="ko-KR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  </a:t>
            </a:r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데이터가 위치한 </a:t>
            </a:r>
            <a:r>
              <a:rPr lang="en-US" altLang="ko-KR" sz="1600" b="1" dirty="0" smtClean="0">
                <a:latin typeface="Arial" pitchFamily="34" charset="0"/>
                <a:ea typeface="나눔고딕" panose="020D0604000000000000" pitchFamily="50" charset="-127"/>
              </a:rPr>
              <a:t>Node</a:t>
            </a:r>
            <a:r>
              <a:rPr lang="ko-KR" altLang="en-US" sz="1600" b="1" dirty="0" smtClean="0">
                <a:latin typeface="Arial" pitchFamily="34" charset="0"/>
                <a:ea typeface="나눔고딕" panose="020D0604000000000000" pitchFamily="50" charset="-127"/>
              </a:rPr>
              <a:t>에서 데이터를 처리 프로세스가 수행되어 성능 우수</a:t>
            </a:r>
            <a:endParaRPr lang="ko-KR" altLang="en-US" sz="1600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8" name="타원 157"/>
          <p:cNvSpPr/>
          <p:nvPr/>
        </p:nvSpPr>
        <p:spPr bwMode="auto">
          <a:xfrm rot="20110663">
            <a:off x="5405242" y="3563454"/>
            <a:ext cx="3603995" cy="2109795"/>
          </a:xfrm>
          <a:prstGeom prst="ellips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661345" y="1556792"/>
            <a:ext cx="1462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나눔고딕" panose="020D0604000000000000" pitchFamily="50" charset="-127"/>
              </a:rPr>
              <a:t>기존 기업 시스템</a:t>
            </a:r>
          </a:p>
        </p:txBody>
      </p:sp>
      <p:cxnSp>
        <p:nvCxnSpPr>
          <p:cNvPr id="160" name="직선 연결선 14"/>
          <p:cNvCxnSpPr>
            <a:cxnSpLocks noChangeShapeType="1"/>
          </p:cNvCxnSpPr>
          <p:nvPr/>
        </p:nvCxnSpPr>
        <p:spPr bwMode="auto">
          <a:xfrm>
            <a:off x="457289" y="1930706"/>
            <a:ext cx="3870371" cy="1588"/>
          </a:xfrm>
          <a:prstGeom prst="line">
            <a:avLst/>
          </a:prstGeom>
          <a:noFill/>
          <a:ln w="12700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61" name="TextBox 160"/>
          <p:cNvSpPr txBox="1"/>
          <p:nvPr/>
        </p:nvSpPr>
        <p:spPr>
          <a:xfrm>
            <a:off x="6089182" y="1567183"/>
            <a:ext cx="229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4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나눔고딕" panose="020D0604000000000000" pitchFamily="50" charset="-127"/>
              </a:rPr>
              <a:t>기반 분산병렬처리</a:t>
            </a:r>
          </a:p>
        </p:txBody>
      </p:sp>
      <p:cxnSp>
        <p:nvCxnSpPr>
          <p:cNvPr id="162" name="직선 연결선 14"/>
          <p:cNvCxnSpPr>
            <a:cxnSpLocks noChangeShapeType="1"/>
          </p:cNvCxnSpPr>
          <p:nvPr/>
        </p:nvCxnSpPr>
        <p:spPr bwMode="auto">
          <a:xfrm>
            <a:off x="5301908" y="1941097"/>
            <a:ext cx="3870371" cy="1588"/>
          </a:xfrm>
          <a:prstGeom prst="line">
            <a:avLst/>
          </a:prstGeom>
          <a:noFill/>
          <a:ln w="12700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63" name="원통 162"/>
          <p:cNvSpPr/>
          <p:nvPr/>
        </p:nvSpPr>
        <p:spPr bwMode="auto">
          <a:xfrm>
            <a:off x="1117563" y="4574017"/>
            <a:ext cx="2159566" cy="1176355"/>
          </a:xfrm>
          <a:prstGeom prst="can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180000" tIns="36000" rIns="36000" bIns="36000" numCol="1" rtlCol="0" anchor="ctr" anchorCtr="0" compatLnSpc="1">
            <a:prstTxWarp prst="textNoShape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150" normalizeH="0" noProof="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Disk</a:t>
            </a:r>
            <a:endParaRPr kumimoji="1" lang="ko-KR" altLang="en-US" sz="1800" b="1" i="0" u="none" strike="noStrike" kern="0" cap="none" spc="150" normalizeH="0" noProof="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827584" y="2276872"/>
            <a:ext cx="1387494" cy="73026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150" normalizeH="0" noProof="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CPU</a:t>
            </a:r>
            <a:endParaRPr kumimoji="1" lang="ko-KR" altLang="en-US" sz="1600" b="1" i="0" u="none" strike="noStrike" kern="0" cap="none" spc="150" normalizeH="0" noProof="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2521469" y="2270386"/>
            <a:ext cx="1387494" cy="73026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150" normalizeH="0" noProof="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Memory</a:t>
            </a:r>
            <a:endParaRPr kumimoji="1" lang="ko-KR" altLang="en-US" sz="1600" b="1" i="0" u="none" strike="noStrike" kern="0" cap="none" spc="150" normalizeH="0" noProof="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66" name="직선 화살표 연결선 165"/>
          <p:cNvCxnSpPr/>
          <p:nvPr/>
        </p:nvCxnSpPr>
        <p:spPr bwMode="auto">
          <a:xfrm>
            <a:off x="2193907" y="2642002"/>
            <a:ext cx="306391" cy="1588"/>
          </a:xfrm>
          <a:prstGeom prst="straightConnector1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67" name="꺾인 연결선 166"/>
          <p:cNvCxnSpPr>
            <a:stCxn id="165" idx="2"/>
          </p:cNvCxnSpPr>
          <p:nvPr/>
        </p:nvCxnSpPr>
        <p:spPr bwMode="auto">
          <a:xfrm rot="5400000">
            <a:off x="1925355" y="3290369"/>
            <a:ext cx="1579585" cy="1000138"/>
          </a:xfrm>
          <a:prstGeom prst="bentConnector3">
            <a:avLst>
              <a:gd name="adj1" fmla="val 50000"/>
            </a:avLst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68" name="직사각형 167"/>
          <p:cNvSpPr/>
          <p:nvPr/>
        </p:nvSpPr>
        <p:spPr bwMode="auto">
          <a:xfrm>
            <a:off x="2096013" y="5077236"/>
            <a:ext cx="839799" cy="547695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2022987" y="5013736"/>
            <a:ext cx="839799" cy="547695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Big </a:t>
            </a:r>
            <a:r>
              <a:rPr kumimoji="1" lang="ko-KR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파일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664584" y="2071239"/>
            <a:ext cx="3726664" cy="345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Blip>
                <a:blip r:embed="rId3"/>
              </a:buBlip>
            </a:pPr>
            <a:r>
              <a:rPr lang="ko-KR" altLang="en-US" sz="1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나눔고딕" panose="020D0604000000000000" pitchFamily="50" charset="-127"/>
              </a:rPr>
              <a:t>데이터가 있는 곳으로 움직여라</a:t>
            </a:r>
            <a:r>
              <a:rPr lang="en-US" altLang="ko-KR" sz="1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나눔고딕" panose="020D0604000000000000" pitchFamily="50" charset="-127"/>
              </a:rPr>
              <a:t>!</a:t>
            </a:r>
            <a:endParaRPr lang="ko-KR" altLang="en-US" sz="1400" dirty="0" smtClean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71" name="폭발 1 170"/>
          <p:cNvSpPr/>
          <p:nvPr/>
        </p:nvSpPr>
        <p:spPr>
          <a:xfrm>
            <a:off x="2000232" y="4143654"/>
            <a:ext cx="425456" cy="235330"/>
          </a:xfrm>
          <a:prstGeom prst="irregularSeal1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2" name="폭발 1 171"/>
          <p:cNvSpPr/>
          <p:nvPr/>
        </p:nvSpPr>
        <p:spPr>
          <a:xfrm>
            <a:off x="3003536" y="2714894"/>
            <a:ext cx="425456" cy="235330"/>
          </a:xfrm>
          <a:prstGeom prst="irregularSeal1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3" name="폭발 1 172"/>
          <p:cNvSpPr/>
          <p:nvPr/>
        </p:nvSpPr>
        <p:spPr>
          <a:xfrm>
            <a:off x="1285852" y="2751163"/>
            <a:ext cx="425456" cy="235330"/>
          </a:xfrm>
          <a:prstGeom prst="irregularSeal1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74" name="직선 화살표 연결선 173"/>
          <p:cNvCxnSpPr/>
          <p:nvPr/>
        </p:nvCxnSpPr>
        <p:spPr bwMode="auto">
          <a:xfrm rot="5400000" flipH="1" flipV="1">
            <a:off x="6975404" y="3786604"/>
            <a:ext cx="772798" cy="101409"/>
          </a:xfrm>
          <a:prstGeom prst="straightConnector1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75" name="직선 화살표 연결선 174"/>
          <p:cNvCxnSpPr/>
          <p:nvPr/>
        </p:nvCxnSpPr>
        <p:spPr bwMode="auto">
          <a:xfrm rot="10800000">
            <a:off x="6551111" y="3659310"/>
            <a:ext cx="759984" cy="564397"/>
          </a:xfrm>
          <a:prstGeom prst="straightConnector1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76" name="직선 화살표 연결선 175"/>
          <p:cNvCxnSpPr>
            <a:endCxn id="181" idx="3"/>
          </p:cNvCxnSpPr>
          <p:nvPr/>
        </p:nvCxnSpPr>
        <p:spPr bwMode="auto">
          <a:xfrm rot="10800000" flipV="1">
            <a:off x="6169252" y="4223707"/>
            <a:ext cx="1141846" cy="381705"/>
          </a:xfrm>
          <a:prstGeom prst="straightConnector1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7" name="직사각형 176"/>
          <p:cNvSpPr/>
          <p:nvPr/>
        </p:nvSpPr>
        <p:spPr bwMode="auto">
          <a:xfrm>
            <a:off x="5570834" y="3153913"/>
            <a:ext cx="955608" cy="759859"/>
          </a:xfrm>
          <a:prstGeom prst="rect">
            <a:avLst/>
          </a:prstGeom>
          <a:solidFill>
            <a:srgbClr val="F79646"/>
          </a:solidFill>
          <a:ln w="285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8" name="직사각형 177"/>
          <p:cNvSpPr/>
          <p:nvPr/>
        </p:nvSpPr>
        <p:spPr bwMode="auto">
          <a:xfrm>
            <a:off x="5609565" y="3190918"/>
            <a:ext cx="405145" cy="20970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CPU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9" name="직사각형 178"/>
          <p:cNvSpPr/>
          <p:nvPr/>
        </p:nvSpPr>
        <p:spPr bwMode="auto">
          <a:xfrm>
            <a:off x="6037412" y="3190917"/>
            <a:ext cx="454027" cy="204296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Memory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0" name="원통 179"/>
          <p:cNvSpPr/>
          <p:nvPr/>
        </p:nvSpPr>
        <p:spPr bwMode="auto">
          <a:xfrm>
            <a:off x="5678905" y="3448729"/>
            <a:ext cx="778480" cy="425576"/>
          </a:xfrm>
          <a:prstGeom prst="can">
            <a:avLst>
              <a:gd name="adj" fmla="val 15347"/>
            </a:avLst>
          </a:prstGeom>
          <a:solidFill>
            <a:srgbClr val="4F81BD"/>
          </a:solidFill>
          <a:ln w="127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180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5213644" y="4225483"/>
            <a:ext cx="955608" cy="759859"/>
          </a:xfrm>
          <a:prstGeom prst="rect">
            <a:avLst/>
          </a:prstGeom>
          <a:solidFill>
            <a:srgbClr val="F79646"/>
          </a:solidFill>
          <a:ln w="285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5252375" y="4262488"/>
            <a:ext cx="405145" cy="20970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CPU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5680222" y="4262487"/>
            <a:ext cx="454027" cy="204296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Memory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4" name="원통 183"/>
          <p:cNvSpPr/>
          <p:nvPr/>
        </p:nvSpPr>
        <p:spPr bwMode="auto">
          <a:xfrm>
            <a:off x="5321715" y="4520299"/>
            <a:ext cx="778480" cy="425576"/>
          </a:xfrm>
          <a:prstGeom prst="can">
            <a:avLst>
              <a:gd name="adj" fmla="val 15347"/>
            </a:avLst>
          </a:prstGeom>
          <a:solidFill>
            <a:srgbClr val="4F81BD"/>
          </a:solidFill>
          <a:ln w="127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180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5" name="직사각형 184"/>
          <p:cNvSpPr/>
          <p:nvPr/>
        </p:nvSpPr>
        <p:spPr bwMode="auto">
          <a:xfrm>
            <a:off x="5713710" y="5180136"/>
            <a:ext cx="955608" cy="759859"/>
          </a:xfrm>
          <a:prstGeom prst="rect">
            <a:avLst/>
          </a:prstGeom>
          <a:solidFill>
            <a:srgbClr val="F79646"/>
          </a:solidFill>
          <a:ln w="285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6" name="직사각형 185"/>
          <p:cNvSpPr/>
          <p:nvPr/>
        </p:nvSpPr>
        <p:spPr bwMode="auto">
          <a:xfrm>
            <a:off x="5752441" y="5217141"/>
            <a:ext cx="405145" cy="20970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CPU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7" name="직사각형 186"/>
          <p:cNvSpPr/>
          <p:nvPr/>
        </p:nvSpPr>
        <p:spPr bwMode="auto">
          <a:xfrm>
            <a:off x="6180288" y="5217140"/>
            <a:ext cx="454027" cy="204296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Memory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8" name="원통 187"/>
          <p:cNvSpPr/>
          <p:nvPr/>
        </p:nvSpPr>
        <p:spPr bwMode="auto">
          <a:xfrm>
            <a:off x="5821781" y="5474952"/>
            <a:ext cx="778480" cy="425576"/>
          </a:xfrm>
          <a:prstGeom prst="can">
            <a:avLst>
              <a:gd name="adj" fmla="val 15347"/>
            </a:avLst>
          </a:prstGeom>
          <a:solidFill>
            <a:srgbClr val="4F81BD"/>
          </a:solidFill>
          <a:ln w="127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180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9" name="직사각형 188"/>
          <p:cNvSpPr/>
          <p:nvPr/>
        </p:nvSpPr>
        <p:spPr bwMode="auto">
          <a:xfrm>
            <a:off x="6934704" y="5108698"/>
            <a:ext cx="955608" cy="759859"/>
          </a:xfrm>
          <a:prstGeom prst="rect">
            <a:avLst/>
          </a:prstGeom>
          <a:solidFill>
            <a:srgbClr val="F79646"/>
          </a:solidFill>
          <a:ln w="285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0" name="직사각형 189"/>
          <p:cNvSpPr/>
          <p:nvPr/>
        </p:nvSpPr>
        <p:spPr bwMode="auto">
          <a:xfrm>
            <a:off x="6973435" y="5145703"/>
            <a:ext cx="405145" cy="20970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CPU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1" name="직사각형 190"/>
          <p:cNvSpPr/>
          <p:nvPr/>
        </p:nvSpPr>
        <p:spPr bwMode="auto">
          <a:xfrm>
            <a:off x="7401282" y="5145702"/>
            <a:ext cx="454027" cy="204296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Memory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2" name="원통 191"/>
          <p:cNvSpPr/>
          <p:nvPr/>
        </p:nvSpPr>
        <p:spPr bwMode="auto">
          <a:xfrm>
            <a:off x="7042775" y="5403514"/>
            <a:ext cx="778480" cy="425576"/>
          </a:xfrm>
          <a:prstGeom prst="can">
            <a:avLst>
              <a:gd name="adj" fmla="val 15347"/>
            </a:avLst>
          </a:prstGeom>
          <a:solidFill>
            <a:srgbClr val="4F81BD"/>
          </a:solidFill>
          <a:ln w="127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180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8006435" y="4465756"/>
            <a:ext cx="955608" cy="759859"/>
          </a:xfrm>
          <a:prstGeom prst="rect">
            <a:avLst/>
          </a:prstGeom>
          <a:solidFill>
            <a:srgbClr val="F79646"/>
          </a:solidFill>
          <a:ln w="285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8045165" y="4502760"/>
            <a:ext cx="405145" cy="20970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CPU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8473012" y="4502759"/>
            <a:ext cx="454027" cy="204296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Memory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6" name="원통 195"/>
          <p:cNvSpPr/>
          <p:nvPr/>
        </p:nvSpPr>
        <p:spPr bwMode="auto">
          <a:xfrm>
            <a:off x="8114505" y="4760571"/>
            <a:ext cx="778480" cy="425576"/>
          </a:xfrm>
          <a:prstGeom prst="can">
            <a:avLst>
              <a:gd name="adj" fmla="val 15347"/>
            </a:avLst>
          </a:prstGeom>
          <a:solidFill>
            <a:srgbClr val="4F81BD"/>
          </a:solidFill>
          <a:ln w="127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180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7" name="직사각형 196"/>
          <p:cNvSpPr/>
          <p:nvPr/>
        </p:nvSpPr>
        <p:spPr bwMode="auto">
          <a:xfrm>
            <a:off x="8214040" y="3465624"/>
            <a:ext cx="955608" cy="759859"/>
          </a:xfrm>
          <a:prstGeom prst="rect">
            <a:avLst/>
          </a:prstGeom>
          <a:solidFill>
            <a:srgbClr val="F79646"/>
          </a:solidFill>
          <a:ln w="285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8" name="직사각형 197"/>
          <p:cNvSpPr/>
          <p:nvPr/>
        </p:nvSpPr>
        <p:spPr bwMode="auto">
          <a:xfrm>
            <a:off x="8252770" y="3502628"/>
            <a:ext cx="405145" cy="20970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CPU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9" name="직사각형 198"/>
          <p:cNvSpPr/>
          <p:nvPr/>
        </p:nvSpPr>
        <p:spPr bwMode="auto">
          <a:xfrm>
            <a:off x="8680617" y="3502627"/>
            <a:ext cx="454027" cy="204296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Memory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0" name="원통 199"/>
          <p:cNvSpPr/>
          <p:nvPr/>
        </p:nvSpPr>
        <p:spPr bwMode="auto">
          <a:xfrm>
            <a:off x="8322110" y="3760439"/>
            <a:ext cx="778480" cy="425576"/>
          </a:xfrm>
          <a:prstGeom prst="can">
            <a:avLst>
              <a:gd name="adj" fmla="val 15347"/>
            </a:avLst>
          </a:prstGeom>
          <a:solidFill>
            <a:srgbClr val="4F81BD"/>
          </a:solidFill>
          <a:ln w="127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180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1" name="직사각형 200"/>
          <p:cNvSpPr/>
          <p:nvPr/>
        </p:nvSpPr>
        <p:spPr bwMode="auto">
          <a:xfrm>
            <a:off x="6858742" y="2691047"/>
            <a:ext cx="955608" cy="759859"/>
          </a:xfrm>
          <a:prstGeom prst="rect">
            <a:avLst/>
          </a:prstGeom>
          <a:solidFill>
            <a:srgbClr val="F79646"/>
          </a:solidFill>
          <a:ln w="285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6897472" y="2728051"/>
            <a:ext cx="405145" cy="20970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CPU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3" name="직사각형 202"/>
          <p:cNvSpPr/>
          <p:nvPr/>
        </p:nvSpPr>
        <p:spPr bwMode="auto">
          <a:xfrm>
            <a:off x="7325319" y="2728050"/>
            <a:ext cx="454027" cy="204296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Memory</a:t>
            </a:r>
            <a:endParaRPr kumimoji="1" lang="ko-KR" altLang="en-US" sz="8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4" name="원통 203"/>
          <p:cNvSpPr/>
          <p:nvPr/>
        </p:nvSpPr>
        <p:spPr bwMode="auto">
          <a:xfrm>
            <a:off x="6966812" y="2985862"/>
            <a:ext cx="778480" cy="425576"/>
          </a:xfrm>
          <a:prstGeom prst="can">
            <a:avLst>
              <a:gd name="adj" fmla="val 15347"/>
            </a:avLst>
          </a:prstGeom>
          <a:solidFill>
            <a:srgbClr val="4F81BD"/>
          </a:solidFill>
          <a:ln w="127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180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06" name="직선 화살표 연결선 205"/>
          <p:cNvCxnSpPr>
            <a:endCxn id="197" idx="1"/>
          </p:cNvCxnSpPr>
          <p:nvPr/>
        </p:nvCxnSpPr>
        <p:spPr bwMode="auto">
          <a:xfrm flipV="1">
            <a:off x="7311099" y="3845554"/>
            <a:ext cx="902941" cy="332675"/>
          </a:xfrm>
          <a:prstGeom prst="straightConnector1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07" name="직선 화살표 연결선 206"/>
          <p:cNvCxnSpPr/>
          <p:nvPr/>
        </p:nvCxnSpPr>
        <p:spPr bwMode="auto">
          <a:xfrm>
            <a:off x="7378580" y="4274288"/>
            <a:ext cx="627855" cy="605698"/>
          </a:xfrm>
          <a:prstGeom prst="straightConnector1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08" name="직선 화살표 연결선 207"/>
          <p:cNvCxnSpPr/>
          <p:nvPr/>
        </p:nvCxnSpPr>
        <p:spPr bwMode="auto">
          <a:xfrm rot="16200000" flipH="1">
            <a:off x="6934109" y="4600691"/>
            <a:ext cx="855384" cy="101414"/>
          </a:xfrm>
          <a:prstGeom prst="straightConnector1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09" name="직선 화살표 연결선 208"/>
          <p:cNvCxnSpPr/>
          <p:nvPr/>
        </p:nvCxnSpPr>
        <p:spPr bwMode="auto">
          <a:xfrm rot="5400000">
            <a:off x="6434802" y="4255341"/>
            <a:ext cx="907924" cy="844659"/>
          </a:xfrm>
          <a:prstGeom prst="straightConnector1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10" name="직선 화살표 연결선 209"/>
          <p:cNvCxnSpPr/>
          <p:nvPr/>
        </p:nvCxnSpPr>
        <p:spPr bwMode="auto">
          <a:xfrm rot="5400000" flipH="1" flipV="1">
            <a:off x="7273556" y="3502676"/>
            <a:ext cx="823375" cy="719847"/>
          </a:xfrm>
          <a:prstGeom prst="straightConnector1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1" name="직사각형 210"/>
          <p:cNvSpPr/>
          <p:nvPr/>
        </p:nvSpPr>
        <p:spPr bwMode="auto">
          <a:xfrm>
            <a:off x="6642404" y="4084883"/>
            <a:ext cx="1212662" cy="33646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rPr>
              <a:t>Job </a:t>
            </a:r>
            <a:r>
              <a:rPr kumimoji="1" lang="ko-KR" altLang="en-US" sz="14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rPr>
              <a:t>관리자</a:t>
            </a:r>
          </a:p>
        </p:txBody>
      </p:sp>
      <p:sp>
        <p:nvSpPr>
          <p:cNvPr id="212" name="직사각형 211"/>
          <p:cNvSpPr/>
          <p:nvPr/>
        </p:nvSpPr>
        <p:spPr bwMode="auto">
          <a:xfrm>
            <a:off x="8199854" y="2994262"/>
            <a:ext cx="546316" cy="200301"/>
          </a:xfrm>
          <a:prstGeom prst="rect">
            <a:avLst/>
          </a:prstGeom>
          <a:solidFill>
            <a:srgbClr val="F79646"/>
          </a:solidFill>
          <a:ln w="285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36000" tIns="0" rIns="3600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rPr>
              <a:t> …</a:t>
            </a:r>
            <a:endParaRPr kumimoji="1" lang="ko-KR" altLang="en-US" sz="1100" b="1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2" name="그룹 212"/>
          <p:cNvGrpSpPr/>
          <p:nvPr/>
        </p:nvGrpSpPr>
        <p:grpSpPr>
          <a:xfrm>
            <a:off x="2214546" y="5215224"/>
            <a:ext cx="620254" cy="266444"/>
            <a:chOff x="3381924" y="3891626"/>
            <a:chExt cx="620254" cy="266444"/>
          </a:xfrm>
        </p:grpSpPr>
        <p:sp>
          <p:nvSpPr>
            <p:cNvPr id="214" name="직사각형 213"/>
            <p:cNvSpPr/>
            <p:nvPr/>
          </p:nvSpPr>
          <p:spPr bwMode="auto">
            <a:xfrm>
              <a:off x="3428992" y="3929860"/>
              <a:ext cx="573186" cy="22821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15" name="직사각형 214"/>
            <p:cNvSpPr/>
            <p:nvPr/>
          </p:nvSpPr>
          <p:spPr bwMode="auto">
            <a:xfrm>
              <a:off x="3381924" y="3891626"/>
              <a:ext cx="573186" cy="228210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Chunk </a:t>
              </a: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단위 </a:t>
              </a:r>
              <a:endParaRPr kumimoji="0" lang="en-US" altLang="ko-KR" sz="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파일</a:t>
              </a:r>
              <a:endParaRPr kumimoji="1" lang="ko-KR" altLang="en-US" sz="7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3" name="그룹 215"/>
          <p:cNvGrpSpPr/>
          <p:nvPr/>
        </p:nvGrpSpPr>
        <p:grpSpPr>
          <a:xfrm>
            <a:off x="2237234" y="5163094"/>
            <a:ext cx="620254" cy="266444"/>
            <a:chOff x="3381924" y="3891626"/>
            <a:chExt cx="620254" cy="266444"/>
          </a:xfrm>
        </p:grpSpPr>
        <p:sp>
          <p:nvSpPr>
            <p:cNvPr id="217" name="직사각형 216"/>
            <p:cNvSpPr/>
            <p:nvPr/>
          </p:nvSpPr>
          <p:spPr bwMode="auto">
            <a:xfrm>
              <a:off x="3428992" y="3929860"/>
              <a:ext cx="573186" cy="22821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18" name="직사각형 217"/>
            <p:cNvSpPr/>
            <p:nvPr/>
          </p:nvSpPr>
          <p:spPr bwMode="auto">
            <a:xfrm>
              <a:off x="3381924" y="3891626"/>
              <a:ext cx="573186" cy="228210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Chunk </a:t>
              </a: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단위 </a:t>
              </a:r>
              <a:endParaRPr kumimoji="0" lang="en-US" altLang="ko-KR" sz="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파일</a:t>
              </a:r>
              <a:endParaRPr kumimoji="1" lang="ko-KR" altLang="en-US" sz="7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4" name="그룹 218"/>
          <p:cNvGrpSpPr/>
          <p:nvPr/>
        </p:nvGrpSpPr>
        <p:grpSpPr>
          <a:xfrm>
            <a:off x="2143108" y="5215224"/>
            <a:ext cx="620254" cy="266444"/>
            <a:chOff x="3381924" y="3891626"/>
            <a:chExt cx="620254" cy="266444"/>
          </a:xfrm>
        </p:grpSpPr>
        <p:sp>
          <p:nvSpPr>
            <p:cNvPr id="220" name="직사각형 219"/>
            <p:cNvSpPr/>
            <p:nvPr/>
          </p:nvSpPr>
          <p:spPr bwMode="auto">
            <a:xfrm>
              <a:off x="3428992" y="3929860"/>
              <a:ext cx="573186" cy="22821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21" name="직사각형 220"/>
            <p:cNvSpPr/>
            <p:nvPr/>
          </p:nvSpPr>
          <p:spPr bwMode="auto">
            <a:xfrm>
              <a:off x="3381924" y="3891626"/>
              <a:ext cx="573186" cy="228210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Chunk </a:t>
              </a: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단위 </a:t>
              </a:r>
              <a:endParaRPr kumimoji="0" lang="en-US" altLang="ko-KR" sz="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파일</a:t>
              </a:r>
              <a:endParaRPr kumimoji="1" lang="ko-KR" altLang="en-US" sz="7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5" name="그룹 221"/>
          <p:cNvGrpSpPr/>
          <p:nvPr/>
        </p:nvGrpSpPr>
        <p:grpSpPr>
          <a:xfrm>
            <a:off x="2143108" y="5143786"/>
            <a:ext cx="620254" cy="266444"/>
            <a:chOff x="3381924" y="3891626"/>
            <a:chExt cx="620254" cy="266444"/>
          </a:xfrm>
        </p:grpSpPr>
        <p:sp>
          <p:nvSpPr>
            <p:cNvPr id="223" name="직사각형 222"/>
            <p:cNvSpPr/>
            <p:nvPr/>
          </p:nvSpPr>
          <p:spPr bwMode="auto">
            <a:xfrm>
              <a:off x="3428992" y="3929860"/>
              <a:ext cx="573186" cy="22821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24" name="직사각형 223"/>
            <p:cNvSpPr/>
            <p:nvPr/>
          </p:nvSpPr>
          <p:spPr bwMode="auto">
            <a:xfrm>
              <a:off x="3381924" y="3891626"/>
              <a:ext cx="573186" cy="228210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Chunk </a:t>
              </a: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단위 </a:t>
              </a:r>
              <a:endParaRPr kumimoji="0" lang="en-US" altLang="ko-KR" sz="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파일</a:t>
              </a:r>
              <a:endParaRPr kumimoji="1" lang="ko-KR" altLang="en-US" sz="7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6" name="그룹 224"/>
          <p:cNvGrpSpPr/>
          <p:nvPr/>
        </p:nvGrpSpPr>
        <p:grpSpPr>
          <a:xfrm>
            <a:off x="2214546" y="5286662"/>
            <a:ext cx="620254" cy="266444"/>
            <a:chOff x="3381924" y="3891626"/>
            <a:chExt cx="620254" cy="266444"/>
          </a:xfrm>
        </p:grpSpPr>
        <p:sp>
          <p:nvSpPr>
            <p:cNvPr id="226" name="직사각형 225"/>
            <p:cNvSpPr/>
            <p:nvPr/>
          </p:nvSpPr>
          <p:spPr bwMode="auto">
            <a:xfrm>
              <a:off x="3428992" y="3929860"/>
              <a:ext cx="573186" cy="22821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27" name="직사각형 226"/>
            <p:cNvSpPr/>
            <p:nvPr/>
          </p:nvSpPr>
          <p:spPr bwMode="auto">
            <a:xfrm>
              <a:off x="3381924" y="3891626"/>
              <a:ext cx="573186" cy="228210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Chunk </a:t>
              </a: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단위 </a:t>
              </a:r>
              <a:endParaRPr kumimoji="0" lang="en-US" altLang="ko-KR" sz="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파일</a:t>
              </a:r>
              <a:endParaRPr kumimoji="1" lang="ko-KR" altLang="en-US" sz="7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7" name="그룹 227"/>
          <p:cNvGrpSpPr/>
          <p:nvPr/>
        </p:nvGrpSpPr>
        <p:grpSpPr>
          <a:xfrm>
            <a:off x="2143108" y="5143786"/>
            <a:ext cx="620254" cy="266444"/>
            <a:chOff x="3381924" y="3891626"/>
            <a:chExt cx="620254" cy="266444"/>
          </a:xfrm>
        </p:grpSpPr>
        <p:sp>
          <p:nvSpPr>
            <p:cNvPr id="229" name="직사각형 228"/>
            <p:cNvSpPr/>
            <p:nvPr/>
          </p:nvSpPr>
          <p:spPr bwMode="auto">
            <a:xfrm>
              <a:off x="3428992" y="3929860"/>
              <a:ext cx="573186" cy="22821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30" name="직사각형 229"/>
            <p:cNvSpPr/>
            <p:nvPr/>
          </p:nvSpPr>
          <p:spPr bwMode="auto">
            <a:xfrm>
              <a:off x="3381924" y="3891626"/>
              <a:ext cx="573186" cy="228210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Chunk </a:t>
              </a: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단위 </a:t>
              </a:r>
              <a:endParaRPr kumimoji="0" lang="en-US" altLang="ko-KR" sz="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파일</a:t>
              </a:r>
              <a:endParaRPr kumimoji="1" lang="ko-KR" altLang="en-US" sz="7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8" name="그룹 230"/>
          <p:cNvGrpSpPr/>
          <p:nvPr/>
        </p:nvGrpSpPr>
        <p:grpSpPr>
          <a:xfrm>
            <a:off x="2143108" y="5143786"/>
            <a:ext cx="620254" cy="266444"/>
            <a:chOff x="3381924" y="3891626"/>
            <a:chExt cx="620254" cy="266444"/>
          </a:xfrm>
        </p:grpSpPr>
        <p:sp>
          <p:nvSpPr>
            <p:cNvPr id="232" name="직사각형 231"/>
            <p:cNvSpPr/>
            <p:nvPr/>
          </p:nvSpPr>
          <p:spPr bwMode="auto">
            <a:xfrm>
              <a:off x="3428992" y="3929860"/>
              <a:ext cx="573186" cy="22821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33" name="직사각형 232"/>
            <p:cNvSpPr/>
            <p:nvPr/>
          </p:nvSpPr>
          <p:spPr bwMode="auto">
            <a:xfrm>
              <a:off x="3381924" y="3891626"/>
              <a:ext cx="573186" cy="228210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Chunk </a:t>
              </a: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단위 </a:t>
              </a:r>
              <a:endParaRPr kumimoji="0" lang="en-US" altLang="ko-KR" sz="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나눔고딕" panose="020D0604000000000000" pitchFamily="50" charset="-127"/>
                  <a:cs typeface="+mn-cs"/>
                </a:rPr>
                <a:t>파일</a:t>
              </a:r>
              <a:endParaRPr kumimoji="1" lang="ko-KR" altLang="en-US" sz="7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80" name="제목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Hadoop</a:t>
            </a:r>
            <a:r>
              <a:rPr lang="ko-KR" altLang="en-US" dirty="0" smtClean="0"/>
              <a:t>이 빠른 이유</a:t>
            </a:r>
            <a:endParaRPr lang="ko-KR" altLang="en-US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488504" y="6165304"/>
            <a:ext cx="8784976" cy="360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548329" y="6165304"/>
            <a:ext cx="4445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lvl="1" indent="-177800" eaLnBrk="0" hangingPunct="0">
              <a:spcBef>
                <a:spcPct val="20000"/>
              </a:spcBef>
              <a:tabLst>
                <a:tab pos="93663" algn="l"/>
              </a:tabLst>
              <a:defRPr/>
            </a:pPr>
            <a:r>
              <a:rPr kumimoji="0" lang="en-US" altLang="ko-KR" sz="1400" b="1" dirty="0" smtClean="0">
                <a:latin typeface="Arial" pitchFamily="34" charset="0"/>
                <a:ea typeface="나눔고딕" panose="020D0604000000000000" pitchFamily="50" charset="-127"/>
              </a:rPr>
              <a:t>Moving computation is cheaper than moving data.</a:t>
            </a:r>
          </a:p>
        </p:txBody>
      </p:sp>
    </p:spTree>
    <p:extLst>
      <p:ext uri="{BB962C8B-B14F-4D97-AF65-F5344CB8AC3E}">
        <p14:creationId xmlns:p14="http://schemas.microsoft.com/office/powerpoint/2010/main" val="420470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11757E-6 L 0.3342 -0.2379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0" y="-119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60191 -0.0592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00" y="-300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49167 0.0560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00" y="280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347 L 0.29341 -0.0770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0" y="-400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0.35781 0.05602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0" y="280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48385 -0.30092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00" y="-1500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63333 -0.1854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00" y="-9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/>
      <p:bldP spid="161" grpId="0"/>
      <p:bldP spid="163" grpId="0" animBg="1"/>
      <p:bldP spid="164" grpId="0" animBg="1"/>
      <p:bldP spid="165" grpId="0" animBg="1"/>
      <p:bldP spid="168" grpId="0" animBg="1"/>
      <p:bldP spid="169" grpId="0" animBg="1"/>
      <p:bldP spid="170" grpId="0"/>
      <p:bldP spid="171" grpId="0" animBg="1"/>
      <p:bldP spid="172" grpId="0" animBg="1"/>
      <p:bldP spid="173" grpId="0" animBg="1"/>
      <p:bldP spid="177" grpId="0" animBg="1"/>
      <p:bldP spid="178" grpId="0" animBg="1"/>
      <p:bldP spid="179" grpId="0" animBg="1"/>
      <p:bldP spid="180" grpId="0" animBg="1"/>
      <p:bldP spid="184" grpId="0" animBg="1"/>
      <p:bldP spid="188" grpId="0" animBg="1"/>
      <p:bldP spid="192" grpId="0" animBg="1"/>
      <p:bldP spid="194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11" grpId="0" animBg="1"/>
      <p:bldP spid="2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오른쪽 화살표 80"/>
          <p:cNvSpPr/>
          <p:nvPr/>
        </p:nvSpPr>
        <p:spPr>
          <a:xfrm>
            <a:off x="753397" y="1421689"/>
            <a:ext cx="8520083" cy="1886287"/>
          </a:xfrm>
          <a:prstGeom prst="rightArrow">
            <a:avLst>
              <a:gd name="adj1" fmla="val 77782"/>
              <a:gd name="adj2" fmla="val 37192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52" name="제목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</a:t>
            </a:r>
            <a:r>
              <a:rPr lang="en-US" altLang="ko-KR" dirty="0"/>
              <a:t>. Hadoop </a:t>
            </a:r>
            <a:r>
              <a:rPr lang="ko-KR" altLang="en-US" smtClean="0"/>
              <a:t>과 </a:t>
            </a:r>
            <a:r>
              <a:rPr lang="en-US" altLang="ko-KR" dirty="0" smtClean="0"/>
              <a:t>MPP DBMS </a:t>
            </a:r>
            <a:r>
              <a:rPr lang="ko-KR" altLang="en-US" dirty="0" smtClean="0"/>
              <a:t>기술 비교</a:t>
            </a:r>
            <a:endParaRPr lang="ko-KR" altLang="en-US" dirty="0"/>
          </a:p>
        </p:txBody>
      </p:sp>
      <p:sp>
        <p:nvSpPr>
          <p:cNvPr id="55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 latinLnBrk="0"/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두 기술의 분산 처리 방식은 유사하나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S/W &amp; H/W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투자 비용 및 시스템의 목적에 따른 데이터 분산 매커니즘에 차이 존재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Hadoop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 on Hadoop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 발전으로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MPP DBMS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 수용 중</a:t>
            </a:r>
            <a:endParaRPr lang="ko-KR" altLang="en-US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05525" y="1883628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308998" y="1883628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090155" y="2489319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/>
          <p:cNvCxnSpPr>
            <a:stCxn id="38" idx="2"/>
            <a:endCxn id="41" idx="0"/>
          </p:cNvCxnSpPr>
          <p:nvPr/>
        </p:nvCxnSpPr>
        <p:spPr>
          <a:xfrm>
            <a:off x="2060323" y="2208727"/>
            <a:ext cx="184630" cy="28059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endCxn id="41" idx="0"/>
          </p:cNvCxnSpPr>
          <p:nvPr/>
        </p:nvCxnSpPr>
        <p:spPr>
          <a:xfrm flipH="1">
            <a:off x="2244953" y="2207291"/>
            <a:ext cx="217160" cy="28202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833517" y="1639130"/>
            <a:ext cx="4090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R/W</a:t>
            </a:r>
            <a:endParaRPr lang="ko-KR" altLang="en-US" sz="900" b="1" dirty="0" err="1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4184" y="2802405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Storage</a:t>
            </a:r>
            <a:endParaRPr lang="ko-KR" altLang="en-US" sz="900" b="1" dirty="0" err="1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7465" y="1635042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READ</a:t>
            </a:r>
            <a:endParaRPr lang="ko-KR" altLang="en-US" sz="900" b="1" dirty="0" err="1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6532" y="1889065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540005" y="1889065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9558" y="2494756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321162" y="2494756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22121" y="2494756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30" name="직선 연결선 29"/>
          <p:cNvCxnSpPr>
            <a:stCxn id="24" idx="2"/>
          </p:cNvCxnSpPr>
          <p:nvPr/>
        </p:nvCxnSpPr>
        <p:spPr>
          <a:xfrm>
            <a:off x="3291330" y="2214164"/>
            <a:ext cx="0" cy="152105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693120" y="2212728"/>
            <a:ext cx="0" cy="152105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105138" y="2366564"/>
            <a:ext cx="0" cy="152105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471499" y="2366269"/>
            <a:ext cx="0" cy="152105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858765" y="2366269"/>
            <a:ext cx="0" cy="152105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104576" y="1644567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DB Server</a:t>
            </a:r>
            <a:endParaRPr lang="ko-KR" altLang="en-US" sz="900" b="1" dirty="0" err="1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82991" y="2807842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Storage Server</a:t>
            </a:r>
            <a:endParaRPr lang="ko-KR" altLang="en-US" sz="900" b="1" dirty="0" err="1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58025" y="2297933"/>
            <a:ext cx="1232123" cy="116328"/>
          </a:xfrm>
          <a:prstGeom prst="rect">
            <a:avLst/>
          </a:prstGeom>
          <a:solidFill>
            <a:srgbClr val="FF9FC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rgbClr val="C00000"/>
                </a:solidFill>
                <a:ea typeface="나눔고딕" panose="020D0604000000000000" pitchFamily="50" charset="-127"/>
              </a:rPr>
              <a:t>InfiniBand</a:t>
            </a:r>
            <a:endParaRPr lang="ko-KR" altLang="en-US" sz="900" dirty="0" err="1" smtClean="0">
              <a:solidFill>
                <a:srgbClr val="C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63941" y="2506244"/>
            <a:ext cx="288123" cy="142347"/>
          </a:xfrm>
          <a:prstGeom prst="rect">
            <a:avLst/>
          </a:prstGeom>
          <a:solidFill>
            <a:srgbClr val="FF9FC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C00000"/>
                </a:solidFill>
                <a:ea typeface="나눔고딕" panose="020D0604000000000000" pitchFamily="50" charset="-127"/>
              </a:rPr>
              <a:t>SSD</a:t>
            </a:r>
            <a:endParaRPr lang="ko-KR" altLang="en-US" sz="900" dirty="0" err="1" smtClean="0">
              <a:solidFill>
                <a:srgbClr val="C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338748" y="2509908"/>
            <a:ext cx="288123" cy="142347"/>
          </a:xfrm>
          <a:prstGeom prst="rect">
            <a:avLst/>
          </a:prstGeom>
          <a:solidFill>
            <a:srgbClr val="FF9FC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C00000"/>
                </a:solidFill>
                <a:ea typeface="나눔고딕" panose="020D0604000000000000" pitchFamily="50" charset="-127"/>
              </a:rPr>
              <a:t>SSD</a:t>
            </a:r>
            <a:endParaRPr lang="ko-KR" altLang="en-US" sz="900" dirty="0" err="1" smtClean="0">
              <a:solidFill>
                <a:srgbClr val="C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727363" y="2504575"/>
            <a:ext cx="288123" cy="142347"/>
          </a:xfrm>
          <a:prstGeom prst="rect">
            <a:avLst/>
          </a:prstGeom>
          <a:solidFill>
            <a:srgbClr val="FF9FC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C00000"/>
                </a:solidFill>
                <a:ea typeface="나눔고딕" panose="020D0604000000000000" pitchFamily="50" charset="-127"/>
              </a:rPr>
              <a:t>SSD</a:t>
            </a:r>
            <a:endParaRPr lang="ko-KR" altLang="en-US" sz="900" dirty="0" err="1" smtClean="0">
              <a:solidFill>
                <a:srgbClr val="C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215236" y="2212327"/>
            <a:ext cx="309596" cy="32509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96840" y="2212327"/>
            <a:ext cx="309596" cy="32509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997799" y="2212327"/>
            <a:ext cx="309596" cy="32509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6177136" y="2083840"/>
            <a:ext cx="158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380816" y="2084135"/>
            <a:ext cx="0" cy="152105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747177" y="2083840"/>
            <a:ext cx="0" cy="152105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134443" y="2083840"/>
            <a:ext cx="0" cy="152105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570532" y="2525413"/>
            <a:ext cx="755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Data Node</a:t>
            </a:r>
            <a:endParaRPr lang="ko-KR" altLang="en-US" sz="900" b="1" dirty="0" err="1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7403224" y="2230426"/>
            <a:ext cx="309596" cy="32509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7539868" y="2101939"/>
            <a:ext cx="0" cy="152105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837886" y="1951649"/>
            <a:ext cx="8595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Shared </a:t>
            </a:r>
          </a:p>
          <a:p>
            <a:pPr algn="ctr"/>
            <a:r>
              <a:rPr lang="en-US" altLang="ko-KR" sz="1400" b="1" i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Nothing</a:t>
            </a:r>
          </a:p>
          <a:p>
            <a:pPr algn="ctr"/>
            <a:r>
              <a:rPr lang="en-US" altLang="ko-KR" sz="1400" b="1" i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MPP</a:t>
            </a:r>
            <a:endParaRPr lang="ko-KR" altLang="en-US" sz="1400" b="1" i="1" dirty="0" err="1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5544" y="2076615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latin typeface="나눔고딕" panose="020D0604000000000000" pitchFamily="50" charset="-127"/>
                <a:cs typeface="Arial" pitchFamily="34" charset="0"/>
              </a:rPr>
              <a:t>Shared</a:t>
            </a:r>
          </a:p>
          <a:p>
            <a:r>
              <a:rPr lang="en-US" altLang="ko-KR" sz="1400" b="1" i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Resources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555091" y="1889065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8564" y="1889065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358117" y="2494756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39721" y="2494756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40680" y="2494756"/>
            <a:ext cx="309596" cy="325099"/>
          </a:xfrm>
          <a:prstGeom prst="roundRect">
            <a:avLst/>
          </a:prstGeom>
          <a:solidFill>
            <a:srgbClr val="EFB3C4"/>
          </a:solidFill>
          <a:ln w="3175">
            <a:solidFill>
              <a:srgbClr val="EF9B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/>
          <p:cNvCxnSpPr>
            <a:stCxn id="2" idx="2"/>
          </p:cNvCxnSpPr>
          <p:nvPr/>
        </p:nvCxnSpPr>
        <p:spPr>
          <a:xfrm>
            <a:off x="4709889" y="2214164"/>
            <a:ext cx="0" cy="152105"/>
          </a:xfrm>
          <a:prstGeom prst="line">
            <a:avLst/>
          </a:prstGeom>
          <a:ln w="19050">
            <a:solidFill>
              <a:srgbClr val="FF9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111679" y="2212728"/>
            <a:ext cx="0" cy="152105"/>
          </a:xfrm>
          <a:prstGeom prst="line">
            <a:avLst/>
          </a:prstGeom>
          <a:ln w="19050">
            <a:solidFill>
              <a:srgbClr val="FF9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320017" y="2366269"/>
            <a:ext cx="1152000" cy="0"/>
          </a:xfrm>
          <a:prstGeom prst="line">
            <a:avLst/>
          </a:prstGeom>
          <a:ln w="19050">
            <a:solidFill>
              <a:srgbClr val="FF9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523697" y="2366564"/>
            <a:ext cx="0" cy="152105"/>
          </a:xfrm>
          <a:prstGeom prst="line">
            <a:avLst/>
          </a:prstGeom>
          <a:ln w="19050">
            <a:solidFill>
              <a:srgbClr val="FF9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90058" y="2366269"/>
            <a:ext cx="0" cy="152105"/>
          </a:xfrm>
          <a:prstGeom prst="line">
            <a:avLst/>
          </a:prstGeom>
          <a:ln w="19050">
            <a:solidFill>
              <a:srgbClr val="FF9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77324" y="2366269"/>
            <a:ext cx="0" cy="152105"/>
          </a:xfrm>
          <a:prstGeom prst="line">
            <a:avLst/>
          </a:prstGeom>
          <a:ln w="19050">
            <a:solidFill>
              <a:srgbClr val="FF9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31956" y="1644567"/>
            <a:ext cx="9476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Master Server</a:t>
            </a:r>
            <a:endParaRPr lang="ko-KR" altLang="en-US" sz="900" b="1" dirty="0" err="1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14172" y="2807842"/>
            <a:ext cx="755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+mj-lt"/>
                <a:ea typeface="나눔고딕" panose="020D0604000000000000" pitchFamily="50" charset="-127"/>
                <a:cs typeface="Arial" pitchFamily="34" charset="0"/>
              </a:rPr>
              <a:t>Data Node</a:t>
            </a:r>
            <a:endParaRPr lang="ko-KR" altLang="en-US" sz="900" b="1" dirty="0" err="1" smtClean="0">
              <a:latin typeface="+mj-lt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4641829" y="2046177"/>
            <a:ext cx="518651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8" name="표 127"/>
          <p:cNvGraphicFramePr>
            <a:graphicFrameLocks noGrp="1"/>
          </p:cNvGraphicFramePr>
          <p:nvPr>
            <p:extLst/>
          </p:nvPr>
        </p:nvGraphicFramePr>
        <p:xfrm>
          <a:off x="213756" y="3157252"/>
          <a:ext cx="9419764" cy="3404855"/>
        </p:xfrm>
        <a:graphic>
          <a:graphicData uri="http://schemas.openxmlformats.org/drawingml/2006/table">
            <a:tbl>
              <a:tblPr/>
              <a:tblGrid>
                <a:gridCol w="1448789"/>
                <a:gridCol w="3735732"/>
                <a:gridCol w="4235243"/>
              </a:tblGrid>
              <a:tr h="2738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비교항목</a:t>
                      </a:r>
                      <a:endParaRPr lang="en-US" altLang="ko-KR" sz="1200" b="1" dirty="0"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MPP DBMS</a:t>
                      </a:r>
                      <a:endParaRPr lang="en-US" altLang="ko-KR" sz="1200" b="1" dirty="0"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Hadoop</a:t>
                      </a:r>
                      <a:endParaRPr lang="en-US" altLang="ko-KR" sz="1200" b="1" dirty="0"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8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기술의 목적</a:t>
                      </a:r>
                      <a:endParaRPr lang="en-US" altLang="ko-KR" sz="1200" b="0" dirty="0"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쿼리의 분산 처리</a:t>
                      </a:r>
                      <a:endParaRPr lang="en-US" altLang="ko-KR" sz="1200" b="1" dirty="0"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다양한 </a:t>
                      </a:r>
                      <a:r>
                        <a:rPr lang="en-US" altLang="ko-KR" sz="1200" b="1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Workload</a:t>
                      </a:r>
                      <a:r>
                        <a:rPr lang="en-US" altLang="ko-KR" sz="1200" b="1" baseline="0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baseline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분산 처리 </a:t>
                      </a:r>
                      <a:r>
                        <a:rPr lang="en-US" altLang="ko-KR" sz="1200" b="1" baseline="0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baseline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쿼리</a:t>
                      </a:r>
                      <a:r>
                        <a:rPr lang="en-US" altLang="ko-KR" sz="1200" b="1" baseline="0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1" baseline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배치</a:t>
                      </a:r>
                      <a:r>
                        <a:rPr lang="en-US" altLang="ko-KR" sz="1200" b="1" baseline="0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,Streaming </a:t>
                      </a:r>
                      <a:r>
                        <a:rPr lang="ko-KR" altLang="en-US" sz="1200" b="1" baseline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1200" b="1" baseline="0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200" b="1" dirty="0"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51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분산 처리 방식</a:t>
                      </a:r>
                      <a:endParaRPr lang="ko-KR" altLang="en-US" sz="1200" b="0" i="0" u="none" strike="noStrike" dirty="0">
                        <a:solidFill>
                          <a:srgbClr val="231F2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큰 데이터를 작은 단위로 나누어 분산 처리</a:t>
                      </a:r>
                      <a:endParaRPr lang="en-US" altLang="ko-KR" sz="1200" b="0" i="0" u="none" strike="noStrike" dirty="0">
                        <a:solidFill>
                          <a:srgbClr val="231F2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383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231F2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  <a:t>마스터 서버를 통한 작업 수행</a:t>
                      </a:r>
                      <a:r>
                        <a:rPr lang="en-US" altLang="ko-KR" sz="12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1200" b="0" i="0" u="none" strike="noStrike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ko-KR" alt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  <a:t>아무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  <a:t>서버에 작업을 요청하면 전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  <a:t>노드가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  <a:t> 병렬 수행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  <a:t>아무 서버에 작업을 요청하면 전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  <a:t>노드가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나눔고딕" panose="020D0604000000000000" pitchFamily="50" charset="-127"/>
                          <a:cs typeface="+mn-cs"/>
                        </a:rPr>
                        <a:t> 병렬 수행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6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H/W  </a:t>
                      </a:r>
                      <a:r>
                        <a:rPr lang="en-US" sz="12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&amp; SW</a:t>
                      </a: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Commercial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S/W,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Specialized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H/W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고비용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Open Source Software,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Commodity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H/W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b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저비용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데이터 처리 방식</a:t>
                      </a:r>
                      <a:endParaRPr lang="en-US" sz="1200" b="0" i="0" u="none" strike="noStrike" dirty="0">
                        <a:solidFill>
                          <a:srgbClr val="231F2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SQL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SQL +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Pig,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HQL, Java, </a:t>
                      </a:r>
                      <a:r>
                        <a:rPr lang="en-US" altLang="ko-KR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Scala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등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6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데이터 분산</a:t>
                      </a:r>
                      <a:endParaRPr lang="en-US" altLang="ko-KR" sz="1200" b="0" i="0" u="none" strike="noStrike" dirty="0" smtClean="0">
                        <a:solidFill>
                          <a:srgbClr val="231F2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메커니즘</a:t>
                      </a:r>
                      <a:endParaRPr lang="ko-KR" altLang="en-US" sz="1200" b="0" i="0" u="none" strike="noStrike" dirty="0">
                        <a:solidFill>
                          <a:srgbClr val="231F2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쿼리 염두에 둔 분산 </a:t>
                      </a: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Key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중심으로 </a:t>
                      </a: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Pre-</a:t>
                      </a:r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sharding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노드 추가 시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rebalancing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처리 느림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Pre-</a:t>
                      </a:r>
                      <a:r>
                        <a:rPr lang="en-US" altLang="ko-KR" sz="12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sharding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없음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실행 시점에 데이터 크기에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따라 분산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노드 추가 시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rebalancing </a:t>
                      </a: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처리 우수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51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메모리 </a:t>
                      </a:r>
                      <a:r>
                        <a:rPr lang="en-US" sz="12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Caching</a:t>
                      </a: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메모리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Caching</a:t>
                      </a: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으로 다수 사용자 쿼리 시 성능 우수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SQL on Hadoop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기능 개선 중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(HDFS Caching, LLAP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5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Query Optimizing</a:t>
                      </a: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성숙</a:t>
                      </a: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SQL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on Hadoop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Query Optimizer </a:t>
                      </a:r>
                      <a:r>
                        <a:rPr lang="ko-KR" altLang="en-US" sz="12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기능 개선 중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데이터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정합성 체크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Schema on Write</a:t>
                      </a: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Schema on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Read (Task-oriented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structuring)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04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231F2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성능</a:t>
                      </a:r>
                      <a:endParaRPr lang="en-US" sz="1200" b="0" i="0" u="none" strike="noStrike" dirty="0">
                        <a:solidFill>
                          <a:srgbClr val="231F2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조회 성능 우수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배치 처리 우수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조회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성능 개선 진행 중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30" name="직선 연결선 129"/>
          <p:cNvCxnSpPr/>
          <p:nvPr/>
        </p:nvCxnSpPr>
        <p:spPr>
          <a:xfrm>
            <a:off x="5855196" y="1742850"/>
            <a:ext cx="0" cy="12241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664968" y="119882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MPP DBMS</a:t>
            </a:r>
            <a:endParaRPr lang="ko-KR" altLang="en-US" sz="10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4" name="오른쪽 중괄호 133"/>
          <p:cNvSpPr/>
          <p:nvPr/>
        </p:nvSpPr>
        <p:spPr>
          <a:xfrm rot="16200000">
            <a:off x="4963596" y="-1329413"/>
            <a:ext cx="139088" cy="5609193"/>
          </a:xfrm>
          <a:prstGeom prst="rightBrace">
            <a:avLst>
              <a:gd name="adj1" fmla="val 52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233202" y="1621595"/>
            <a:ext cx="16001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Hadoop &amp; Pure</a:t>
            </a:r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MPP DB</a:t>
            </a:r>
            <a:endParaRPr lang="ko-KR" altLang="en-US" sz="10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30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88504" y="728700"/>
          <a:ext cx="8961312" cy="58355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8252"/>
                <a:gridCol w="2800511"/>
                <a:gridCol w="1123950"/>
                <a:gridCol w="2768599"/>
              </a:tblGrid>
              <a:tr h="264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Project/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PoC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기존 현황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결과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01713">
                <a:tc>
                  <a:txBody>
                    <a:bodyPr/>
                    <a:lstStyle/>
                    <a:p>
                      <a:pPr marL="0" marR="0" lvl="0" indent="-9207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Log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처리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-85725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Log </a:t>
                      </a:r>
                      <a:r>
                        <a:rPr kumimoji="0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가공 처리</a:t>
                      </a:r>
                    </a:p>
                    <a:p>
                      <a:pPr marL="0" marR="0" lvl="0" indent="-8572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참조 데이터 조인 처리</a:t>
                      </a:r>
                    </a:p>
                    <a:p>
                      <a:pPr marL="0" marR="0" lvl="0" indent="-8572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</a:t>
                      </a:r>
                      <a:r>
                        <a:rPr kumimoji="0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Cleansing, </a:t>
                      </a:r>
                      <a:r>
                        <a:rPr kumimoji="0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집계</a:t>
                      </a:r>
                      <a:r>
                        <a:rPr kumimoji="0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0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Oracle </a:t>
                      </a:r>
                      <a:r>
                        <a:rPr kumimoji="0" lang="en-US" altLang="ko-KR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RDB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 수집 로그 데이터 저장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시간당 발생 로그 데이터 처리 시 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이상 소요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5725" marR="0" lvl="0" indent="-85725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Hadoop MapReduce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business logic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전환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SBP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– </a:t>
                      </a:r>
                      <a:r>
                        <a:rPr kumimoji="0" lang="en-US" altLang="ko-KR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MR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Designer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적용</a:t>
                      </a:r>
                      <a:endParaRPr kumimoji="0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Cluster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환경에서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29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소요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97% 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단축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62818">
                <a:tc>
                  <a:txBody>
                    <a:bodyPr/>
                    <a:lstStyle/>
                    <a:p>
                      <a:pPr marL="92075" marR="0" lvl="0" indent="-9207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경영 관리 업무 처리</a:t>
                      </a:r>
                      <a:endParaRPr kumimoji="0" lang="en-US" altLang="ko-KR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-85725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ko-KR" altLang="en-US" sz="105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배치성</a:t>
                      </a:r>
                      <a:r>
                        <a:rPr kumimoji="0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복잡한 </a:t>
                      </a:r>
                      <a:r>
                        <a:rPr kumimoji="0" lang="en-US" altLang="ko-KR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Biz </a:t>
                      </a:r>
                      <a:r>
                        <a:rPr kumimoji="0" lang="ko-KR" altLang="en-US" sz="105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로직</a:t>
                      </a:r>
                      <a:r>
                        <a:rPr kumimoji="0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처리</a:t>
                      </a:r>
                      <a:endParaRPr kumimoji="0" lang="en-US" altLang="ko-KR" sz="105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-85725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참조 데이터 조인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SAS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전용 장비에서 회계 분석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1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130GB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1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억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천만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데이터 처리 시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171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 이상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소요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Cluster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환경에서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25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소요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(85%)</a:t>
                      </a:r>
                      <a:endParaRPr kumimoji="0" lang="ko-KR" altLang="en-US" sz="1100" b="1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Cluster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환경에서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18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소요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(90%)</a:t>
                      </a:r>
                      <a:endParaRPr kumimoji="0" lang="ko-KR" altLang="en-US" sz="1100" b="1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62818">
                <a:tc>
                  <a:txBody>
                    <a:bodyPr/>
                    <a:lstStyle/>
                    <a:p>
                      <a:pPr marL="92075" marR="0" lvl="0" indent="-9207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생산 데이터 분석 </a:t>
                      </a:r>
                      <a:r>
                        <a:rPr kumimoji="0" lang="ko-KR" altLang="en-US" sz="12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배치처리</a:t>
                      </a:r>
                      <a:endParaRPr kumimoji="0" lang="en-US" altLang="ko-KR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ko-KR" altLang="en-US" sz="105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배치성</a:t>
                      </a:r>
                      <a:r>
                        <a:rPr kumimoji="0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복잡한 </a:t>
                      </a:r>
                      <a:r>
                        <a:rPr kumimoji="0" lang="en-US" altLang="ko-KR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Biz </a:t>
                      </a:r>
                      <a:r>
                        <a:rPr kumimoji="0" lang="ko-KR" altLang="en-US" sz="105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로직</a:t>
                      </a:r>
                      <a:r>
                        <a:rPr kumimoji="0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처리</a:t>
                      </a:r>
                      <a:endParaRPr kumimoji="0" lang="en-US" altLang="ko-KR" sz="105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참조 데이터 조인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Oracle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RDB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Batch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처리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발생 데이터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 이상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Cluster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환경에서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소요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(93%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단축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kumimoji="0" lang="ko-KR" altLang="en-US" sz="1100" b="1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62818">
                <a:tc>
                  <a:txBody>
                    <a:bodyPr/>
                    <a:lstStyle/>
                    <a:p>
                      <a:pPr marL="92075" marR="0" lvl="0" indent="-9207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SCM</a:t>
                      </a:r>
                      <a:r>
                        <a:rPr kumimoji="0" lang="ko-KR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업무처리</a:t>
                      </a:r>
                      <a:endParaRPr kumimoji="0" lang="en-US" altLang="ko-KR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en-US" altLang="ko-KR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Matrix </a:t>
                      </a:r>
                      <a:r>
                        <a:rPr kumimoji="0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구조 </a:t>
                      </a:r>
                      <a:r>
                        <a:rPr kumimoji="0" lang="en-US" altLang="ko-KR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Planning Procedure </a:t>
                      </a:r>
                      <a:r>
                        <a:rPr kumimoji="0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보고서 구조화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Oracle </a:t>
                      </a:r>
                      <a:r>
                        <a:rPr kumimoji="0" lang="en-US" altLang="ko-KR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RDB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Batch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처리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 단위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planning 2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 이상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소요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Cluster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환경에서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kumimoji="0" lang="ko-KR" altLang="en-US" sz="11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소요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(96%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단축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kumimoji="0" lang="ko-KR" altLang="en-US" sz="1100" b="1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62818">
                <a:tc>
                  <a:txBody>
                    <a:bodyPr/>
                    <a:lstStyle/>
                    <a:p>
                      <a:pPr marL="92075" marR="0" lvl="0" indent="-9207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생산 데이터 분석 조회</a:t>
                      </a:r>
                      <a:endParaRPr kumimoji="0" lang="en-US" altLang="ko-KR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0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복잡한 조건의 대용량 데이터 요약 질의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Oracle </a:t>
                      </a:r>
                      <a:r>
                        <a:rPr kumimoji="0" lang="en-US" altLang="ko-KR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RDB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생산 데이터 분석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조회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동시 접속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유저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6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 발생 데이터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조회 시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21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소요</a:t>
                      </a:r>
                      <a:endParaRPr kumimoji="0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HBase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적재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HBase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Framework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business logic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전환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Cluster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환경에서 동일 조건으로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소요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(90% 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단축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kumimoji="0" lang="ko-KR" altLang="en-US" sz="1100" b="1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0771">
                <a:tc>
                  <a:txBody>
                    <a:bodyPr/>
                    <a:lstStyle/>
                    <a:p>
                      <a:pPr marL="92075" marR="0" lvl="0" indent="-9207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생산 품질 분석 조회</a:t>
                      </a:r>
                      <a:endParaRPr kumimoji="0" lang="en-US" altLang="ko-KR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비교적 단순 조건의 대용량 데이터 질의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Oracle </a:t>
                      </a:r>
                      <a:r>
                        <a:rPr kumimoji="0" lang="en-US" altLang="ko-KR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RDB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품질 데이터 분석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조회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동시 접속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유저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en-US" altLang="ko-KR" sz="1100" b="1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1.5TB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테이블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 데이터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조회 시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소요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Cluster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환경에서 동일 조건으로 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37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소요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(83%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단축</a:t>
                      </a: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kumimoji="0" lang="ko-KR" altLang="en-US" sz="1100" b="1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4311">
                <a:tc>
                  <a:txBody>
                    <a:bodyPr/>
                    <a:lstStyle/>
                    <a:p>
                      <a:pPr marL="92075" marR="0" lvl="0" indent="-92075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Big Transaction</a:t>
                      </a: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실시간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IPTV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트랜젝션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처리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Oracle RDB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만으로는 증설 한계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사용자 이력 저장 불가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SNS 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와 같은 기능 구현 불가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HBase</a:t>
                      </a:r>
                    </a:p>
                    <a:p>
                      <a:pPr marL="85725" marR="0" lvl="0" indent="-85725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Redis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600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 사용자 </a:t>
                      </a:r>
                      <a:r>
                        <a:rPr kumimoji="0" lang="ko-KR" altLang="en-US" sz="1100" b="1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트랜젝션</a:t>
                      </a:r>
                      <a:r>
                        <a:rPr kumimoji="0" lang="ko-KR" altLang="en-US" sz="11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처리</a:t>
                      </a:r>
                      <a:endParaRPr kumimoji="0" lang="en-US" altLang="ko-KR" sz="1100" b="1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</a:t>
            </a:r>
            <a:r>
              <a:rPr lang="en-US" altLang="ko-KR" dirty="0"/>
              <a:t>. Hadoop </a:t>
            </a:r>
            <a:r>
              <a:rPr lang="ko-KR" altLang="en-US" dirty="0" smtClean="0"/>
              <a:t>처리 성능 사례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563309" y="324433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별첨</a:t>
            </a:r>
            <a:r>
              <a:rPr lang="en-US" altLang="ko-KR" dirty="0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별첨</a:t>
            </a:r>
            <a:r>
              <a:rPr lang="en-US" altLang="ko-KR" dirty="0" smtClean="0"/>
              <a:t>. Hadoop 2.0 - Classic Hadoop </a:t>
            </a:r>
            <a:r>
              <a:rPr lang="ko-KR" altLang="en-US" dirty="0" smtClean="0"/>
              <a:t>상의</a:t>
            </a:r>
            <a:r>
              <a:rPr lang="en-US" altLang="ko-KR" dirty="0" smtClean="0"/>
              <a:t> MapReduce </a:t>
            </a:r>
            <a:r>
              <a:rPr lang="ko-KR" altLang="en-US" dirty="0" smtClean="0"/>
              <a:t>처리 구조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52166" y="1578886"/>
            <a:ext cx="3802228" cy="1594927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b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client node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39914" y="1776807"/>
            <a:ext cx="3446146" cy="1141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b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client </a:t>
            </a:r>
            <a:r>
              <a:rPr lang="en-US" altLang="ko-KR" sz="1100" dirty="0" err="1">
                <a:solidFill>
                  <a:schemeClr val="tx1"/>
                </a:solidFill>
              </a:rPr>
              <a:t>JVM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17478" y="2031263"/>
            <a:ext cx="1133998" cy="632907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MapReduce</a:t>
            </a:r>
            <a:b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</a:br>
            <a: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program</a:t>
            </a:r>
            <a:endParaRPr lang="ko-KR" altLang="en-US" sz="1300" dirty="0">
              <a:solidFill>
                <a:schemeClr val="tx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65159" y="2031263"/>
            <a:ext cx="1054079" cy="63290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Arial Narrow" pitchFamily="34" charset="0"/>
              </a:rPr>
              <a:t> Job</a:t>
            </a:r>
            <a:endParaRPr lang="ko-KR" altLang="en-US" sz="13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41856" y="1578886"/>
            <a:ext cx="3000847" cy="1594927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b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   </a:t>
            </a:r>
            <a:r>
              <a:rPr lang="en-US" altLang="ko-KR" sz="1100" dirty="0" err="1">
                <a:solidFill>
                  <a:schemeClr val="tx1"/>
                </a:solidFill>
              </a:rPr>
              <a:t>jobtracker</a:t>
            </a:r>
            <a:r>
              <a:rPr lang="en-US" altLang="ko-KR" sz="1100" dirty="0">
                <a:solidFill>
                  <a:schemeClr val="tx1"/>
                </a:solidFill>
              </a:rPr>
              <a:t> node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08160" y="1776807"/>
            <a:ext cx="2680598" cy="1141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36349" y="1961669"/>
            <a:ext cx="1067292" cy="76629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 err="1">
                <a:solidFill>
                  <a:schemeClr val="bg1"/>
                </a:solidFill>
                <a:latin typeface="Arial Narrow" pitchFamily="34" charset="0"/>
              </a:rPr>
              <a:t>JobTracker</a:t>
            </a:r>
            <a:endParaRPr lang="ko-KR" altLang="en-US" sz="13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336173" y="3568404"/>
            <a:ext cx="1667644" cy="2922856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b" anchorCtr="0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tasktracker</a:t>
            </a:r>
            <a:r>
              <a:rPr lang="en-US" altLang="ko-KR" sz="1100" dirty="0">
                <a:solidFill>
                  <a:schemeClr val="tx1"/>
                </a:solidFill>
              </a:rPr>
              <a:t> node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530109" y="4704942"/>
            <a:ext cx="1279777" cy="1524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t" anchorCtr="0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rial Narrow" pitchFamily="34" charset="0"/>
              </a:rPr>
              <a:t>Child </a:t>
            </a:r>
            <a:r>
              <a:rPr lang="en-US" altLang="ko-KR" sz="1300" dirty="0" err="1">
                <a:solidFill>
                  <a:schemeClr val="tx1"/>
                </a:solidFill>
                <a:latin typeface="Arial Narrow" pitchFamily="34" charset="0"/>
              </a:rPr>
              <a:t>JVM</a:t>
            </a:r>
            <a:endParaRPr lang="ko-KR" altLang="en-US" sz="13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36349" y="3682175"/>
            <a:ext cx="1067292" cy="63797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 err="1">
                <a:solidFill>
                  <a:schemeClr val="bg1"/>
                </a:solidFill>
                <a:latin typeface="Arial Narrow" pitchFamily="34" charset="0"/>
              </a:rPr>
              <a:t>TaskTracker</a:t>
            </a:r>
            <a:endParaRPr lang="ko-KR" altLang="en-US" sz="1300" dirty="0">
              <a:solidFill>
                <a:schemeClr val="bg1"/>
              </a:solidFill>
              <a:latin typeface="Arial Narrow" pitchFamily="34" charset="0"/>
            </a:endParaRPr>
          </a:p>
        </p:txBody>
      </p:sp>
      <p:grpSp>
        <p:nvGrpSpPr>
          <p:cNvPr id="3" name="그룹 89"/>
          <p:cNvGrpSpPr/>
          <p:nvPr/>
        </p:nvGrpSpPr>
        <p:grpSpPr>
          <a:xfrm>
            <a:off x="2351476" y="2125644"/>
            <a:ext cx="813682" cy="246221"/>
            <a:chOff x="2538388" y="2399226"/>
            <a:chExt cx="878359" cy="277911"/>
          </a:xfrm>
        </p:grpSpPr>
        <p:cxnSp>
          <p:nvCxnSpPr>
            <p:cNvPr id="30" name="직선 화살표 연결선 29"/>
            <p:cNvCxnSpPr>
              <a:stCxn id="28" idx="3"/>
              <a:endCxn id="29" idx="1"/>
            </p:cNvCxnSpPr>
            <p:nvPr/>
          </p:nvCxnSpPr>
          <p:spPr>
            <a:xfrm>
              <a:off x="2538388" y="2649875"/>
              <a:ext cx="87835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548161" y="2399226"/>
              <a:ext cx="820565" cy="277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1: run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job</a:t>
              </a:r>
              <a:endParaRPr lang="ko-KR" altLang="en-US" sz="1000" dirty="0"/>
            </a:p>
          </p:txBody>
        </p:sp>
      </p:grpSp>
      <p:grpSp>
        <p:nvGrpSpPr>
          <p:cNvPr id="6" name="그룹 90"/>
          <p:cNvGrpSpPr/>
          <p:nvPr/>
        </p:nvGrpSpPr>
        <p:grpSpPr>
          <a:xfrm>
            <a:off x="4247552" y="1911885"/>
            <a:ext cx="2373092" cy="246221"/>
            <a:chOff x="4585178" y="2157956"/>
            <a:chExt cx="2561722" cy="277911"/>
          </a:xfrm>
        </p:grpSpPr>
        <p:cxnSp>
          <p:nvCxnSpPr>
            <p:cNvPr id="37" name="직선 화살표 연결선 36"/>
            <p:cNvCxnSpPr/>
            <p:nvPr/>
          </p:nvCxnSpPr>
          <p:spPr>
            <a:xfrm>
              <a:off x="4585178" y="2418590"/>
              <a:ext cx="256172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121655" y="2157956"/>
              <a:ext cx="1299892" cy="277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2: get new job ID</a:t>
              </a:r>
              <a:endParaRPr lang="ko-KR" altLang="en-US" sz="1000" dirty="0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6636349" y="5023928"/>
            <a:ext cx="1067292" cy="38378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Arial Narrow" pitchFamily="34" charset="0"/>
              </a:rPr>
              <a:t>Child</a:t>
            </a:r>
            <a:endParaRPr lang="ko-KR" altLang="en-US" sz="13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636349" y="5668429"/>
            <a:ext cx="1067292" cy="440048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Map/Reduce</a:t>
            </a:r>
            <a:b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</a:br>
            <a: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Task</a:t>
            </a:r>
            <a:endParaRPr lang="ko-KR" altLang="en-US" sz="1300" dirty="0">
              <a:solidFill>
                <a:schemeClr val="tx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6" name="Cloud"/>
          <p:cNvSpPr>
            <a:spLocks noChangeAspect="1" noEditPoints="1" noChangeArrowheads="1"/>
          </p:cNvSpPr>
          <p:nvPr/>
        </p:nvSpPr>
        <p:spPr bwMode="auto">
          <a:xfrm>
            <a:off x="2983557" y="3556594"/>
            <a:ext cx="1609890" cy="95498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endParaRPr lang="ko-KR" altLang="en-US" sz="1500" dirty="0">
              <a:latin typeface="Arial Narrow" pitchFamily="34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106655" y="3674403"/>
            <a:ext cx="140587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300" dirty="0">
                <a:solidFill>
                  <a:prstClr val="black"/>
                </a:solidFill>
                <a:latin typeface="Arial Narrow" pitchFamily="34" charset="0"/>
              </a:rPr>
              <a:t>Shared</a:t>
            </a:r>
          </a:p>
          <a:p>
            <a:pPr lvl="0" algn="ctr"/>
            <a:r>
              <a:rPr lang="en-US" altLang="ko-KR" sz="1300" dirty="0" err="1">
                <a:solidFill>
                  <a:prstClr val="black"/>
                </a:solidFill>
                <a:latin typeface="Arial Narrow" pitchFamily="34" charset="0"/>
              </a:rPr>
              <a:t>FileSystem</a:t>
            </a:r>
            <a:r>
              <a:rPr lang="en-US" altLang="ko-KR" sz="1300" dirty="0">
                <a:solidFill>
                  <a:prstClr val="black"/>
                </a:solidFill>
                <a:latin typeface="Arial Narrow" pitchFamily="34" charset="0"/>
              </a:rPr>
              <a:t/>
            </a:r>
            <a:br>
              <a:rPr lang="en-US" altLang="ko-KR" sz="1300" dirty="0">
                <a:solidFill>
                  <a:prstClr val="black"/>
                </a:solidFill>
                <a:latin typeface="Arial Narrow" pitchFamily="34" charset="0"/>
              </a:rPr>
            </a:br>
            <a:r>
              <a:rPr lang="en-US" altLang="ko-KR" sz="1300" dirty="0">
                <a:solidFill>
                  <a:prstClr val="black"/>
                </a:solidFill>
                <a:latin typeface="Arial Narrow" pitchFamily="34" charset="0"/>
              </a:rPr>
              <a:t>(e.g., </a:t>
            </a:r>
            <a:r>
              <a:rPr lang="en-US" altLang="ko-KR" sz="1300" dirty="0" err="1">
                <a:solidFill>
                  <a:prstClr val="black"/>
                </a:solidFill>
                <a:latin typeface="Arial Narrow" pitchFamily="34" charset="0"/>
              </a:rPr>
              <a:t>HDFS</a:t>
            </a:r>
            <a:r>
              <a:rPr lang="en-US" altLang="ko-KR" sz="1300" dirty="0">
                <a:solidFill>
                  <a:prstClr val="black"/>
                </a:solidFill>
                <a:latin typeface="Arial Narrow" pitchFamily="34" charset="0"/>
              </a:rPr>
              <a:t>)</a:t>
            </a:r>
            <a:endParaRPr lang="ko-KR" altLang="en-US" sz="1300" dirty="0">
              <a:solidFill>
                <a:prstClr val="black"/>
              </a:solidFill>
              <a:latin typeface="Arial Narrow" pitchFamily="34" charset="0"/>
            </a:endParaRPr>
          </a:p>
        </p:txBody>
      </p:sp>
      <p:grpSp>
        <p:nvGrpSpPr>
          <p:cNvPr id="10" name="그룹 103"/>
          <p:cNvGrpSpPr/>
          <p:nvPr/>
        </p:nvGrpSpPr>
        <p:grpSpPr>
          <a:xfrm>
            <a:off x="4247552" y="2165243"/>
            <a:ext cx="2373092" cy="246221"/>
            <a:chOff x="4585178" y="2443922"/>
            <a:chExt cx="2561722" cy="277911"/>
          </a:xfrm>
        </p:grpSpPr>
        <p:sp>
          <p:nvSpPr>
            <p:cNvPr id="59" name="TextBox 58"/>
            <p:cNvSpPr txBox="1"/>
            <p:nvPr/>
          </p:nvSpPr>
          <p:spPr>
            <a:xfrm>
              <a:off x="5121655" y="2443922"/>
              <a:ext cx="1038599" cy="277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4: submit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job</a:t>
              </a:r>
              <a:endParaRPr lang="ko-KR" altLang="en-US" sz="1000" dirty="0"/>
            </a:p>
          </p:txBody>
        </p:sp>
        <p:cxnSp>
          <p:nvCxnSpPr>
            <p:cNvPr id="78" name="직선 화살표 연결선 77"/>
            <p:cNvCxnSpPr/>
            <p:nvPr/>
          </p:nvCxnSpPr>
          <p:spPr>
            <a:xfrm>
              <a:off x="4585178" y="2678449"/>
              <a:ext cx="256172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4"/>
          <p:cNvGrpSpPr/>
          <p:nvPr/>
        </p:nvGrpSpPr>
        <p:grpSpPr>
          <a:xfrm>
            <a:off x="7354408" y="2098249"/>
            <a:ext cx="1480619" cy="490868"/>
            <a:chOff x="8155012" y="2380176"/>
            <a:chExt cx="1598309" cy="554045"/>
          </a:xfrm>
        </p:grpSpPr>
        <p:sp>
          <p:nvSpPr>
            <p:cNvPr id="48" name="원호 47"/>
            <p:cNvSpPr/>
            <p:nvPr/>
          </p:nvSpPr>
          <p:spPr>
            <a:xfrm>
              <a:off x="8155012" y="2380176"/>
              <a:ext cx="720080" cy="554045"/>
            </a:xfrm>
            <a:prstGeom prst="arc">
              <a:avLst>
                <a:gd name="adj1" fmla="val 16200000"/>
                <a:gd name="adj2" fmla="val 5296954"/>
              </a:avLst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876215" y="2442902"/>
              <a:ext cx="877106" cy="451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5: initialize   </a:t>
              </a:r>
              <a:br>
                <a:rPr lang="en-US" altLang="ko-KR" sz="1000" dirty="0"/>
              </a:br>
              <a:r>
                <a:rPr lang="en-US" altLang="ko-KR" sz="1000" dirty="0"/>
                <a:t>job </a:t>
              </a:r>
              <a:endParaRPr lang="ko-KR" altLang="en-US" sz="1000" dirty="0"/>
            </a:p>
          </p:txBody>
        </p:sp>
      </p:grpSp>
      <p:grpSp>
        <p:nvGrpSpPr>
          <p:cNvPr id="12" name="그룹 105"/>
          <p:cNvGrpSpPr/>
          <p:nvPr/>
        </p:nvGrpSpPr>
        <p:grpSpPr>
          <a:xfrm>
            <a:off x="4512532" y="2727968"/>
            <a:ext cx="2108113" cy="954209"/>
            <a:chOff x="4871219" y="3079066"/>
            <a:chExt cx="2275681" cy="1077019"/>
          </a:xfrm>
        </p:grpSpPr>
        <p:cxnSp>
          <p:nvCxnSpPr>
            <p:cNvPr id="9" name="직선 화살표 연결선 8"/>
            <p:cNvCxnSpPr/>
            <p:nvPr/>
          </p:nvCxnSpPr>
          <p:spPr>
            <a:xfrm flipH="1">
              <a:off x="4871219" y="3079066"/>
              <a:ext cx="2275681" cy="1077019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5355681" y="3150245"/>
              <a:ext cx="927123" cy="451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6: retrieve</a:t>
              </a:r>
            </a:p>
            <a:p>
              <a:r>
                <a:rPr lang="en-US" altLang="ko-KR" sz="1000" dirty="0"/>
                <a:t>input splits</a:t>
              </a:r>
              <a:endParaRPr lang="ko-KR" altLang="en-US" sz="1000" dirty="0"/>
            </a:p>
          </p:txBody>
        </p:sp>
      </p:grpSp>
      <p:grpSp>
        <p:nvGrpSpPr>
          <p:cNvPr id="13" name="그룹 106"/>
          <p:cNvGrpSpPr/>
          <p:nvPr/>
        </p:nvGrpSpPr>
        <p:grpSpPr>
          <a:xfrm>
            <a:off x="6287117" y="2727968"/>
            <a:ext cx="946248" cy="954209"/>
            <a:chOff x="6877918" y="3079066"/>
            <a:chExt cx="1021463" cy="1077019"/>
          </a:xfrm>
        </p:grpSpPr>
        <p:cxnSp>
          <p:nvCxnSpPr>
            <p:cNvPr id="14" name="직선 화살표 연결선 13"/>
            <p:cNvCxnSpPr>
              <a:stCxn id="8" idx="0"/>
              <a:endCxn id="35" idx="2"/>
            </p:cNvCxnSpPr>
            <p:nvPr/>
          </p:nvCxnSpPr>
          <p:spPr>
            <a:xfrm flipV="1">
              <a:off x="7830976" y="3079066"/>
              <a:ext cx="0" cy="1077019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6877918" y="3605520"/>
              <a:ext cx="1021463" cy="451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7: heartbeat</a:t>
              </a:r>
              <a:br>
                <a:rPr lang="en-US" altLang="ko-KR" sz="1000" dirty="0"/>
              </a:br>
              <a:r>
                <a:rPr lang="en-US" altLang="ko-KR" sz="1000" dirty="0"/>
                <a:t>(return task)</a:t>
              </a:r>
              <a:endParaRPr lang="ko-KR" altLang="en-US" sz="1000" dirty="0"/>
            </a:p>
          </p:txBody>
        </p:sp>
      </p:grpSp>
      <p:grpSp>
        <p:nvGrpSpPr>
          <p:cNvPr id="15" name="그룹 107"/>
          <p:cNvGrpSpPr/>
          <p:nvPr/>
        </p:nvGrpSpPr>
        <p:grpSpPr>
          <a:xfrm>
            <a:off x="4641231" y="4001169"/>
            <a:ext cx="1995118" cy="400570"/>
            <a:chOff x="5010150" y="4516125"/>
            <a:chExt cx="2153704" cy="452123"/>
          </a:xfrm>
        </p:grpSpPr>
        <p:cxnSp>
          <p:nvCxnSpPr>
            <p:cNvPr id="39" name="직선 화살표 연결선 38"/>
            <p:cNvCxnSpPr>
              <a:stCxn id="8" idx="1"/>
            </p:cNvCxnSpPr>
            <p:nvPr/>
          </p:nvCxnSpPr>
          <p:spPr>
            <a:xfrm flipH="1">
              <a:off x="5010150" y="4516125"/>
              <a:ext cx="21537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5551456" y="4516644"/>
              <a:ext cx="1077672" cy="451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8: retrieve job resources</a:t>
              </a:r>
              <a:endParaRPr lang="ko-KR" altLang="en-US" sz="1000" dirty="0"/>
            </a:p>
          </p:txBody>
        </p:sp>
      </p:grpSp>
      <p:grpSp>
        <p:nvGrpSpPr>
          <p:cNvPr id="16" name="그룹 102"/>
          <p:cNvGrpSpPr/>
          <p:nvPr/>
        </p:nvGrpSpPr>
        <p:grpSpPr>
          <a:xfrm>
            <a:off x="2693880" y="2664168"/>
            <a:ext cx="998319" cy="944604"/>
            <a:chOff x="2908007" y="3007057"/>
            <a:chExt cx="1077673" cy="1066180"/>
          </a:xfrm>
        </p:grpSpPr>
        <p:cxnSp>
          <p:nvCxnSpPr>
            <p:cNvPr id="79" name="직선 화살표 연결선 78"/>
            <p:cNvCxnSpPr>
              <a:stCxn id="29" idx="2"/>
            </p:cNvCxnSpPr>
            <p:nvPr/>
          </p:nvCxnSpPr>
          <p:spPr>
            <a:xfrm flipH="1">
              <a:off x="3985679" y="3007057"/>
              <a:ext cx="1" cy="1045461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2908007" y="3621631"/>
              <a:ext cx="1077672" cy="451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3: copy job resources</a:t>
              </a:r>
              <a:endParaRPr lang="ko-KR" altLang="en-US" sz="1000" dirty="0"/>
            </a:p>
          </p:txBody>
        </p:sp>
      </p:grpSp>
      <p:grpSp>
        <p:nvGrpSpPr>
          <p:cNvPr id="17" name="그룹 108"/>
          <p:cNvGrpSpPr/>
          <p:nvPr/>
        </p:nvGrpSpPr>
        <p:grpSpPr>
          <a:xfrm>
            <a:off x="6515191" y="4320146"/>
            <a:ext cx="761511" cy="384795"/>
            <a:chOff x="7065465" y="4876165"/>
            <a:chExt cx="822041" cy="434320"/>
          </a:xfrm>
        </p:grpSpPr>
        <p:cxnSp>
          <p:nvCxnSpPr>
            <p:cNvPr id="64" name="직선 화살표 연결선 63"/>
            <p:cNvCxnSpPr>
              <a:stCxn id="8" idx="2"/>
              <a:endCxn id="51" idx="0"/>
            </p:cNvCxnSpPr>
            <p:nvPr/>
          </p:nvCxnSpPr>
          <p:spPr>
            <a:xfrm>
              <a:off x="7758968" y="4876165"/>
              <a:ext cx="1" cy="43432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7065465" y="4954795"/>
              <a:ext cx="822041" cy="277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9: launch</a:t>
              </a:r>
              <a:endParaRPr lang="ko-KR" altLang="en-US" sz="1000" dirty="0"/>
            </a:p>
          </p:txBody>
        </p:sp>
      </p:grpSp>
      <p:grpSp>
        <p:nvGrpSpPr>
          <p:cNvPr id="18" name="그룹 109"/>
          <p:cNvGrpSpPr/>
          <p:nvPr/>
        </p:nvGrpSpPr>
        <p:grpSpPr>
          <a:xfrm>
            <a:off x="6567745" y="5407717"/>
            <a:ext cx="767957" cy="260713"/>
            <a:chOff x="7123351" y="6103709"/>
            <a:chExt cx="829000" cy="294268"/>
          </a:xfrm>
        </p:grpSpPr>
        <p:cxnSp>
          <p:nvCxnSpPr>
            <p:cNvPr id="89" name="직선 화살표 연결선 88"/>
            <p:cNvCxnSpPr>
              <a:stCxn id="63" idx="2"/>
              <a:endCxn id="69" idx="0"/>
            </p:cNvCxnSpPr>
            <p:nvPr/>
          </p:nvCxnSpPr>
          <p:spPr>
            <a:xfrm>
              <a:off x="7758968" y="6103709"/>
              <a:ext cx="0" cy="294268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7123351" y="6113234"/>
              <a:ext cx="829000" cy="277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10: run</a:t>
              </a:r>
              <a:endParaRPr lang="ko-KR" altLang="en-US" sz="1000" dirty="0"/>
            </a:p>
          </p:txBody>
        </p:sp>
      </p:grpSp>
      <p:cxnSp>
        <p:nvCxnSpPr>
          <p:cNvPr id="117" name="직선 연결선 116"/>
          <p:cNvCxnSpPr/>
          <p:nvPr/>
        </p:nvCxnSpPr>
        <p:spPr>
          <a:xfrm>
            <a:off x="8354993" y="5087724"/>
            <a:ext cx="533646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Box 2120"/>
          <p:cNvSpPr txBox="1">
            <a:spLocks noChangeArrowheads="1"/>
          </p:cNvSpPr>
          <p:nvPr/>
        </p:nvSpPr>
        <p:spPr bwMode="auto">
          <a:xfrm>
            <a:off x="104776" y="582613"/>
            <a:ext cx="9742488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ko-KR" altLang="en-US" sz="1600" b="1" dirty="0" smtClean="0">
                <a:latin typeface="Arial" pitchFamily="34" charset="0"/>
                <a:ea typeface="돋움" pitchFamily="50" charset="-127"/>
              </a:rPr>
              <a:t>중앙의 </a:t>
            </a:r>
            <a:r>
              <a:rPr lang="en-US" altLang="ko-KR" sz="1600" b="1" dirty="0" err="1" smtClean="0">
                <a:latin typeface="Arial" pitchFamily="34" charset="0"/>
                <a:ea typeface="돋움" pitchFamily="50" charset="-127"/>
              </a:rPr>
              <a:t>JobTracker</a:t>
            </a:r>
            <a:r>
              <a:rPr lang="ko-KR" altLang="en-US" sz="1600" b="1" dirty="0" smtClean="0">
                <a:latin typeface="Arial" pitchFamily="34" charset="0"/>
                <a:ea typeface="돋움" pitchFamily="50" charset="-127"/>
              </a:rPr>
              <a:t>가 </a:t>
            </a:r>
            <a:r>
              <a:rPr lang="en-US" altLang="ko-KR" sz="1600" b="1" dirty="0" smtClean="0">
                <a:latin typeface="Arial" pitchFamily="34" charset="0"/>
                <a:ea typeface="돋움" pitchFamily="50" charset="-127"/>
              </a:rPr>
              <a:t>Job</a:t>
            </a:r>
            <a:r>
              <a:rPr lang="ko-KR" altLang="en-US" sz="1600" b="1" dirty="0" smtClean="0">
                <a:latin typeface="Arial" pitchFamily="34" charset="0"/>
                <a:ea typeface="돋움" pitchFamily="50" charset="-127"/>
              </a:rPr>
              <a:t>을 자원 상황에 맞춰 </a:t>
            </a:r>
            <a:r>
              <a:rPr lang="en-US" altLang="ko-KR" sz="1600" b="1" dirty="0" err="1" smtClean="0">
                <a:latin typeface="Arial" pitchFamily="34" charset="0"/>
                <a:ea typeface="돋움" pitchFamily="50" charset="-127"/>
              </a:rPr>
              <a:t>TaskTracker</a:t>
            </a:r>
            <a:r>
              <a:rPr lang="ko-KR" altLang="en-US" sz="1600" b="1" dirty="0" smtClean="0">
                <a:latin typeface="Arial" pitchFamily="34" charset="0"/>
                <a:ea typeface="돋움" pitchFamily="50" charset="-127"/>
              </a:rPr>
              <a:t>에 할당하고 </a:t>
            </a:r>
            <a:r>
              <a:rPr lang="en-US" altLang="ko-KR" sz="1600" b="1" dirty="0" err="1" smtClean="0">
                <a:latin typeface="Arial" pitchFamily="34" charset="0"/>
                <a:ea typeface="돋움" pitchFamily="50" charset="-127"/>
              </a:rPr>
              <a:t>TaskTracker</a:t>
            </a:r>
            <a:r>
              <a:rPr lang="ko-KR" altLang="en-US" sz="1600" b="1" dirty="0" smtClean="0">
                <a:latin typeface="Arial" pitchFamily="34" charset="0"/>
                <a:ea typeface="돋움" pitchFamily="50" charset="-127"/>
              </a:rPr>
              <a:t>는 이를 실행하며 진척 상황을 보고하는 중앙 집중적인 분산</a:t>
            </a:r>
            <a:r>
              <a:rPr lang="en-US" altLang="ko-KR" sz="1600" b="1" dirty="0" smtClean="0">
                <a:latin typeface="Arial" pitchFamily="34" charset="0"/>
                <a:ea typeface="돋움" pitchFamily="50" charset="-127"/>
              </a:rPr>
              <a:t> </a:t>
            </a:r>
            <a:r>
              <a:rPr lang="ko-KR" altLang="en-US" sz="1600" b="1" dirty="0" smtClean="0">
                <a:latin typeface="Arial" pitchFamily="34" charset="0"/>
                <a:ea typeface="돋움" pitchFamily="50" charset="-127"/>
              </a:rPr>
              <a:t>병렬 처리 </a:t>
            </a:r>
            <a:r>
              <a:rPr lang="en-US" altLang="ko-KR" sz="1600" b="1" dirty="0" smtClean="0">
                <a:latin typeface="Arial" pitchFamily="34" charset="0"/>
                <a:ea typeface="돋움" pitchFamily="50" charset="-127"/>
              </a:rPr>
              <a:t>Framework</a:t>
            </a:r>
          </a:p>
        </p:txBody>
      </p:sp>
      <p:sp>
        <p:nvSpPr>
          <p:cNvPr id="49" name="실행 단추: 홈 48">
            <a:hlinkClick r:id="rId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1" grpId="0" animBg="1"/>
      <p:bldP spid="63" grpId="0" animBg="1"/>
      <p:bldP spid="6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별첨</a:t>
            </a:r>
            <a:r>
              <a:rPr lang="en-US" altLang="ko-KR" dirty="0" smtClean="0"/>
              <a:t>. Hadoop 2.0 - YARN </a:t>
            </a:r>
            <a:r>
              <a:rPr lang="ko-KR" altLang="en-US" dirty="0" smtClean="0"/>
              <a:t>상의</a:t>
            </a:r>
            <a:r>
              <a:rPr lang="en-US" altLang="ko-KR" dirty="0" smtClean="0"/>
              <a:t> MapReduce </a:t>
            </a:r>
            <a:r>
              <a:rPr lang="ko-KR" altLang="en-US" dirty="0" smtClean="0"/>
              <a:t>처리 구조</a:t>
            </a:r>
            <a:endParaRPr lang="ko-KR" altLang="en-US" sz="2200" dirty="0"/>
          </a:p>
        </p:txBody>
      </p:sp>
      <p:grpSp>
        <p:nvGrpSpPr>
          <p:cNvPr id="4" name="그룹 3"/>
          <p:cNvGrpSpPr/>
          <p:nvPr/>
        </p:nvGrpSpPr>
        <p:grpSpPr>
          <a:xfrm>
            <a:off x="7421112" y="3492797"/>
            <a:ext cx="1500713" cy="3126058"/>
            <a:chOff x="8010996" y="4099679"/>
            <a:chExt cx="1620000" cy="3299038"/>
          </a:xfrm>
        </p:grpSpPr>
        <p:sp>
          <p:nvSpPr>
            <p:cNvPr id="5" name="직사각형 4"/>
            <p:cNvSpPr/>
            <p:nvPr/>
          </p:nvSpPr>
          <p:spPr>
            <a:xfrm>
              <a:off x="8010996" y="4099679"/>
              <a:ext cx="1620000" cy="3299038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worker (node manager) node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244932" y="4228093"/>
              <a:ext cx="1152128" cy="72008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err="1">
                  <a:solidFill>
                    <a:schemeClr val="bg1"/>
                  </a:solidFill>
                  <a:latin typeface="Arial Narrow" pitchFamily="34" charset="0"/>
                </a:rPr>
                <a:t>NodeManager</a:t>
              </a:r>
              <a:endParaRPr lang="ko-KR" altLang="en-US" sz="1300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019706" y="3173812"/>
            <a:ext cx="1534232" cy="1838809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b" anchorCtr="0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nodemanager</a:t>
            </a:r>
            <a:r>
              <a:rPr lang="en-US" altLang="ko-KR" sz="1100" dirty="0">
                <a:solidFill>
                  <a:schemeClr val="tx1"/>
                </a:solidFill>
              </a:rPr>
              <a:t> node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3176" y="3298035"/>
            <a:ext cx="1067292" cy="57411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 err="1">
                <a:solidFill>
                  <a:schemeClr val="bg1"/>
                </a:solidFill>
                <a:latin typeface="Arial Narrow" pitchFamily="34" charset="0"/>
              </a:rPr>
              <a:t>NodeManager</a:t>
            </a:r>
            <a:endParaRPr lang="ko-KR" altLang="en-US" sz="13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8221" y="1451291"/>
            <a:ext cx="3521016" cy="1435914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b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client node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9263" y="1578885"/>
            <a:ext cx="3266562" cy="1014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b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client </a:t>
            </a:r>
            <a:r>
              <a:rPr lang="en-US" altLang="ko-KR" sz="1100" dirty="0" err="1">
                <a:solidFill>
                  <a:schemeClr val="tx1"/>
                </a:solidFill>
              </a:rPr>
              <a:t>JVM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0655" y="1761901"/>
            <a:ext cx="1133998" cy="574110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MapReduce</a:t>
            </a:r>
            <a:b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</a:br>
            <a: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program</a:t>
            </a:r>
            <a:endParaRPr lang="ko-KR" altLang="en-US" sz="1300" dirty="0">
              <a:solidFill>
                <a:schemeClr val="tx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8336" y="1761901"/>
            <a:ext cx="1054079" cy="57411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Arial Narrow" pitchFamily="34" charset="0"/>
              </a:rPr>
              <a:t> Job</a:t>
            </a:r>
            <a:endParaRPr lang="ko-KR" altLang="en-US" sz="13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21263" y="1451290"/>
            <a:ext cx="2658254" cy="1435913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b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master (resource manager) node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54215" y="1578885"/>
            <a:ext cx="2355551" cy="1014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87349" y="1706480"/>
            <a:ext cx="1518527" cy="70176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 err="1">
                <a:solidFill>
                  <a:schemeClr val="bg1"/>
                </a:solidFill>
                <a:latin typeface="Arial Narrow" pitchFamily="34" charset="0"/>
              </a:rPr>
              <a:t>ResourceManager</a:t>
            </a:r>
            <a:endParaRPr lang="ko-KR" altLang="en-US" sz="13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31582" y="4704943"/>
            <a:ext cx="1279777" cy="1524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t" anchorCtr="0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rial Narrow" pitchFamily="34" charset="0"/>
              </a:rPr>
              <a:t>Container </a:t>
            </a:r>
            <a:r>
              <a:rPr lang="en-US" altLang="ko-KR" sz="1300" dirty="0" err="1">
                <a:solidFill>
                  <a:schemeClr val="tx1"/>
                </a:solidFill>
                <a:latin typeface="Arial Narrow" pitchFamily="34" charset="0"/>
              </a:rPr>
              <a:t>JVM</a:t>
            </a:r>
            <a:endParaRPr lang="ko-KR" altLang="en-US" sz="1300" dirty="0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084653" y="1791842"/>
            <a:ext cx="813682" cy="257114"/>
            <a:chOff x="2620169" y="2190574"/>
            <a:chExt cx="878359" cy="290206"/>
          </a:xfrm>
        </p:grpSpPr>
        <p:cxnSp>
          <p:nvCxnSpPr>
            <p:cNvPr id="18" name="직선 화살표 연결선 17"/>
            <p:cNvCxnSpPr>
              <a:stCxn id="11" idx="3"/>
              <a:endCxn id="12" idx="1"/>
            </p:cNvCxnSpPr>
            <p:nvPr/>
          </p:nvCxnSpPr>
          <p:spPr>
            <a:xfrm>
              <a:off x="2620169" y="2480780"/>
              <a:ext cx="87835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621470" y="2190574"/>
              <a:ext cx="820565" cy="277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1: run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job</a:t>
              </a:r>
              <a:endParaRPr lang="ko-KR" altLang="en-US" sz="10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952414" y="1651117"/>
            <a:ext cx="2734936" cy="246221"/>
            <a:chOff x="4585178" y="2157956"/>
            <a:chExt cx="2561722" cy="277911"/>
          </a:xfrm>
        </p:grpSpPr>
        <p:cxnSp>
          <p:nvCxnSpPr>
            <p:cNvPr id="22" name="직선 화살표 연결선 21"/>
            <p:cNvCxnSpPr/>
            <p:nvPr/>
          </p:nvCxnSpPr>
          <p:spPr>
            <a:xfrm>
              <a:off x="4585178" y="2418590"/>
              <a:ext cx="256172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60064" y="2157956"/>
              <a:ext cx="1591868" cy="277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2: get new application  ID</a:t>
              </a:r>
              <a:endParaRPr lang="ko-KR" altLang="en-US" sz="1000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637823" y="5023929"/>
            <a:ext cx="1067292" cy="38378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Arial Narrow" pitchFamily="34" charset="0"/>
              </a:rPr>
              <a:t>Container</a:t>
            </a:r>
            <a:endParaRPr lang="ko-KR" altLang="en-US" sz="13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37823" y="5668430"/>
            <a:ext cx="1067292" cy="440048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54" tIns="41577" rIns="83154" bIns="41577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Map/Reduce</a:t>
            </a:r>
            <a:b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</a:br>
            <a:r>
              <a:rPr lang="en-US" altLang="ko-KR" sz="13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Task</a:t>
            </a:r>
            <a:endParaRPr lang="ko-KR" altLang="en-US" sz="1300" dirty="0">
              <a:solidFill>
                <a:schemeClr val="tx1"/>
              </a:solidFill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26" name="그룹 28"/>
          <p:cNvGrpSpPr/>
          <p:nvPr/>
        </p:nvGrpSpPr>
        <p:grpSpPr>
          <a:xfrm>
            <a:off x="3952414" y="1993512"/>
            <a:ext cx="2734936" cy="246221"/>
            <a:chOff x="4585178" y="2443922"/>
            <a:chExt cx="2561722" cy="277911"/>
          </a:xfrm>
        </p:grpSpPr>
        <p:sp>
          <p:nvSpPr>
            <p:cNvPr id="30" name="TextBox 29"/>
            <p:cNvSpPr txBox="1"/>
            <p:nvPr/>
          </p:nvSpPr>
          <p:spPr>
            <a:xfrm>
              <a:off x="5121655" y="2443922"/>
              <a:ext cx="1332112" cy="277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4: submit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application</a:t>
              </a:r>
              <a:endParaRPr lang="ko-KR" altLang="en-US" sz="1000" dirty="0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585178" y="2678449"/>
              <a:ext cx="256172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31"/>
          <p:cNvGrpSpPr/>
          <p:nvPr/>
        </p:nvGrpSpPr>
        <p:grpSpPr>
          <a:xfrm>
            <a:off x="4303590" y="4122330"/>
            <a:ext cx="1193532" cy="485308"/>
            <a:chOff x="9082809" y="2291803"/>
            <a:chExt cx="1288403" cy="655053"/>
          </a:xfrm>
        </p:grpSpPr>
        <p:sp>
          <p:nvSpPr>
            <p:cNvPr id="33" name="원호 32"/>
            <p:cNvSpPr/>
            <p:nvPr/>
          </p:nvSpPr>
          <p:spPr>
            <a:xfrm flipH="1">
              <a:off x="9828288" y="2482692"/>
              <a:ext cx="542924" cy="464164"/>
            </a:xfrm>
            <a:prstGeom prst="arc">
              <a:avLst>
                <a:gd name="adj1" fmla="val 16200000"/>
                <a:gd name="adj2" fmla="val 5614816"/>
              </a:avLst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82809" y="2291803"/>
              <a:ext cx="877106" cy="540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6: initialize   </a:t>
              </a:r>
              <a:br>
                <a:rPr lang="en-US" altLang="ko-KR" sz="1000" dirty="0"/>
              </a:br>
              <a:r>
                <a:rPr lang="en-US" altLang="ko-KR" sz="1000" dirty="0"/>
                <a:t>    job </a:t>
              </a:r>
              <a:endParaRPr lang="ko-KR" altLang="en-US" sz="10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15849" y="3101489"/>
            <a:ext cx="858855" cy="391745"/>
          </a:xfrm>
          <a:prstGeom prst="rect">
            <a:avLst/>
          </a:prstGeom>
          <a:noFill/>
        </p:spPr>
        <p:txBody>
          <a:bodyPr wrap="square" lIns="83154" tIns="41577" rIns="83154" bIns="41577" rtlCol="0">
            <a:spAutoFit/>
          </a:bodyPr>
          <a:lstStyle/>
          <a:p>
            <a:r>
              <a:rPr lang="en-US" altLang="ko-KR" sz="1000" dirty="0"/>
              <a:t>6: retrieve</a:t>
            </a:r>
          </a:p>
          <a:p>
            <a:r>
              <a:rPr lang="en-US" altLang="ko-KR" sz="1000" dirty="0"/>
              <a:t>input splits</a:t>
            </a:r>
            <a:endParaRPr lang="ko-KR" altLang="en-US" sz="1000" dirty="0"/>
          </a:p>
        </p:txBody>
      </p:sp>
      <p:grpSp>
        <p:nvGrpSpPr>
          <p:cNvPr id="32" name="그룹 35"/>
          <p:cNvGrpSpPr/>
          <p:nvPr/>
        </p:nvGrpSpPr>
        <p:grpSpPr>
          <a:xfrm>
            <a:off x="6320469" y="2408249"/>
            <a:ext cx="2234643" cy="1975696"/>
            <a:chOff x="3529546" y="2276094"/>
            <a:chExt cx="2412268" cy="2229975"/>
          </a:xfrm>
        </p:grpSpPr>
        <p:cxnSp>
          <p:nvCxnSpPr>
            <p:cNvPr id="37" name="직선 화살표 연결선 36"/>
            <p:cNvCxnSpPr>
              <a:endCxn id="15" idx="2"/>
            </p:cNvCxnSpPr>
            <p:nvPr/>
          </p:nvCxnSpPr>
          <p:spPr>
            <a:xfrm flipV="1">
              <a:off x="3529546" y="2276094"/>
              <a:ext cx="1215659" cy="2229975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310557" y="2924165"/>
              <a:ext cx="1631257" cy="451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8: allocate resources</a:t>
              </a:r>
              <a:br>
                <a:rPr lang="en-US" altLang="ko-KR" sz="1000" dirty="0"/>
              </a:br>
              <a:r>
                <a:rPr lang="en-US" altLang="ko-KR" sz="1000" dirty="0"/>
                <a:t>(resource negotiation)</a:t>
              </a:r>
              <a:endParaRPr lang="ko-KR" altLang="en-US" sz="1000" dirty="0"/>
            </a:p>
          </p:txBody>
        </p:sp>
      </p:grpSp>
      <p:grpSp>
        <p:nvGrpSpPr>
          <p:cNvPr id="36" name="그룹 38"/>
          <p:cNvGrpSpPr/>
          <p:nvPr/>
        </p:nvGrpSpPr>
        <p:grpSpPr>
          <a:xfrm>
            <a:off x="4219237" y="5255785"/>
            <a:ext cx="3418586" cy="309515"/>
            <a:chOff x="4554612" y="5959125"/>
            <a:chExt cx="3690320" cy="349351"/>
          </a:xfrm>
        </p:grpSpPr>
        <p:cxnSp>
          <p:nvCxnSpPr>
            <p:cNvPr id="40" name="직선 화살표 연결선 39"/>
            <p:cNvCxnSpPr/>
            <p:nvPr/>
          </p:nvCxnSpPr>
          <p:spPr>
            <a:xfrm flipH="1">
              <a:off x="4554612" y="5959125"/>
              <a:ext cx="369032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431024" y="6030565"/>
              <a:ext cx="1937497" cy="277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10: retrieve job resources</a:t>
              </a:r>
              <a:endParaRPr lang="ko-KR" altLang="en-US" sz="1000" dirty="0"/>
            </a:p>
          </p:txBody>
        </p:sp>
      </p:grpSp>
      <p:grpSp>
        <p:nvGrpSpPr>
          <p:cNvPr id="39" name="그룹 41"/>
          <p:cNvGrpSpPr/>
          <p:nvPr/>
        </p:nvGrpSpPr>
        <p:grpSpPr>
          <a:xfrm>
            <a:off x="2551593" y="2336010"/>
            <a:ext cx="933880" cy="2647434"/>
            <a:chOff x="2754412" y="2634347"/>
            <a:chExt cx="1008112" cy="1115836"/>
          </a:xfrm>
        </p:grpSpPr>
        <p:cxnSp>
          <p:nvCxnSpPr>
            <p:cNvPr id="43" name="직선 화살표 연결선 42"/>
            <p:cNvCxnSpPr>
              <a:stCxn id="12" idx="2"/>
            </p:cNvCxnSpPr>
            <p:nvPr/>
          </p:nvCxnSpPr>
          <p:spPr>
            <a:xfrm>
              <a:off x="3697648" y="2634347"/>
              <a:ext cx="0" cy="111583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754412" y="3145682"/>
              <a:ext cx="1008112" cy="168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3: copy job resources</a:t>
              </a:r>
              <a:endParaRPr lang="ko-KR" altLang="en-US" sz="1000" dirty="0"/>
            </a:p>
          </p:txBody>
        </p:sp>
      </p:grpSp>
      <p:grpSp>
        <p:nvGrpSpPr>
          <p:cNvPr id="42" name="그룹 44"/>
          <p:cNvGrpSpPr/>
          <p:nvPr/>
        </p:nvGrpSpPr>
        <p:grpSpPr>
          <a:xfrm>
            <a:off x="7386137" y="4296802"/>
            <a:ext cx="856194" cy="408141"/>
            <a:chOff x="6628729" y="4777808"/>
            <a:chExt cx="924250" cy="460670"/>
          </a:xfrm>
        </p:grpSpPr>
        <p:cxnSp>
          <p:nvCxnSpPr>
            <p:cNvPr id="46" name="직선 화살표 연결선 45"/>
            <p:cNvCxnSpPr>
              <a:stCxn id="6" idx="2"/>
              <a:endCxn id="16" idx="0"/>
            </p:cNvCxnSpPr>
            <p:nvPr/>
          </p:nvCxnSpPr>
          <p:spPr>
            <a:xfrm>
              <a:off x="7476485" y="4777808"/>
              <a:ext cx="1" cy="46067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628729" y="4863175"/>
              <a:ext cx="924250" cy="277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9b</a:t>
              </a:r>
              <a:r>
                <a:rPr lang="en-US" altLang="ko-KR" sz="1000" dirty="0"/>
                <a:t>: launch</a:t>
              </a:r>
              <a:endParaRPr lang="ko-KR" altLang="en-US" sz="1000" dirty="0"/>
            </a:p>
          </p:txBody>
        </p:sp>
      </p:grpSp>
      <p:grpSp>
        <p:nvGrpSpPr>
          <p:cNvPr id="45" name="그룹 47"/>
          <p:cNvGrpSpPr/>
          <p:nvPr/>
        </p:nvGrpSpPr>
        <p:grpSpPr>
          <a:xfrm>
            <a:off x="7562611" y="5421682"/>
            <a:ext cx="767957" cy="260713"/>
            <a:chOff x="6880595" y="6031702"/>
            <a:chExt cx="829000" cy="294268"/>
          </a:xfrm>
        </p:grpSpPr>
        <p:cxnSp>
          <p:nvCxnSpPr>
            <p:cNvPr id="49" name="직선 화살표 연결선 48"/>
            <p:cNvCxnSpPr>
              <a:stCxn id="24" idx="2"/>
              <a:endCxn id="25" idx="0"/>
            </p:cNvCxnSpPr>
            <p:nvPr/>
          </p:nvCxnSpPr>
          <p:spPr>
            <a:xfrm>
              <a:off x="7537851" y="6031702"/>
              <a:ext cx="0" cy="294268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880595" y="6040664"/>
              <a:ext cx="829000" cy="277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11: run</a:t>
              </a:r>
              <a:endParaRPr lang="ko-KR" altLang="en-US" sz="1000" dirty="0"/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9070811" y="5012118"/>
            <a:ext cx="351475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5253176" y="4183258"/>
            <a:ext cx="1067292" cy="57411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37" tIns="41577" rIns="32737" bIns="41577" rtlCol="0" anchor="ctr"/>
          <a:lstStyle/>
          <a:p>
            <a:pPr algn="ctr"/>
            <a:r>
              <a:rPr lang="en-US" altLang="ko-KR" sz="1300" dirty="0" err="1">
                <a:solidFill>
                  <a:schemeClr val="bg1"/>
                </a:solidFill>
                <a:latin typeface="Arial Narrow" pitchFamily="34" charset="0"/>
              </a:rPr>
              <a:t>MRApplication</a:t>
            </a:r>
            <a:r>
              <a:rPr lang="en-US" altLang="ko-KR" sz="1300" dirty="0">
                <a:solidFill>
                  <a:schemeClr val="bg1"/>
                </a:solidFill>
                <a:latin typeface="Arial Narrow" pitchFamily="34" charset="0"/>
              </a:rPr>
              <a:t/>
            </a:r>
            <a:br>
              <a:rPr lang="en-US" altLang="ko-KR" sz="13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en-US" altLang="ko-KR" sz="1300" dirty="0">
                <a:solidFill>
                  <a:schemeClr val="bg1"/>
                </a:solidFill>
                <a:latin typeface="Arial Narrow" pitchFamily="34" charset="0"/>
              </a:rPr>
              <a:t>Master</a:t>
            </a:r>
            <a:endParaRPr lang="ko-KR" altLang="en-US" sz="1300" dirty="0">
              <a:solidFill>
                <a:schemeClr val="bg1"/>
              </a:solidFill>
              <a:latin typeface="Arial Narrow" pitchFamily="34" charset="0"/>
            </a:endParaRPr>
          </a:p>
        </p:txBody>
      </p:sp>
      <p:grpSp>
        <p:nvGrpSpPr>
          <p:cNvPr id="48" name="그룹 52"/>
          <p:cNvGrpSpPr/>
          <p:nvPr/>
        </p:nvGrpSpPr>
        <p:grpSpPr>
          <a:xfrm>
            <a:off x="5019706" y="2408249"/>
            <a:ext cx="2201290" cy="889787"/>
            <a:chOff x="5418708" y="2718198"/>
            <a:chExt cx="2376264" cy="1004306"/>
          </a:xfrm>
        </p:grpSpPr>
        <p:cxnSp>
          <p:nvCxnSpPr>
            <p:cNvPr id="54" name="직선 화살표 연결선 53"/>
            <p:cNvCxnSpPr>
              <a:endCxn id="8" idx="0"/>
            </p:cNvCxnSpPr>
            <p:nvPr/>
          </p:nvCxnSpPr>
          <p:spPr>
            <a:xfrm flipH="1">
              <a:off x="6246800" y="2718198"/>
              <a:ext cx="1548172" cy="100430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418708" y="3220001"/>
              <a:ext cx="1402818" cy="277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5a</a:t>
              </a:r>
              <a:r>
                <a:rPr lang="en-US" altLang="ko-KR" sz="1000" dirty="0"/>
                <a:t>: start container</a:t>
              </a:r>
              <a:endParaRPr lang="ko-KR" altLang="en-US" sz="1000" dirty="0"/>
            </a:p>
          </p:txBody>
        </p:sp>
      </p:grpSp>
      <p:grpSp>
        <p:nvGrpSpPr>
          <p:cNvPr id="53" name="그룹 55"/>
          <p:cNvGrpSpPr/>
          <p:nvPr/>
        </p:nvGrpSpPr>
        <p:grpSpPr>
          <a:xfrm>
            <a:off x="4987594" y="3872145"/>
            <a:ext cx="855170" cy="311114"/>
            <a:chOff x="5384042" y="4370504"/>
            <a:chExt cx="923145" cy="351155"/>
          </a:xfrm>
        </p:grpSpPr>
        <p:cxnSp>
          <p:nvCxnSpPr>
            <p:cNvPr id="57" name="직선 화살표 연결선 56"/>
            <p:cNvCxnSpPr>
              <a:stCxn id="8" idx="2"/>
              <a:endCxn id="52" idx="0"/>
            </p:cNvCxnSpPr>
            <p:nvPr/>
          </p:nvCxnSpPr>
          <p:spPr>
            <a:xfrm>
              <a:off x="6246800" y="4370504"/>
              <a:ext cx="0" cy="351155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384042" y="4422741"/>
              <a:ext cx="923145" cy="277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5b</a:t>
              </a:r>
              <a:r>
                <a:rPr lang="en-US" altLang="ko-KR" sz="1000" dirty="0"/>
                <a:t>: launch</a:t>
              </a:r>
              <a:endParaRPr lang="ko-KR" altLang="en-US" sz="1000" dirty="0"/>
            </a:p>
          </p:txBody>
        </p:sp>
      </p:grpSp>
      <p:grpSp>
        <p:nvGrpSpPr>
          <p:cNvPr id="56" name="그룹 58"/>
          <p:cNvGrpSpPr/>
          <p:nvPr/>
        </p:nvGrpSpPr>
        <p:grpSpPr>
          <a:xfrm>
            <a:off x="4048193" y="4521991"/>
            <a:ext cx="1201869" cy="551056"/>
            <a:chOff x="4369973" y="5103986"/>
            <a:chExt cx="1297402" cy="621979"/>
          </a:xfrm>
        </p:grpSpPr>
        <p:cxnSp>
          <p:nvCxnSpPr>
            <p:cNvPr id="60" name="직선 화살표 연결선 59"/>
            <p:cNvCxnSpPr/>
            <p:nvPr/>
          </p:nvCxnSpPr>
          <p:spPr>
            <a:xfrm flipH="1">
              <a:off x="4369973" y="5343525"/>
              <a:ext cx="1297402" cy="38244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410596" y="5103986"/>
              <a:ext cx="1008112" cy="451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7: retrieve input splits</a:t>
              </a:r>
              <a:endParaRPr lang="ko-KR" altLang="en-US" sz="1000" dirty="0"/>
            </a:p>
          </p:txBody>
        </p:sp>
      </p:grpSp>
      <p:grpSp>
        <p:nvGrpSpPr>
          <p:cNvPr id="59" name="그룹 61"/>
          <p:cNvGrpSpPr/>
          <p:nvPr/>
        </p:nvGrpSpPr>
        <p:grpSpPr>
          <a:xfrm>
            <a:off x="6319228" y="3955640"/>
            <a:ext cx="1318595" cy="895250"/>
            <a:chOff x="2677029" y="3333082"/>
            <a:chExt cx="1423406" cy="1010474"/>
          </a:xfrm>
        </p:grpSpPr>
        <p:cxnSp>
          <p:nvCxnSpPr>
            <p:cNvPr id="63" name="직선 화살표 연결선 62"/>
            <p:cNvCxnSpPr>
              <a:endCxn id="6" idx="1"/>
            </p:cNvCxnSpPr>
            <p:nvPr/>
          </p:nvCxnSpPr>
          <p:spPr>
            <a:xfrm flipV="1">
              <a:off x="2677029" y="3333082"/>
              <a:ext cx="1423406" cy="73204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2993721" y="3891950"/>
              <a:ext cx="815628" cy="451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9a</a:t>
              </a:r>
              <a:r>
                <a:rPr lang="en-US" altLang="ko-KR" sz="1000" dirty="0"/>
                <a:t>: start</a:t>
              </a:r>
              <a:br>
                <a:rPr lang="en-US" altLang="ko-KR" sz="1000" dirty="0"/>
              </a:br>
              <a:r>
                <a:rPr lang="en-US" altLang="ko-KR" sz="1000" dirty="0"/>
                <a:t>container</a:t>
              </a:r>
              <a:endParaRPr lang="ko-KR" altLang="en-US" sz="1000" dirty="0"/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480921" y="5821370"/>
          <a:ext cx="2509467" cy="7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056"/>
                <a:gridCol w="715235"/>
                <a:gridCol w="677000"/>
                <a:gridCol w="643176"/>
              </a:tblGrid>
              <a:tr h="185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Priority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 smtClean="0"/>
                        <a:t>HostName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Resource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Containers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85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 smtClean="0"/>
                        <a:t>SBPR01DT01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 smtClean="0"/>
                        <a:t>1GB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en-US" altLang="ko-KR" sz="800" dirty="0" err="1" smtClean="0"/>
                        <a:t>2vcore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5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5329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SBPR01DT03</a:t>
                      </a:r>
                      <a:endParaRPr lang="ko-KR" altLang="en-US" sz="800" dirty="0" smtClean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 smtClean="0"/>
                        <a:t>2GB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baseline="0" dirty="0" err="1" smtClean="0"/>
                        <a:t>4vcore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5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5329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</a:t>
                      </a:r>
                      <a:endParaRPr lang="ko-KR" altLang="en-US" sz="800" dirty="0" smtClean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 marL="33349" marR="33349" marT="31895" marB="31895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4369962" y="5598101"/>
            <a:ext cx="1633077" cy="237854"/>
          </a:xfrm>
          <a:prstGeom prst="rect">
            <a:avLst/>
          </a:prstGeom>
          <a:noFill/>
        </p:spPr>
        <p:txBody>
          <a:bodyPr wrap="none" lIns="83154" tIns="41577" rIns="83154" bIns="41577" rtlCol="0">
            <a:spAutoFit/>
          </a:bodyPr>
          <a:lstStyle/>
          <a:p>
            <a:r>
              <a:rPr lang="en-US" altLang="ko-KR" sz="1000" dirty="0"/>
              <a:t>&lt; Resource negotiation &gt;</a:t>
            </a:r>
            <a:endParaRPr lang="ko-KR" altLang="en-US" sz="1000" dirty="0"/>
          </a:p>
        </p:txBody>
      </p:sp>
      <p:sp>
        <p:nvSpPr>
          <p:cNvPr id="66" name="Text Box 2120"/>
          <p:cNvSpPr txBox="1">
            <a:spLocks noChangeArrowheads="1"/>
          </p:cNvSpPr>
          <p:nvPr/>
        </p:nvSpPr>
        <p:spPr bwMode="auto">
          <a:xfrm>
            <a:off x="104776" y="582613"/>
            <a:ext cx="9742488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en-US" altLang="ko-KR" sz="1600" b="1" dirty="0" err="1" smtClean="0">
                <a:latin typeface="Arial" pitchFamily="34" charset="0"/>
                <a:ea typeface="돋움" pitchFamily="50" charset="-127"/>
              </a:rPr>
              <a:t>ResourceManager</a:t>
            </a:r>
            <a:r>
              <a:rPr lang="ko-KR" altLang="en-US" sz="1600" b="1" dirty="0" smtClean="0">
                <a:latin typeface="Arial" pitchFamily="34" charset="0"/>
                <a:ea typeface="돋움" pitchFamily="50" charset="-127"/>
              </a:rPr>
              <a:t>는 </a:t>
            </a:r>
            <a:r>
              <a:rPr lang="en-US" altLang="ko-KR" sz="1600" b="1" dirty="0" smtClean="0">
                <a:latin typeface="Arial" pitchFamily="34" charset="0"/>
                <a:ea typeface="돋움" pitchFamily="50" charset="-127"/>
              </a:rPr>
              <a:t>Job scheduling</a:t>
            </a:r>
            <a:r>
              <a:rPr lang="ko-KR" altLang="en-US" sz="1600" b="1" dirty="0" smtClean="0">
                <a:latin typeface="Arial" pitchFamily="34" charset="0"/>
                <a:ea typeface="돋움" pitchFamily="50" charset="-127"/>
              </a:rPr>
              <a:t>과 자원 관리에 집중하고 </a:t>
            </a:r>
            <a:r>
              <a:rPr lang="en-US" altLang="ko-KR" sz="1600" b="1" dirty="0" smtClean="0">
                <a:latin typeface="Arial" pitchFamily="34" charset="0"/>
                <a:ea typeface="돋움" pitchFamily="50" charset="-127"/>
              </a:rPr>
              <a:t>task scheduling </a:t>
            </a:r>
            <a:r>
              <a:rPr lang="ko-KR" altLang="en-US" sz="1600" b="1" dirty="0" smtClean="0">
                <a:latin typeface="Arial" pitchFamily="34" charset="0"/>
                <a:ea typeface="돋움" pitchFamily="50" charset="-127"/>
              </a:rPr>
              <a:t>기능은 </a:t>
            </a:r>
            <a:r>
              <a:rPr lang="en-US" altLang="ko-KR" sz="1600" b="1" dirty="0" smtClean="0">
                <a:latin typeface="Arial" pitchFamily="34" charset="0"/>
                <a:ea typeface="돋움" pitchFamily="50" charset="-127"/>
              </a:rPr>
              <a:t>Application Master</a:t>
            </a:r>
            <a:r>
              <a:rPr lang="ko-KR" altLang="en-US" sz="1600" b="1" dirty="0" smtClean="0">
                <a:latin typeface="Arial" pitchFamily="34" charset="0"/>
                <a:ea typeface="돋움" pitchFamily="50" charset="-127"/>
              </a:rPr>
              <a:t>에 위임하여 부하를 경감</a:t>
            </a:r>
            <a:r>
              <a:rPr lang="en-US" altLang="ko-KR" sz="1600" b="1" dirty="0" smtClean="0">
                <a:latin typeface="Arial" pitchFamily="34" charset="0"/>
                <a:ea typeface="돋움" pitchFamily="50" charset="-127"/>
              </a:rPr>
              <a:t>, </a:t>
            </a:r>
            <a:r>
              <a:rPr lang="ko-KR" altLang="en-US" sz="1600" b="1" dirty="0" smtClean="0">
                <a:latin typeface="Arial" pitchFamily="34" charset="0"/>
                <a:ea typeface="돋움" pitchFamily="50" charset="-127"/>
              </a:rPr>
              <a:t>확장 한계를 극복하고 세밀한 자원 관리로 자원 활용을 극대화함</a:t>
            </a:r>
          </a:p>
        </p:txBody>
      </p:sp>
      <p:sp>
        <p:nvSpPr>
          <p:cNvPr id="68" name="Cloud"/>
          <p:cNvSpPr>
            <a:spLocks noChangeAspect="1" noEditPoints="1" noChangeArrowheads="1"/>
          </p:cNvSpPr>
          <p:nvPr/>
        </p:nvSpPr>
        <p:spPr bwMode="auto">
          <a:xfrm>
            <a:off x="2648744" y="5013176"/>
            <a:ext cx="1609890" cy="95498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endParaRPr lang="ko-KR" altLang="en-US" sz="1500" dirty="0">
              <a:latin typeface="Arial Narrow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771842" y="5130985"/>
            <a:ext cx="140587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300" dirty="0">
                <a:solidFill>
                  <a:prstClr val="black"/>
                </a:solidFill>
                <a:latin typeface="Arial Narrow" pitchFamily="34" charset="0"/>
              </a:rPr>
              <a:t>Shared</a:t>
            </a:r>
          </a:p>
          <a:p>
            <a:pPr lvl="0" algn="ctr"/>
            <a:r>
              <a:rPr lang="en-US" altLang="ko-KR" sz="1300" dirty="0" err="1">
                <a:solidFill>
                  <a:prstClr val="black"/>
                </a:solidFill>
                <a:latin typeface="Arial Narrow" pitchFamily="34" charset="0"/>
              </a:rPr>
              <a:t>FileSystem</a:t>
            </a:r>
            <a:r>
              <a:rPr lang="en-US" altLang="ko-KR" sz="1300" dirty="0">
                <a:solidFill>
                  <a:prstClr val="black"/>
                </a:solidFill>
                <a:latin typeface="Arial Narrow" pitchFamily="34" charset="0"/>
              </a:rPr>
              <a:t/>
            </a:r>
            <a:br>
              <a:rPr lang="en-US" altLang="ko-KR" sz="1300" dirty="0">
                <a:solidFill>
                  <a:prstClr val="black"/>
                </a:solidFill>
                <a:latin typeface="Arial Narrow" pitchFamily="34" charset="0"/>
              </a:rPr>
            </a:br>
            <a:r>
              <a:rPr lang="en-US" altLang="ko-KR" sz="1300" dirty="0">
                <a:solidFill>
                  <a:prstClr val="black"/>
                </a:solidFill>
                <a:latin typeface="Arial Narrow" pitchFamily="34" charset="0"/>
              </a:rPr>
              <a:t>(e.g., </a:t>
            </a:r>
            <a:r>
              <a:rPr lang="en-US" altLang="ko-KR" sz="1300" dirty="0" err="1">
                <a:solidFill>
                  <a:prstClr val="black"/>
                </a:solidFill>
                <a:latin typeface="Arial Narrow" pitchFamily="34" charset="0"/>
              </a:rPr>
              <a:t>HDFS</a:t>
            </a:r>
            <a:r>
              <a:rPr lang="en-US" altLang="ko-KR" sz="1300" dirty="0">
                <a:solidFill>
                  <a:prstClr val="black"/>
                </a:solidFill>
                <a:latin typeface="Arial Narrow" pitchFamily="34" charset="0"/>
              </a:rPr>
              <a:t>)</a:t>
            </a:r>
            <a:endParaRPr lang="ko-KR" altLang="en-US" sz="1300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70" name="실행 단추: 홈 69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4" grpId="0" animBg="1"/>
      <p:bldP spid="25" grpId="0" animBg="1"/>
      <p:bldP spid="52" grpId="0" animBg="1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90364" y="657225"/>
            <a:ext cx="9734102" cy="755650"/>
          </a:xfrm>
          <a:prstGeom prst="rect">
            <a:avLst/>
          </a:prstGeom>
        </p:spPr>
        <p:txBody>
          <a:bodyPr/>
          <a:lstStyle/>
          <a:p>
            <a:pPr eaLnBrk="0" latinLnBrk="0" hangingPunct="0">
              <a:lnSpc>
                <a:spcPct val="110000"/>
              </a:lnSpc>
              <a:defRPr/>
            </a:pP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분산 파일 시스템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(HDFS)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과 분산 병렬 처리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Framework(MapReduce)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으로 구성된 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Open Source 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분산 병렬 처리 플랫폼으로 전통적 정보 시스템이 기술적</a:t>
            </a:r>
            <a:r>
              <a:rPr lang="en-US" altLang="ko-KR" sz="1600" b="1" kern="0" dirty="0" smtClean="0"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사업적 한계에 봉착했던 </a:t>
            </a:r>
            <a:r>
              <a:rPr lang="ko-KR" altLang="en-US" sz="1600" b="1" kern="0" dirty="0" err="1" smtClean="0">
                <a:latin typeface="Arial" pitchFamily="34" charset="0"/>
                <a:ea typeface="나눔고딕" panose="020D0604000000000000" pitchFamily="50" charset="-127"/>
              </a:rPr>
              <a:t>빅데이터의</a:t>
            </a:r>
            <a:r>
              <a:rPr lang="ko-KR" altLang="en-US" sz="1600" b="1" kern="0" dirty="0" smtClean="0">
                <a:latin typeface="Arial" pitchFamily="34" charset="0"/>
                <a:ea typeface="나눔고딕" panose="020D0604000000000000" pitchFamily="50" charset="-127"/>
              </a:rPr>
              <a:t> 처리를 가능하게 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4263" y="4653136"/>
            <a:ext cx="3227721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 latinLnBrk="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ko-KR" altLang="en-US" sz="1200" b="1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손쉬운 분산 병렬 처리 개발</a:t>
            </a:r>
            <a:endParaRPr kumimoji="0" lang="en-US" altLang="ko-KR" sz="1200" b="1" dirty="0" smtClean="0">
              <a:solidFill>
                <a:srgbClr val="292929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85725" indent="-85725" latinLnBrk="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ko-KR" altLang="en-US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개발자는 핵심 비즈니스 </a:t>
            </a:r>
            <a:r>
              <a:rPr kumimoji="0" lang="ko-KR" altLang="en-US" sz="1200" dirty="0" err="1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로직에만</a:t>
            </a:r>
            <a:r>
              <a:rPr kumimoji="0" lang="ko-KR" altLang="en-US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 집중</a:t>
            </a:r>
            <a:r>
              <a:rPr kumimoji="0" lang="en-US" altLang="ko-KR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( </a:t>
            </a:r>
            <a:r>
              <a:rPr kumimoji="0" lang="en-US" altLang="ko-KR" sz="1200" dirty="0" err="1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mapper</a:t>
            </a:r>
            <a:r>
              <a:rPr kumimoji="0" lang="en-US" altLang="ko-KR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, reducer </a:t>
            </a:r>
            <a:r>
              <a:rPr kumimoji="0" lang="ko-KR" altLang="en-US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만 구현</a:t>
            </a:r>
            <a:r>
              <a:rPr kumimoji="0" lang="en-US" altLang="ko-KR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)</a:t>
            </a:r>
          </a:p>
          <a:p>
            <a:pPr marL="85725" indent="-85725" latinLnBrk="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ko-KR" altLang="en-US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나머지는 </a:t>
            </a:r>
            <a:r>
              <a:rPr kumimoji="0" lang="ko-KR" altLang="en-US" sz="1200" dirty="0" err="1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하둡이</a:t>
            </a:r>
            <a:r>
              <a:rPr kumimoji="0" lang="ko-KR" altLang="en-US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 해결</a:t>
            </a:r>
            <a:endParaRPr kumimoji="0" lang="en-US" altLang="ko-KR" sz="1200" dirty="0" smtClean="0">
              <a:solidFill>
                <a:srgbClr val="292929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299755" y="2780621"/>
            <a:ext cx="4100795" cy="34566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182563" algn="ctr" fontAlgn="base">
              <a:lnSpc>
                <a:spcPts val="1800"/>
              </a:lnSpc>
              <a:spcBef>
                <a:spcPts val="1200"/>
              </a:spcBef>
              <a:spcAft>
                <a:spcPct val="0"/>
              </a:spcAft>
              <a:tabLst>
                <a:tab pos="266700" algn="l"/>
              </a:tabLst>
            </a:pPr>
            <a:endParaRPr lang="en-US" altLang="ko-KR" sz="1100" b="1" dirty="0" smtClean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20" name="제목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280592" y="1835572"/>
            <a:ext cx="2736304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전통적 정보 시스템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7146" y="2852936"/>
            <a:ext cx="392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데이터 증가에 따른 시스템 확장 및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성능 한계 봉착</a:t>
            </a:r>
          </a:p>
          <a:p>
            <a:pPr marL="177800" indent="-17780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분산 병렬 처리 구현의 어려움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작업 분할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노드에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전달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실행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작업관리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노드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간 데이터 전달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제어 메시지 처리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HA,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장애처리 기능 등등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분산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Lock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관리</a:t>
            </a:r>
          </a:p>
          <a:p>
            <a:pPr marL="177800" indent="-17780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빅데이터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저장 및 처리 시 고비용 소요</a:t>
            </a:r>
          </a:p>
        </p:txBody>
      </p:sp>
      <p:pic>
        <p:nvPicPr>
          <p:cNvPr id="30" name="Picture 7" descr="Hadoop"/>
          <p:cNvPicPr>
            <a:picLocks noChangeAspect="1" noChangeArrowheads="1"/>
          </p:cNvPicPr>
          <p:nvPr/>
        </p:nvPicPr>
        <p:blipFill>
          <a:blip r:embed="rId2" cstate="print"/>
          <a:srcRect l="18779" t="25000" r="18227" b="27475"/>
          <a:stretch>
            <a:fillRect/>
          </a:stretch>
        </p:blipFill>
        <p:spPr bwMode="auto">
          <a:xfrm>
            <a:off x="6660039" y="1628800"/>
            <a:ext cx="2541433" cy="75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6534263" y="5805264"/>
            <a:ext cx="3224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buFont typeface="Arial" pitchFamily="34" charset="0"/>
              <a:buChar char="•"/>
            </a:pPr>
            <a:r>
              <a:rPr kumimoji="0" lang="ko-KR" altLang="en-US" sz="1200" b="1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 저가 스토리지</a:t>
            </a:r>
            <a:r>
              <a:rPr kumimoji="0" lang="en-US" altLang="ko-KR" sz="1200" b="1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ko-KR" altLang="en-US" sz="1200" b="1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기반  </a:t>
            </a:r>
            <a:r>
              <a:rPr kumimoji="0" lang="en-US" altLang="ko-KR" sz="1200" b="1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x86</a:t>
            </a:r>
            <a:r>
              <a:rPr kumimoji="0" lang="ko-KR" altLang="en-US" sz="1200" b="1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계열</a:t>
            </a:r>
            <a:r>
              <a:rPr kumimoji="0" lang="en-US" altLang="ko-KR" sz="1200" b="1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kumimoji="0" lang="ko-KR" altLang="en-US" sz="1200" b="1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장비</a:t>
            </a:r>
            <a:endParaRPr kumimoji="0" lang="en-US" altLang="ko-KR" sz="1200" b="1" dirty="0" smtClean="0">
              <a:solidFill>
                <a:srgbClr val="292929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latinLnBrk="0">
              <a:buFont typeface="Arial" pitchFamily="34" charset="0"/>
              <a:buChar char="•"/>
            </a:pPr>
            <a:r>
              <a:rPr kumimoji="0" lang="ko-KR" altLang="en-US" sz="1200" b="1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 초기 도입 비용 저럼</a:t>
            </a:r>
            <a:r>
              <a:rPr kumimoji="0" lang="en-US" altLang="ko-KR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kumimoji="0" lang="en-US" altLang="ko-KR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kumimoji="0" lang="en-US" altLang="ko-KR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  </a:t>
            </a:r>
            <a:r>
              <a:rPr kumimoji="0" lang="ko-KR" altLang="en-US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데이터 증가에 따라 점차적으로 확장</a:t>
            </a:r>
            <a:endParaRPr kumimoji="0" lang="en-US" altLang="ko-KR" sz="1200" dirty="0" smtClean="0">
              <a:solidFill>
                <a:srgbClr val="292929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34263" y="3667237"/>
            <a:ext cx="32248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 latinLnBrk="0">
              <a:buFont typeface="Arial" pitchFamily="34" charset="0"/>
              <a:buChar char="•"/>
            </a:pPr>
            <a:r>
              <a:rPr kumimoji="0" lang="en-US" altLang="ko-KR" sz="1200" b="1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Shared Nothing MPP</a:t>
            </a:r>
            <a:r>
              <a:rPr kumimoji="0" lang="en-US" altLang="ko-KR" sz="1200" b="1" baseline="300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1)</a:t>
            </a:r>
            <a:endParaRPr kumimoji="0" lang="en-US" altLang="ko-KR" sz="1200" baseline="30000" dirty="0" smtClean="0">
              <a:solidFill>
                <a:srgbClr val="292929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85725" indent="-85725" latinLnBrk="0">
              <a:buFont typeface="Arial" pitchFamily="34" charset="0"/>
              <a:buChar char="•"/>
            </a:pPr>
            <a:r>
              <a:rPr kumimoji="0" lang="en-US" altLang="ko-KR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CPU/Memory/Disk</a:t>
            </a:r>
            <a:r>
              <a:rPr kumimoji="0" lang="ko-KR" altLang="en-US" sz="1200" dirty="0" smtClean="0">
                <a:solidFill>
                  <a:srgbClr val="292929"/>
                </a:solidFill>
                <a:latin typeface="Arial" pitchFamily="34" charset="0"/>
                <a:ea typeface="나눔고딕" panose="020D0604000000000000" pitchFamily="50" charset="-127"/>
              </a:rPr>
              <a:t>를 가진 독립 서버들이 자원 경합 없이 각자의 데이터를 처리하는 분산 병렬 처리 구조</a:t>
            </a:r>
            <a:endParaRPr lang="ko-KR" altLang="en-US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880992" y="2708920"/>
            <a:ext cx="1570484" cy="648072"/>
          </a:xfrm>
          <a:prstGeom prst="roundRect">
            <a:avLst>
              <a:gd name="adj" fmla="val 0"/>
            </a:avLst>
          </a:prstGeom>
          <a:solidFill>
            <a:srgbClr val="12A1E8"/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Scalability</a:t>
            </a:r>
            <a:endParaRPr lang="ko-KR" altLang="en-US" sz="1600" b="1" dirty="0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880992" y="3717032"/>
            <a:ext cx="1570484" cy="648072"/>
          </a:xfrm>
          <a:prstGeom prst="roundRect">
            <a:avLst>
              <a:gd name="adj" fmla="val 0"/>
            </a:avLst>
          </a:prstGeom>
          <a:solidFill>
            <a:srgbClr val="12A1E8"/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Performance</a:t>
            </a:r>
            <a:endParaRPr lang="ko-KR" altLang="en-US" sz="1600" b="1" dirty="0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880992" y="4725144"/>
            <a:ext cx="1570484" cy="648072"/>
          </a:xfrm>
          <a:prstGeom prst="roundRect">
            <a:avLst>
              <a:gd name="adj" fmla="val 0"/>
            </a:avLst>
          </a:prstGeom>
          <a:solidFill>
            <a:srgbClr val="12A1E8"/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Easy</a:t>
            </a: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Development</a:t>
            </a:r>
            <a:endParaRPr lang="ko-KR" altLang="en-US" sz="16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880992" y="5805264"/>
            <a:ext cx="1570484" cy="648072"/>
          </a:xfrm>
          <a:prstGeom prst="roundRect">
            <a:avLst>
              <a:gd name="adj" fmla="val 0"/>
            </a:avLst>
          </a:prstGeom>
          <a:solidFill>
            <a:srgbClr val="12A1E8"/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a typeface="나눔고딕" panose="020D0604000000000000" pitchFamily="50" charset="-127"/>
              </a:rPr>
              <a:t>Low Cost</a:t>
            </a:r>
            <a:endParaRPr lang="ko-KR" altLang="en-US" sz="1600" b="1" dirty="0" err="1" smtClean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pic>
        <p:nvPicPr>
          <p:cNvPr id="817154" name="Picture 2" descr="서버에 대한 이미지 검색결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0552" y="1628800"/>
            <a:ext cx="720080" cy="880098"/>
          </a:xfrm>
          <a:prstGeom prst="rect">
            <a:avLst/>
          </a:prstGeom>
          <a:noFill/>
        </p:spPr>
      </p:pic>
      <p:grpSp>
        <p:nvGrpSpPr>
          <p:cNvPr id="53" name="그룹 52"/>
          <p:cNvGrpSpPr/>
          <p:nvPr/>
        </p:nvGrpSpPr>
        <p:grpSpPr>
          <a:xfrm>
            <a:off x="5219879" y="1484784"/>
            <a:ext cx="1403273" cy="1024114"/>
            <a:chOff x="4736976" y="1484784"/>
            <a:chExt cx="1403273" cy="1024114"/>
          </a:xfrm>
        </p:grpSpPr>
        <p:pic>
          <p:nvPicPr>
            <p:cNvPr id="44" name="Picture 2" descr="서버에 대한 이미지 검색결과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36976" y="1900830"/>
              <a:ext cx="366586" cy="448050"/>
            </a:xfrm>
            <a:prstGeom prst="rect">
              <a:avLst/>
            </a:prstGeom>
            <a:noFill/>
          </p:spPr>
        </p:pic>
        <p:pic>
          <p:nvPicPr>
            <p:cNvPr id="46" name="Picture 2" descr="서버에 대한 이미지 검색결과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53583" y="1628800"/>
              <a:ext cx="366586" cy="448050"/>
            </a:xfrm>
            <a:prstGeom prst="rect">
              <a:avLst/>
            </a:prstGeom>
            <a:noFill/>
          </p:spPr>
        </p:pic>
        <p:pic>
          <p:nvPicPr>
            <p:cNvPr id="47" name="Picture 2" descr="서버에 대한 이미지 검색결과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3623" y="1484784"/>
              <a:ext cx="366586" cy="448050"/>
            </a:xfrm>
            <a:prstGeom prst="rect">
              <a:avLst/>
            </a:prstGeom>
            <a:noFill/>
          </p:spPr>
        </p:pic>
        <p:pic>
          <p:nvPicPr>
            <p:cNvPr id="50" name="Picture 2" descr="서버에 대한 이미지 검색결과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71914" y="1935882"/>
              <a:ext cx="366586" cy="448050"/>
            </a:xfrm>
            <a:prstGeom prst="rect">
              <a:avLst/>
            </a:prstGeom>
            <a:noFill/>
          </p:spPr>
        </p:pic>
        <p:pic>
          <p:nvPicPr>
            <p:cNvPr id="51" name="Picture 2" descr="서버에 대한 이미지 검색결과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8441" y="2060848"/>
              <a:ext cx="366586" cy="448050"/>
            </a:xfrm>
            <a:prstGeom prst="rect">
              <a:avLst/>
            </a:prstGeom>
            <a:noFill/>
          </p:spPr>
        </p:pic>
        <p:pic>
          <p:nvPicPr>
            <p:cNvPr id="48" name="Picture 2" descr="서버에 대한 이미지 검색결과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73663" y="1628800"/>
              <a:ext cx="366586" cy="448050"/>
            </a:xfrm>
            <a:prstGeom prst="rect">
              <a:avLst/>
            </a:prstGeom>
            <a:noFill/>
          </p:spPr>
        </p:pic>
        <p:sp>
          <p:nvSpPr>
            <p:cNvPr id="49" name="타원 48"/>
            <p:cNvSpPr/>
            <p:nvPr/>
          </p:nvSpPr>
          <p:spPr>
            <a:xfrm rot="20453464">
              <a:off x="4791754" y="1742457"/>
              <a:ext cx="1296144" cy="465307"/>
            </a:xfrm>
            <a:prstGeom prst="ellipse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err="1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</p:grpSp>
      <p:sp>
        <p:nvSpPr>
          <p:cNvPr id="52" name="오른쪽 화살표 1"/>
          <p:cNvSpPr/>
          <p:nvPr/>
        </p:nvSpPr>
        <p:spPr>
          <a:xfrm>
            <a:off x="4326957" y="1484784"/>
            <a:ext cx="554035" cy="1368152"/>
          </a:xfrm>
          <a:prstGeom prst="rightArrow">
            <a:avLst>
              <a:gd name="adj1" fmla="val 59188"/>
              <a:gd name="adj2" fmla="val 100000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534263" y="2708920"/>
            <a:ext cx="2792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1200" b="1" dirty="0" smtClean="0">
                <a:latin typeface="Arial" pitchFamily="34" charset="0"/>
                <a:ea typeface="나눔고딕" panose="020D0604000000000000" pitchFamily="50" charset="-127"/>
              </a:rPr>
              <a:t>수평 확장 구조 </a:t>
            </a:r>
            <a:r>
              <a:rPr lang="en-US" altLang="ko-KR" sz="1200" b="1" dirty="0" smtClean="0">
                <a:latin typeface="Arial" pitchFamily="34" charset="0"/>
                <a:ea typeface="나눔고딕" panose="020D0604000000000000" pitchFamily="50" charset="-127"/>
              </a:rPr>
              <a:t>(Scale Out)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</a:rPr>
              <a:t>데이터 증가함에 따라 </a:t>
            </a:r>
            <a:r>
              <a:rPr lang="ko-KR" altLang="en-US" sz="1200" dirty="0" err="1" smtClean="0">
                <a:latin typeface="Arial" pitchFamily="34" charset="0"/>
                <a:ea typeface="나눔고딕" panose="020D0604000000000000" pitchFamily="50" charset="-127"/>
              </a:rPr>
              <a:t>노드를</a:t>
            </a:r>
            <a:r>
              <a:rPr lang="ko-KR" altLang="en-US" sz="1200" dirty="0" smtClean="0">
                <a:latin typeface="Arial" pitchFamily="34" charset="0"/>
                <a:ea typeface="나눔고딕" panose="020D0604000000000000" pitchFamily="50" charset="-127"/>
              </a:rPr>
              <a:t> 추가함으로써 손쉽게 확장</a:t>
            </a:r>
            <a:endParaRPr lang="ko-KR" altLang="en-US" sz="12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167814" y="6381328"/>
            <a:ext cx="38164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456" y="6381328"/>
            <a:ext cx="22509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1) MPP : Massively Parallel Processing</a:t>
            </a:r>
            <a:endParaRPr lang="ko-KR" altLang="en-US" sz="900" dirty="0" err="1" smtClean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8972550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Hadoop 1.x</a:t>
            </a:r>
            <a:r>
              <a:rPr lang="ko-KR" altLang="en-US" sz="16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의 단순 인증</a:t>
            </a:r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 File Level </a:t>
            </a:r>
            <a:r>
              <a:rPr lang="ko-KR" altLang="en-US" sz="16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제어 수준을 넘어 </a:t>
            </a:r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Hadoop 2.x</a:t>
            </a:r>
            <a:r>
              <a:rPr lang="ko-KR" altLang="en-US" sz="16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은 </a:t>
            </a:r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Role </a:t>
            </a:r>
            <a:r>
              <a:rPr lang="ko-KR" altLang="en-US" sz="16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기반의 세분화된 권한 제어</a:t>
            </a:r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데이터 암호화</a:t>
            </a:r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 Governance </a:t>
            </a:r>
            <a:r>
              <a:rPr lang="ko-KR" altLang="en-US" sz="16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기능 강화로 </a:t>
            </a:r>
            <a:r>
              <a:rPr lang="en-US" altLang="ko-KR" sz="1600" b="1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Enterprise-Grade </a:t>
            </a:r>
            <a:r>
              <a:rPr lang="ko-KR" altLang="en-US" sz="1600" b="1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보안 기능 제공</a:t>
            </a:r>
          </a:p>
        </p:txBody>
      </p:sp>
      <p:grpSp>
        <p:nvGrpSpPr>
          <p:cNvPr id="2" name="그룹 15"/>
          <p:cNvGrpSpPr>
            <a:grpSpLocks/>
          </p:cNvGrpSpPr>
          <p:nvPr/>
        </p:nvGrpSpPr>
        <p:grpSpPr bwMode="auto">
          <a:xfrm>
            <a:off x="3008313" y="1863725"/>
            <a:ext cx="1870075" cy="238125"/>
            <a:chOff x="232600" y="1664804"/>
            <a:chExt cx="3100220" cy="288032"/>
          </a:xfrm>
        </p:grpSpPr>
        <p:sp>
          <p:nvSpPr>
            <p:cNvPr id="47" name="TextBox 46"/>
            <p:cNvSpPr txBox="1"/>
            <p:nvPr/>
          </p:nvSpPr>
          <p:spPr>
            <a:xfrm>
              <a:off x="278369" y="1664804"/>
              <a:ext cx="3008684" cy="23461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spc="-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Hadoop</a:t>
              </a:r>
              <a:r>
                <a:rPr kumimoji="0" lang="en-US" altLang="ko-KR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 1.x</a:t>
              </a:r>
              <a:endParaRPr kumimoji="0" lang="ko-KR" altLang="en-US" sz="1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232600" y="1952836"/>
              <a:ext cx="310022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16"/>
          <p:cNvGrpSpPr>
            <a:grpSpLocks/>
          </p:cNvGrpSpPr>
          <p:nvPr/>
        </p:nvGrpSpPr>
        <p:grpSpPr bwMode="auto">
          <a:xfrm>
            <a:off x="6551613" y="1889125"/>
            <a:ext cx="2146300" cy="238125"/>
            <a:chOff x="232600" y="1664804"/>
            <a:chExt cx="3100220" cy="288032"/>
          </a:xfrm>
        </p:grpSpPr>
        <p:sp>
          <p:nvSpPr>
            <p:cNvPr id="79" name="TextBox 78"/>
            <p:cNvSpPr txBox="1"/>
            <p:nvPr/>
          </p:nvSpPr>
          <p:spPr>
            <a:xfrm>
              <a:off x="278369" y="1664804"/>
              <a:ext cx="3008683" cy="23461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spc="-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Hadoop</a:t>
              </a:r>
              <a:r>
                <a:rPr kumimoji="0" lang="en-US" altLang="ko-KR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  2.x</a:t>
              </a:r>
              <a:endParaRPr kumimoji="0" lang="ko-KR" altLang="en-US" sz="1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232600" y="1952836"/>
              <a:ext cx="310022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/>
          <p:cNvSpPr/>
          <p:nvPr/>
        </p:nvSpPr>
        <p:spPr bwMode="auto">
          <a:xfrm>
            <a:off x="6161088" y="2312988"/>
            <a:ext cx="2895600" cy="687387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ko-KR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Enterprise </a:t>
            </a:r>
            <a:r>
              <a:rPr lang="ko-KR" altLang="en-US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인증 체계 통합</a:t>
            </a:r>
            <a:endParaRPr lang="en-US" altLang="ko-KR" sz="14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ctr" eaLnBrk="1" hangingPunct="1">
              <a:buFontTx/>
              <a:buChar char="-"/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Kerberos + LDAP/AD </a:t>
            </a:r>
            <a:r>
              <a:rPr lang="ko-KR" altLang="en-US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통합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ctr" eaLnBrk="1" hangingPunct="1">
              <a:buFontTx/>
              <a:buChar char="-"/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 SSO </a:t>
            </a:r>
            <a:r>
              <a:rPr lang="ko-KR" altLang="en-US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지원</a:t>
            </a:r>
          </a:p>
        </p:txBody>
      </p:sp>
      <p:sp>
        <p:nvSpPr>
          <p:cNvPr id="84" name="직사각형 83"/>
          <p:cNvSpPr/>
          <p:nvPr/>
        </p:nvSpPr>
        <p:spPr bwMode="auto">
          <a:xfrm>
            <a:off x="6161088" y="3200400"/>
            <a:ext cx="2895600" cy="687388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세분화된 권한 제어</a:t>
            </a:r>
            <a:endParaRPr lang="en-US" altLang="ko-KR" sz="14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- File, DB, Table, View, Column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- Role </a:t>
            </a:r>
            <a:r>
              <a:rPr lang="ko-KR" altLang="en-US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기반 권한 부여</a:t>
            </a:r>
          </a:p>
        </p:txBody>
      </p:sp>
      <p:sp>
        <p:nvSpPr>
          <p:cNvPr id="85" name="직사각형 84"/>
          <p:cNvSpPr/>
          <p:nvPr/>
        </p:nvSpPr>
        <p:spPr bwMode="auto">
          <a:xfrm>
            <a:off x="6161088" y="4086225"/>
            <a:ext cx="2895600" cy="688975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데이터 암호화</a:t>
            </a:r>
          </a:p>
          <a:p>
            <a:pPr marL="85725" indent="-85725" algn="ctr" eaLnBrk="1" hangingPunct="1">
              <a:buFontTx/>
              <a:buChar char="-"/>
              <a:defRPr/>
            </a:pPr>
            <a:r>
              <a:rPr lang="ko-KR" altLang="en-US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전송 데이터 암호화 지원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marL="85725" indent="-85725" algn="ctr" eaLnBrk="1" hangingPunct="1">
              <a:buFontTx/>
              <a:buChar char="-"/>
              <a:defRPr/>
            </a:pPr>
            <a:r>
              <a:rPr lang="ko-KR" altLang="en-US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저장 데이터</a:t>
            </a: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암호화</a:t>
            </a: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:3rd party </a:t>
            </a:r>
            <a:r>
              <a:rPr lang="ko-KR" altLang="en-US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연계</a:t>
            </a: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,</a:t>
            </a:r>
          </a:p>
          <a:p>
            <a:pPr marL="85725" indent="-85725" algn="ctr" eaLnBrk="1" hangingPunct="1">
              <a:buFontTx/>
              <a:buChar char="-"/>
              <a:defRPr/>
            </a:pPr>
            <a:r>
              <a:rPr lang="ko-KR" altLang="en-US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컬럼단위 암호화</a:t>
            </a: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(HBase)</a:t>
            </a:r>
          </a:p>
        </p:txBody>
      </p:sp>
      <p:sp>
        <p:nvSpPr>
          <p:cNvPr id="86" name="직사각형 85"/>
          <p:cNvSpPr/>
          <p:nvPr/>
        </p:nvSpPr>
        <p:spPr bwMode="auto">
          <a:xfrm>
            <a:off x="6161088" y="4973638"/>
            <a:ext cx="2895600" cy="687387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보안정책 관리 </a:t>
            </a:r>
            <a:r>
              <a:rPr lang="en-US" altLang="ko-KR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&amp; </a:t>
            </a:r>
            <a:r>
              <a:rPr lang="ko-KR" altLang="en-US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감사 지원</a:t>
            </a:r>
            <a:endParaRPr lang="en-US" altLang="ko-KR" sz="14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ctr">
              <a:buFontTx/>
              <a:buChar char="-"/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DB</a:t>
            </a:r>
            <a:r>
              <a:rPr lang="ko-KR" altLang="en-US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별로 개별 보안 정책 적용 지원</a:t>
            </a:r>
            <a:endParaRPr lang="en-US" altLang="ko-KR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ctr">
              <a:buFontTx/>
              <a:buChar char="-"/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Audit </a:t>
            </a:r>
            <a:r>
              <a:rPr lang="ko-KR" altLang="en-US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로그 서비스 확대</a:t>
            </a: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 </a:t>
            </a:r>
            <a:endParaRPr lang="ko-KR" altLang="en-US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2936875" y="2312988"/>
            <a:ext cx="2071688" cy="6873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단순 인증</a:t>
            </a:r>
            <a:r>
              <a:rPr lang="en-US" altLang="ko-KR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- Kerberos</a:t>
            </a:r>
          </a:p>
        </p:txBody>
      </p:sp>
      <p:sp>
        <p:nvSpPr>
          <p:cNvPr id="88" name="직사각형 87"/>
          <p:cNvSpPr/>
          <p:nvPr/>
        </p:nvSpPr>
        <p:spPr bwMode="auto">
          <a:xfrm>
            <a:off x="2936875" y="3198813"/>
            <a:ext cx="2071688" cy="6873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단순 권한 제어</a:t>
            </a:r>
            <a:endParaRPr lang="en-US" altLang="ko-KR" sz="14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rPr>
              <a:t>- File Level</a:t>
            </a:r>
            <a:endParaRPr lang="ko-KR" altLang="en-US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2936875" y="4084638"/>
            <a:ext cx="2071688" cy="688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en-US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2936875" y="4972050"/>
            <a:ext cx="2071688" cy="687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en-US" sz="1000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4" name="그룹 15"/>
          <p:cNvGrpSpPr>
            <a:grpSpLocks/>
          </p:cNvGrpSpPr>
          <p:nvPr/>
        </p:nvGrpSpPr>
        <p:grpSpPr bwMode="auto">
          <a:xfrm>
            <a:off x="1136650" y="1866900"/>
            <a:ext cx="1323975" cy="238125"/>
            <a:chOff x="232600" y="1664804"/>
            <a:chExt cx="3100220" cy="288032"/>
          </a:xfrm>
        </p:grpSpPr>
        <p:sp>
          <p:nvSpPr>
            <p:cNvPr id="95" name="TextBox 94"/>
            <p:cNvSpPr txBox="1"/>
            <p:nvPr/>
          </p:nvSpPr>
          <p:spPr>
            <a:xfrm>
              <a:off x="278369" y="1664804"/>
              <a:ext cx="3008684" cy="23461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ea typeface="나눔고딕" panose="020D0604000000000000" pitchFamily="50" charset="-127"/>
                </a:rPr>
                <a:t>보안 구성 요소</a:t>
              </a:r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232600" y="1952836"/>
              <a:ext cx="310022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96"/>
          <p:cNvGrpSpPr>
            <a:grpSpLocks/>
          </p:cNvGrpSpPr>
          <p:nvPr/>
        </p:nvGrpSpPr>
        <p:grpSpPr bwMode="auto">
          <a:xfrm>
            <a:off x="1155700" y="2373313"/>
            <a:ext cx="1419225" cy="636587"/>
            <a:chOff x="1986844" y="2607732"/>
            <a:chExt cx="5983112" cy="801511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1986844" y="2607732"/>
              <a:ext cx="5983112" cy="8015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1D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2041292" y="2659508"/>
              <a:ext cx="5874214" cy="6979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F7F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인증</a:t>
              </a:r>
            </a:p>
          </p:txBody>
        </p:sp>
      </p:grpSp>
      <p:grpSp>
        <p:nvGrpSpPr>
          <p:cNvPr id="6" name="그룹 99"/>
          <p:cNvGrpSpPr>
            <a:grpSpLocks/>
          </p:cNvGrpSpPr>
          <p:nvPr/>
        </p:nvGrpSpPr>
        <p:grpSpPr bwMode="auto">
          <a:xfrm>
            <a:off x="1144588" y="3259138"/>
            <a:ext cx="1417637" cy="635000"/>
            <a:chOff x="1986844" y="2607732"/>
            <a:chExt cx="5983112" cy="801511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1986844" y="2607732"/>
              <a:ext cx="5983112" cy="8015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1D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2041292" y="2659508"/>
              <a:ext cx="5874214" cy="6979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F7F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권한</a:t>
              </a:r>
            </a:p>
          </p:txBody>
        </p:sp>
      </p:grpSp>
      <p:grpSp>
        <p:nvGrpSpPr>
          <p:cNvPr id="7" name="그룹 102"/>
          <p:cNvGrpSpPr>
            <a:grpSpLocks/>
          </p:cNvGrpSpPr>
          <p:nvPr/>
        </p:nvGrpSpPr>
        <p:grpSpPr bwMode="auto">
          <a:xfrm>
            <a:off x="1155700" y="4160838"/>
            <a:ext cx="1419225" cy="636587"/>
            <a:chOff x="1986844" y="2607732"/>
            <a:chExt cx="5983112" cy="801511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1986844" y="2607732"/>
              <a:ext cx="5983112" cy="8015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1D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2041292" y="2659508"/>
              <a:ext cx="5874214" cy="6979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F7F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데이터 보안</a:t>
              </a:r>
            </a:p>
          </p:txBody>
        </p:sp>
      </p:grpSp>
      <p:grpSp>
        <p:nvGrpSpPr>
          <p:cNvPr id="8" name="그룹 105"/>
          <p:cNvGrpSpPr>
            <a:grpSpLocks/>
          </p:cNvGrpSpPr>
          <p:nvPr/>
        </p:nvGrpSpPr>
        <p:grpSpPr bwMode="auto">
          <a:xfrm>
            <a:off x="1155700" y="5024438"/>
            <a:ext cx="1419225" cy="636587"/>
            <a:chOff x="1986844" y="2607732"/>
            <a:chExt cx="5983112" cy="801511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1986844" y="2607732"/>
              <a:ext cx="5983112" cy="8015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1D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Arial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2041292" y="2659508"/>
              <a:ext cx="5874214" cy="6979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F7F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rial" pitchFamily="34" charset="0"/>
                  <a:ea typeface="나눔고딕" panose="020D0604000000000000" pitchFamily="50" charset="-127"/>
                </a:rPr>
                <a:t>Audit</a:t>
              </a:r>
            </a:p>
          </p:txBody>
        </p:sp>
      </p:grpSp>
      <p:sp>
        <p:nvSpPr>
          <p:cNvPr id="118" name="도넛 117"/>
          <p:cNvSpPr/>
          <p:nvPr/>
        </p:nvSpPr>
        <p:spPr bwMode="auto">
          <a:xfrm>
            <a:off x="1776953" y="3023175"/>
            <a:ext cx="150502" cy="228555"/>
          </a:xfrm>
          <a:prstGeom prst="donu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AEAEA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1" hangingPunct="1">
              <a:defRPr/>
            </a:pPr>
            <a:endParaRPr lang="ko-KR" altLang="en-US" sz="14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19" name="도넛 118"/>
          <p:cNvSpPr/>
          <p:nvPr/>
        </p:nvSpPr>
        <p:spPr bwMode="auto">
          <a:xfrm>
            <a:off x="1776953" y="3926757"/>
            <a:ext cx="150502" cy="228555"/>
          </a:xfrm>
          <a:prstGeom prst="donu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AEAEA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1" hangingPunct="1">
              <a:defRPr/>
            </a:pPr>
            <a:endParaRPr lang="ko-KR" altLang="en-US" sz="14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20" name="도넛 119"/>
          <p:cNvSpPr/>
          <p:nvPr/>
        </p:nvSpPr>
        <p:spPr bwMode="auto">
          <a:xfrm>
            <a:off x="1776953" y="4802501"/>
            <a:ext cx="150502" cy="228555"/>
          </a:xfrm>
          <a:prstGeom prst="donu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AEAEA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1" hangingPunct="1">
              <a:defRPr/>
            </a:pPr>
            <a:endParaRPr lang="ko-KR" altLang="en-US" sz="1400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21" name="오른쪽 화살표 120"/>
          <p:cNvSpPr/>
          <p:nvPr/>
        </p:nvSpPr>
        <p:spPr>
          <a:xfrm>
            <a:off x="5313363" y="2420938"/>
            <a:ext cx="576262" cy="576262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8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23" name="오른쪽 화살표 122"/>
          <p:cNvSpPr/>
          <p:nvPr/>
        </p:nvSpPr>
        <p:spPr>
          <a:xfrm>
            <a:off x="5313363" y="3284538"/>
            <a:ext cx="576262" cy="576262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8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5313363" y="4149725"/>
            <a:ext cx="576262" cy="57467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8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125" name="오른쪽 화살표 124"/>
          <p:cNvSpPr/>
          <p:nvPr/>
        </p:nvSpPr>
        <p:spPr>
          <a:xfrm>
            <a:off x="5313363" y="5084763"/>
            <a:ext cx="576262" cy="576262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8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itchFamily="34" charset="0"/>
              <a:ea typeface="나눔고딕" panose="020D0604000000000000" pitchFamily="50" charset="-127"/>
            </a:endParaRPr>
          </a:p>
        </p:txBody>
      </p:sp>
      <p:sp>
        <p:nvSpPr>
          <p:cNvPr id="40" name="제목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Hadoop 2.x - Security</a:t>
            </a:r>
            <a:endParaRPr lang="ko-KR" altLang="en-US" dirty="0"/>
          </a:p>
        </p:txBody>
      </p:sp>
      <p:sp>
        <p:nvSpPr>
          <p:cNvPr id="41" name="실행 단추: 홈 40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763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6"/>
          <p:cNvGrpSpPr/>
          <p:nvPr/>
        </p:nvGrpSpPr>
        <p:grpSpPr>
          <a:xfrm>
            <a:off x="2391110" y="643267"/>
            <a:ext cx="2146380" cy="238043"/>
            <a:chOff x="232600" y="1664804"/>
            <a:chExt cx="3100220" cy="288032"/>
          </a:xfrm>
        </p:grpSpPr>
        <p:sp>
          <p:nvSpPr>
            <p:cNvPr id="12" name="TextBox 11"/>
            <p:cNvSpPr txBox="1"/>
            <p:nvPr/>
          </p:nvSpPr>
          <p:spPr>
            <a:xfrm>
              <a:off x="278369" y="1664804"/>
              <a:ext cx="3008683" cy="2346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고딕" pitchFamily="50" charset="-127"/>
                </a:rPr>
                <a:t>Hadoop </a:t>
              </a:r>
              <a:r>
                <a:rPr kumimoji="0" lang="ko-KR" altLang="en-US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고딕" pitchFamily="50" charset="-127"/>
                </a:rPr>
                <a:t>지원</a:t>
              </a:r>
              <a:r>
                <a:rPr kumimoji="0" lang="en-US" altLang="ko-KR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고딕" pitchFamily="50" charset="-127"/>
                </a:rPr>
                <a:t> </a:t>
              </a:r>
              <a:r>
                <a:rPr kumimoji="0" lang="ko-KR" altLang="en-US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고딕" pitchFamily="50" charset="-127"/>
                </a:rPr>
                <a:t>기능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32600" y="1952836"/>
              <a:ext cx="310022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15"/>
          <p:cNvGrpSpPr/>
          <p:nvPr/>
        </p:nvGrpSpPr>
        <p:grpSpPr>
          <a:xfrm>
            <a:off x="553976" y="620689"/>
            <a:ext cx="1324453" cy="238043"/>
            <a:chOff x="232600" y="1664804"/>
            <a:chExt cx="3100220" cy="288032"/>
          </a:xfrm>
        </p:grpSpPr>
        <p:sp>
          <p:nvSpPr>
            <p:cNvPr id="31" name="TextBox 30"/>
            <p:cNvSpPr txBox="1"/>
            <p:nvPr/>
          </p:nvSpPr>
          <p:spPr>
            <a:xfrm>
              <a:off x="278369" y="1664804"/>
              <a:ext cx="3008684" cy="2346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고딕" pitchFamily="50" charset="-127"/>
                </a:rPr>
                <a:t>보안 구성 요소</a:t>
              </a: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32600" y="1952836"/>
              <a:ext cx="310022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 bwMode="auto">
          <a:xfrm>
            <a:off x="2388954" y="1328237"/>
            <a:ext cx="2176429" cy="856490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200" dirty="0">
                <a:solidFill>
                  <a:srgbClr val="C5003D"/>
                </a:solidFill>
                <a:latin typeface="+mj-lt"/>
                <a:ea typeface="나눔고딕" pitchFamily="50" charset="-127"/>
              </a:rPr>
              <a:t>Enterprise </a:t>
            </a:r>
            <a:r>
              <a:rPr lang="ko-KR" altLang="en-US" sz="1200" dirty="0">
                <a:solidFill>
                  <a:srgbClr val="C5003D"/>
                </a:solidFill>
                <a:latin typeface="+mj-lt"/>
                <a:ea typeface="나눔고딕" pitchFamily="50" charset="-127"/>
              </a:rPr>
              <a:t>인증 체계 통합</a:t>
            </a:r>
            <a:endParaRPr lang="en-US" altLang="ko-KR" sz="1200" dirty="0">
              <a:solidFill>
                <a:srgbClr val="C5003D"/>
              </a:solidFill>
              <a:latin typeface="+mj-lt"/>
              <a:ea typeface="나눔고딕" pitchFamily="50" charset="-127"/>
            </a:endParaRPr>
          </a:p>
          <a:p>
            <a:pPr latinLnBrk="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  Kerberos + LDAP/AD 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통합</a:t>
            </a:r>
            <a:endParaRPr lang="en-US" altLang="ko-KR" sz="12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  <a:p>
            <a:pPr latinLnBrk="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  SSO 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지원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2388954" y="3140207"/>
            <a:ext cx="2176429" cy="856469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C5003D"/>
                </a:solidFill>
                <a:latin typeface="+mj-lt"/>
                <a:ea typeface="나눔고딕" pitchFamily="50" charset="-127"/>
              </a:rPr>
              <a:t>세분화된 권한 제어</a:t>
            </a:r>
            <a:endParaRPr lang="en-US" altLang="ko-KR" sz="12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  <a:p>
            <a:pPr latinLnBrk="0"/>
            <a:r>
              <a:rPr lang="en-US" altLang="ko-KR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- File, DB, Table, View, Column</a:t>
            </a:r>
          </a:p>
          <a:p>
            <a:pPr latinLnBrk="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 Role 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기반 권한 부여</a:t>
            </a:r>
            <a:endParaRPr lang="en-US" altLang="ko-KR" sz="12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388954" y="4490877"/>
            <a:ext cx="2176429" cy="856469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C5003D"/>
                </a:solidFill>
                <a:latin typeface="+mj-lt"/>
                <a:ea typeface="나눔고딕" pitchFamily="50" charset="-127"/>
              </a:rPr>
              <a:t>데이터 암호화</a:t>
            </a:r>
          </a:p>
          <a:p>
            <a:pPr marL="85725" indent="-85725" latinLnBrk="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전송 데이터 암호화 지원</a:t>
            </a:r>
            <a:endParaRPr lang="en-US" altLang="ko-KR" sz="12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  <a:p>
            <a:pPr marL="85725" indent="-85725" latinLnBrk="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저장 데이터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암호화 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: </a:t>
            </a:r>
            <a:br>
              <a:rPr lang="en-US" altLang="ko-KR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3rd party 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연계</a:t>
            </a:r>
            <a:endParaRPr lang="en-US" altLang="ko-KR" sz="12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2388954" y="5570228"/>
            <a:ext cx="2176429" cy="856469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0E0E0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C5003D"/>
                </a:solidFill>
                <a:latin typeface="+mj-lt"/>
                <a:ea typeface="나눔고딕" pitchFamily="50" charset="-127"/>
              </a:rPr>
              <a:t>보안정책 관리 </a:t>
            </a:r>
            <a:r>
              <a:rPr lang="en-US" altLang="ko-KR" sz="1200" dirty="0">
                <a:solidFill>
                  <a:srgbClr val="C5003D"/>
                </a:solidFill>
                <a:latin typeface="+mj-lt"/>
                <a:ea typeface="나눔고딕" pitchFamily="50" charset="-127"/>
              </a:rPr>
              <a:t>&amp; </a:t>
            </a:r>
            <a:r>
              <a:rPr lang="ko-KR" altLang="en-US" sz="1200" dirty="0">
                <a:solidFill>
                  <a:srgbClr val="C5003D"/>
                </a:solidFill>
                <a:latin typeface="+mj-lt"/>
                <a:ea typeface="나눔고딕" pitchFamily="50" charset="-127"/>
              </a:rPr>
              <a:t>감사 지원</a:t>
            </a:r>
            <a:endParaRPr lang="en-US" altLang="ko-KR" sz="1200" dirty="0">
              <a:solidFill>
                <a:srgbClr val="C5003D"/>
              </a:solidFill>
              <a:latin typeface="+mj-lt"/>
              <a:ea typeface="나눔고딕" pitchFamily="50" charset="-127"/>
            </a:endParaRPr>
          </a:p>
          <a:p>
            <a:pPr latinLnBrk="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 DB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별로 개별 보안 정책 적용 지원</a:t>
            </a:r>
            <a:endParaRPr lang="en-US" altLang="ko-KR" sz="12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  <a:p>
            <a:pPr latinLnBrk="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 Audit 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로그 서비스 확대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 </a:t>
            </a:r>
            <a:endParaRPr lang="ko-KR" altLang="en-US" sz="1200" dirty="0">
              <a:solidFill>
                <a:srgbClr val="C5003D"/>
              </a:solidFill>
              <a:latin typeface="+mj-lt"/>
              <a:ea typeface="나눔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 rot="16200000">
            <a:off x="1747150" y="1642306"/>
            <a:ext cx="801335" cy="323780"/>
            <a:chOff x="2974421" y="4824698"/>
            <a:chExt cx="3955565" cy="671703"/>
          </a:xfrm>
        </p:grpSpPr>
        <p:sp>
          <p:nvSpPr>
            <p:cNvPr id="23" name="오른쪽 화살표 22"/>
            <p:cNvSpPr/>
            <p:nvPr/>
          </p:nvSpPr>
          <p:spPr>
            <a:xfrm rot="5400000">
              <a:off x="4616359" y="3182767"/>
              <a:ext cx="671695" cy="3955558"/>
            </a:xfrm>
            <a:prstGeom prst="rightArrow">
              <a:avLst>
                <a:gd name="adj1" fmla="val 66012"/>
                <a:gd name="adj2" fmla="val 100000"/>
              </a:avLst>
            </a:prstGeom>
            <a:gradFill flip="none" rotWithShape="1">
              <a:gsLst>
                <a:gs pos="0">
                  <a:srgbClr val="DA045B">
                    <a:alpha val="46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  <a:tileRect/>
            </a:gradFill>
            <a:ln w="3175" cap="flat" cmpd="sng" algn="ctr">
              <a:gradFill>
                <a:gsLst>
                  <a:gs pos="0">
                    <a:srgbClr val="DA045B"/>
                  </a:gs>
                  <a:gs pos="100000">
                    <a:srgbClr val="C5003D">
                      <a:tint val="23500"/>
                      <a:satMod val="160000"/>
                      <a:alpha val="0"/>
                    </a:srgbClr>
                  </a:gs>
                </a:gsLst>
                <a:lin ang="10800000" scaled="0"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rgbClr val="FFFFFF"/>
                </a:solidFill>
                <a:latin typeface="+mj-lt"/>
                <a:ea typeface="나눔고딕" pitchFamily="50" charset="-127"/>
              </a:endParaRPr>
            </a:p>
          </p:txBody>
        </p:sp>
        <p:sp>
          <p:nvSpPr>
            <p:cNvPr id="24" name="오른쪽 화살표 23"/>
            <p:cNvSpPr/>
            <p:nvPr/>
          </p:nvSpPr>
          <p:spPr>
            <a:xfrm rot="5400000">
              <a:off x="4616351" y="3182775"/>
              <a:ext cx="671696" cy="3955555"/>
            </a:xfrm>
            <a:prstGeom prst="rightArrow">
              <a:avLst>
                <a:gd name="adj1" fmla="val 66012"/>
                <a:gd name="adj2" fmla="val 100000"/>
              </a:avLst>
            </a:prstGeom>
            <a:gradFill flip="none" rotWithShape="1">
              <a:gsLst>
                <a:gs pos="0">
                  <a:srgbClr val="DA045B">
                    <a:alpha val="46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  <a:tileRect/>
            </a:gradFill>
            <a:ln w="3175" cap="flat" cmpd="sng" algn="ctr">
              <a:gradFill>
                <a:gsLst>
                  <a:gs pos="0">
                    <a:srgbClr val="DA045B"/>
                  </a:gs>
                  <a:gs pos="100000">
                    <a:srgbClr val="C5003D">
                      <a:tint val="23500"/>
                      <a:satMod val="160000"/>
                      <a:alpha val="0"/>
                    </a:srgbClr>
                  </a:gs>
                </a:gsLst>
                <a:lin ang="10800000" scaled="0"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rgbClr val="FFFFFF"/>
                </a:solidFill>
                <a:latin typeface="+mj-lt"/>
                <a:ea typeface="나눔고딕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29135" y="1403529"/>
            <a:ext cx="1418714" cy="791658"/>
            <a:chOff x="1986844" y="2607732"/>
            <a:chExt cx="5983112" cy="801511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986844" y="2607732"/>
              <a:ext cx="5983112" cy="8015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1D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schemeClr val="tx1"/>
                </a:solidFill>
                <a:latin typeface="+mj-lt"/>
                <a:ea typeface="나눔고딕" pitchFamily="50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041292" y="2659508"/>
              <a:ext cx="5874214" cy="6979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F7F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 algn="ctr" latinLnBrk="0"/>
              <a:r>
                <a:rPr lang="ko-KR" altLang="en-US" sz="1400" dirty="0">
                  <a:solidFill>
                    <a:schemeClr val="tx1"/>
                  </a:solidFill>
                  <a:latin typeface="+mj-lt"/>
                  <a:ea typeface="나눔고딕" pitchFamily="50" charset="-127"/>
                </a:rPr>
                <a:t>인증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17846" y="3213406"/>
            <a:ext cx="1418714" cy="791658"/>
            <a:chOff x="1986844" y="2607732"/>
            <a:chExt cx="5983112" cy="801511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1986844" y="2607732"/>
              <a:ext cx="5983112" cy="8015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1D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schemeClr val="tx1"/>
                </a:solidFill>
                <a:latin typeface="+mj-lt"/>
                <a:ea typeface="나눔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2041292" y="2659508"/>
              <a:ext cx="5874214" cy="6979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F7F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 algn="ctr" latinLnBrk="0"/>
              <a:r>
                <a:rPr lang="ko-KR" altLang="en-US" sz="1400" dirty="0">
                  <a:solidFill>
                    <a:schemeClr val="tx1"/>
                  </a:solidFill>
                  <a:latin typeface="+mj-lt"/>
                  <a:ea typeface="나눔고딕" pitchFamily="50" charset="-127"/>
                </a:rPr>
                <a:t>권한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29135" y="4531159"/>
            <a:ext cx="1418714" cy="791658"/>
            <a:chOff x="1986844" y="2607732"/>
            <a:chExt cx="5983112" cy="801511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986844" y="2607732"/>
              <a:ext cx="5983112" cy="8015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1D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schemeClr val="tx1"/>
                </a:solidFill>
                <a:latin typeface="+mj-lt"/>
                <a:ea typeface="나눔고딕" pitchFamily="50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041292" y="2659508"/>
              <a:ext cx="5874214" cy="6979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F7F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 algn="ctr" latinLnBrk="0"/>
              <a:r>
                <a:rPr lang="ko-KR" altLang="en-US" sz="1400" dirty="0">
                  <a:solidFill>
                    <a:schemeClr val="tx1"/>
                  </a:solidFill>
                  <a:latin typeface="+mj-lt"/>
                  <a:ea typeface="나눔고딕" pitchFamily="50" charset="-127"/>
                </a:rPr>
                <a:t>데이터 보안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29135" y="5634454"/>
            <a:ext cx="1418714" cy="791658"/>
            <a:chOff x="1986844" y="2607732"/>
            <a:chExt cx="5983112" cy="801511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986844" y="2607732"/>
              <a:ext cx="5983112" cy="8015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1D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schemeClr val="tx1"/>
                </a:solidFill>
                <a:latin typeface="+mj-lt"/>
                <a:ea typeface="나눔고딕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2041292" y="2659508"/>
              <a:ext cx="5874214" cy="6979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F7F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 algn="ctr" latinLnBrk="0"/>
              <a:r>
                <a:rPr lang="en-US" altLang="ko-KR" sz="1400" dirty="0">
                  <a:solidFill>
                    <a:schemeClr val="tx1"/>
                  </a:solidFill>
                  <a:latin typeface="+mj-lt"/>
                  <a:ea typeface="나눔고딕" pitchFamily="50" charset="-127"/>
                </a:rPr>
                <a:t>Governance / Audit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 rot="16200000">
            <a:off x="1747150" y="3435691"/>
            <a:ext cx="801335" cy="323780"/>
            <a:chOff x="2974421" y="4824698"/>
            <a:chExt cx="3955565" cy="671703"/>
          </a:xfrm>
        </p:grpSpPr>
        <p:sp>
          <p:nvSpPr>
            <p:cNvPr id="46" name="오른쪽 화살표 45"/>
            <p:cNvSpPr/>
            <p:nvPr/>
          </p:nvSpPr>
          <p:spPr>
            <a:xfrm rot="5400000">
              <a:off x="4616359" y="3182767"/>
              <a:ext cx="671695" cy="3955558"/>
            </a:xfrm>
            <a:prstGeom prst="rightArrow">
              <a:avLst>
                <a:gd name="adj1" fmla="val 66012"/>
                <a:gd name="adj2" fmla="val 100000"/>
              </a:avLst>
            </a:prstGeom>
            <a:gradFill flip="none" rotWithShape="1">
              <a:gsLst>
                <a:gs pos="0">
                  <a:srgbClr val="DA045B">
                    <a:alpha val="46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  <a:tileRect/>
            </a:gradFill>
            <a:ln w="3175" cap="flat" cmpd="sng" algn="ctr">
              <a:gradFill>
                <a:gsLst>
                  <a:gs pos="0">
                    <a:srgbClr val="DA045B"/>
                  </a:gs>
                  <a:gs pos="100000">
                    <a:srgbClr val="C5003D">
                      <a:tint val="23500"/>
                      <a:satMod val="160000"/>
                      <a:alpha val="0"/>
                    </a:srgbClr>
                  </a:gs>
                </a:gsLst>
                <a:lin ang="10800000" scaled="0"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rgbClr val="FFFFFF"/>
                </a:solidFill>
                <a:latin typeface="+mj-lt"/>
                <a:ea typeface="나눔고딕" pitchFamily="50" charset="-127"/>
              </a:endParaRPr>
            </a:p>
          </p:txBody>
        </p:sp>
        <p:sp>
          <p:nvSpPr>
            <p:cNvPr id="47" name="오른쪽 화살표 46"/>
            <p:cNvSpPr/>
            <p:nvPr/>
          </p:nvSpPr>
          <p:spPr>
            <a:xfrm rot="5400000">
              <a:off x="4616351" y="3182775"/>
              <a:ext cx="671696" cy="3955555"/>
            </a:xfrm>
            <a:prstGeom prst="rightArrow">
              <a:avLst>
                <a:gd name="adj1" fmla="val 66012"/>
                <a:gd name="adj2" fmla="val 100000"/>
              </a:avLst>
            </a:prstGeom>
            <a:gradFill flip="none" rotWithShape="1">
              <a:gsLst>
                <a:gs pos="0">
                  <a:srgbClr val="DA045B">
                    <a:alpha val="46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  <a:tileRect/>
            </a:gradFill>
            <a:ln w="3175" cap="flat" cmpd="sng" algn="ctr">
              <a:gradFill>
                <a:gsLst>
                  <a:gs pos="0">
                    <a:srgbClr val="DA045B"/>
                  </a:gs>
                  <a:gs pos="100000">
                    <a:srgbClr val="C5003D">
                      <a:tint val="23500"/>
                      <a:satMod val="160000"/>
                      <a:alpha val="0"/>
                    </a:srgbClr>
                  </a:gs>
                </a:gsLst>
                <a:lin ang="10800000" scaled="0"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rgbClr val="FFFFFF"/>
                </a:solidFill>
                <a:latin typeface="+mj-lt"/>
                <a:ea typeface="나눔고딕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 rot="16200000">
            <a:off x="1747150" y="4767778"/>
            <a:ext cx="801335" cy="323780"/>
            <a:chOff x="2974421" y="4824698"/>
            <a:chExt cx="3955565" cy="671703"/>
          </a:xfrm>
        </p:grpSpPr>
        <p:sp>
          <p:nvSpPr>
            <p:cNvPr id="49" name="오른쪽 화살표 48"/>
            <p:cNvSpPr/>
            <p:nvPr/>
          </p:nvSpPr>
          <p:spPr>
            <a:xfrm rot="5400000">
              <a:off x="4616359" y="3182767"/>
              <a:ext cx="671695" cy="3955558"/>
            </a:xfrm>
            <a:prstGeom prst="rightArrow">
              <a:avLst>
                <a:gd name="adj1" fmla="val 66012"/>
                <a:gd name="adj2" fmla="val 100000"/>
              </a:avLst>
            </a:prstGeom>
            <a:gradFill flip="none" rotWithShape="1">
              <a:gsLst>
                <a:gs pos="0">
                  <a:srgbClr val="DA045B">
                    <a:alpha val="46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  <a:tileRect/>
            </a:gradFill>
            <a:ln w="3175" cap="flat" cmpd="sng" algn="ctr">
              <a:gradFill>
                <a:gsLst>
                  <a:gs pos="0">
                    <a:srgbClr val="DA045B"/>
                  </a:gs>
                  <a:gs pos="100000">
                    <a:srgbClr val="C5003D">
                      <a:tint val="23500"/>
                      <a:satMod val="160000"/>
                      <a:alpha val="0"/>
                    </a:srgbClr>
                  </a:gs>
                </a:gsLst>
                <a:lin ang="10800000" scaled="0"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rgbClr val="FFFFFF"/>
                </a:solidFill>
                <a:latin typeface="+mj-lt"/>
                <a:ea typeface="나눔고딕" pitchFamily="50" charset="-127"/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rot="5400000">
              <a:off x="4616351" y="3182775"/>
              <a:ext cx="671696" cy="3955555"/>
            </a:xfrm>
            <a:prstGeom prst="rightArrow">
              <a:avLst>
                <a:gd name="adj1" fmla="val 66012"/>
                <a:gd name="adj2" fmla="val 100000"/>
              </a:avLst>
            </a:prstGeom>
            <a:gradFill flip="none" rotWithShape="1">
              <a:gsLst>
                <a:gs pos="0">
                  <a:srgbClr val="DA045B">
                    <a:alpha val="46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  <a:tileRect/>
            </a:gradFill>
            <a:ln w="3175" cap="flat" cmpd="sng" algn="ctr">
              <a:gradFill>
                <a:gsLst>
                  <a:gs pos="0">
                    <a:srgbClr val="DA045B"/>
                  </a:gs>
                  <a:gs pos="100000">
                    <a:srgbClr val="C5003D">
                      <a:tint val="23500"/>
                      <a:satMod val="160000"/>
                      <a:alpha val="0"/>
                    </a:srgbClr>
                  </a:gs>
                </a:gsLst>
                <a:lin ang="10800000" scaled="0"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rgbClr val="FFFFFF"/>
                </a:solidFill>
                <a:latin typeface="+mj-lt"/>
                <a:ea typeface="나눔고딕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 rot="16200000">
            <a:off x="1747154" y="5828547"/>
            <a:ext cx="801334" cy="323777"/>
            <a:chOff x="2974428" y="4824698"/>
            <a:chExt cx="3955558" cy="671695"/>
          </a:xfrm>
        </p:grpSpPr>
        <p:sp>
          <p:nvSpPr>
            <p:cNvPr id="52" name="오른쪽 화살표 51"/>
            <p:cNvSpPr/>
            <p:nvPr/>
          </p:nvSpPr>
          <p:spPr>
            <a:xfrm rot="5400000">
              <a:off x="4616359" y="3182767"/>
              <a:ext cx="671695" cy="3955558"/>
            </a:xfrm>
            <a:prstGeom prst="rightArrow">
              <a:avLst>
                <a:gd name="adj1" fmla="val 66012"/>
                <a:gd name="adj2" fmla="val 100000"/>
              </a:avLst>
            </a:prstGeom>
            <a:gradFill flip="none" rotWithShape="1">
              <a:gsLst>
                <a:gs pos="0">
                  <a:srgbClr val="DA045B">
                    <a:alpha val="46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  <a:tileRect/>
            </a:gradFill>
            <a:ln w="3175" cap="flat" cmpd="sng" algn="ctr">
              <a:gradFill>
                <a:gsLst>
                  <a:gs pos="0">
                    <a:srgbClr val="DA045B"/>
                  </a:gs>
                  <a:gs pos="100000">
                    <a:srgbClr val="C5003D">
                      <a:tint val="23500"/>
                      <a:satMod val="160000"/>
                      <a:alpha val="0"/>
                    </a:srgbClr>
                  </a:gs>
                </a:gsLst>
                <a:lin ang="10800000" scaled="0"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rgbClr val="FFFFFF"/>
                </a:solidFill>
                <a:latin typeface="+mj-lt"/>
                <a:ea typeface="나눔고딕" pitchFamily="50" charset="-127"/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rot="5400000">
              <a:off x="4616359" y="3182767"/>
              <a:ext cx="671695" cy="3955558"/>
            </a:xfrm>
            <a:prstGeom prst="rightArrow">
              <a:avLst>
                <a:gd name="adj1" fmla="val 66012"/>
                <a:gd name="adj2" fmla="val 100000"/>
              </a:avLst>
            </a:prstGeom>
            <a:gradFill flip="none" rotWithShape="1">
              <a:gsLst>
                <a:gs pos="0">
                  <a:srgbClr val="DA045B">
                    <a:alpha val="46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  <a:tileRect/>
            </a:gradFill>
            <a:ln w="3175" cap="flat" cmpd="sng" algn="ctr">
              <a:gradFill>
                <a:gsLst>
                  <a:gs pos="0">
                    <a:srgbClr val="DA045B"/>
                  </a:gs>
                  <a:gs pos="100000">
                    <a:srgbClr val="C5003D">
                      <a:tint val="23500"/>
                      <a:satMod val="160000"/>
                      <a:alpha val="0"/>
                    </a:srgbClr>
                  </a:gs>
                </a:gsLst>
                <a:lin ang="10800000" scaled="0"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rgbClr val="FFFFFF"/>
                </a:solidFill>
                <a:latin typeface="+mj-lt"/>
                <a:ea typeface="나눔고딕" pitchFamily="50" charset="-127"/>
              </a:endParaRPr>
            </a:p>
          </p:txBody>
        </p:sp>
      </p:grpSp>
      <p:grpSp>
        <p:nvGrpSpPr>
          <p:cNvPr id="59" name="그룹 16"/>
          <p:cNvGrpSpPr/>
          <p:nvPr/>
        </p:nvGrpSpPr>
        <p:grpSpPr>
          <a:xfrm>
            <a:off x="4972974" y="637908"/>
            <a:ext cx="2320507" cy="238043"/>
            <a:chOff x="232600" y="1664804"/>
            <a:chExt cx="3100220" cy="288032"/>
          </a:xfrm>
        </p:grpSpPr>
        <p:sp>
          <p:nvSpPr>
            <p:cNvPr id="60" name="TextBox 59"/>
            <p:cNvSpPr txBox="1"/>
            <p:nvPr/>
          </p:nvSpPr>
          <p:spPr>
            <a:xfrm>
              <a:off x="278369" y="1664804"/>
              <a:ext cx="3008683" cy="2346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 algn="ctr" latinLnBrk="0">
                <a:lnSpc>
                  <a:spcPct val="90000"/>
                </a:lnSpc>
                <a:defRPr/>
              </a:pPr>
              <a:r>
                <a:rPr lang="en-US" altLang="ko-KR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고딕" pitchFamily="50" charset="-127"/>
                </a:rPr>
                <a:t>Hadoop </a:t>
              </a:r>
              <a:r>
                <a:rPr kumimoji="0" lang="ko-KR" altLang="en-US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고딕" pitchFamily="50" charset="-127"/>
                </a:rPr>
                <a:t>지원 방법</a:t>
              </a: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232600" y="1952836"/>
              <a:ext cx="310022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오른쪽 화살표 65"/>
          <p:cNvSpPr/>
          <p:nvPr/>
        </p:nvSpPr>
        <p:spPr>
          <a:xfrm>
            <a:off x="4570362" y="1382237"/>
            <a:ext cx="323777" cy="801334"/>
          </a:xfrm>
          <a:prstGeom prst="rightArrow">
            <a:avLst>
              <a:gd name="adj1" fmla="val 66012"/>
              <a:gd name="adj2" fmla="val 100000"/>
            </a:avLst>
          </a:prstGeom>
          <a:gradFill flip="none" rotWithShape="1">
            <a:gsLst>
              <a:gs pos="0">
                <a:srgbClr val="DA045B">
                  <a:alpha val="46000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 w="3175" cap="flat" cmpd="sng" algn="ctr">
            <a:gradFill>
              <a:gsLst>
                <a:gs pos="0">
                  <a:srgbClr val="DA045B"/>
                </a:gs>
                <a:gs pos="100000">
                  <a:srgbClr val="C5003D">
                    <a:tint val="23500"/>
                    <a:satMod val="160000"/>
                    <a:alpha val="0"/>
                  </a:srgbClr>
                </a:gs>
              </a:gsLst>
              <a:lin ang="10800000" scaled="0"/>
            </a:gradFill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67" name="오른쪽 화살표 66"/>
          <p:cNvSpPr/>
          <p:nvPr/>
        </p:nvSpPr>
        <p:spPr>
          <a:xfrm>
            <a:off x="4570362" y="3175622"/>
            <a:ext cx="323777" cy="801334"/>
          </a:xfrm>
          <a:prstGeom prst="rightArrow">
            <a:avLst>
              <a:gd name="adj1" fmla="val 66012"/>
              <a:gd name="adj2" fmla="val 100000"/>
            </a:avLst>
          </a:prstGeom>
          <a:gradFill flip="none" rotWithShape="1">
            <a:gsLst>
              <a:gs pos="0">
                <a:srgbClr val="DA045B">
                  <a:alpha val="46000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 w="3175" cap="flat" cmpd="sng" algn="ctr">
            <a:gradFill>
              <a:gsLst>
                <a:gs pos="0">
                  <a:srgbClr val="DA045B"/>
                </a:gs>
                <a:gs pos="100000">
                  <a:srgbClr val="C5003D">
                    <a:tint val="23500"/>
                    <a:satMod val="160000"/>
                    <a:alpha val="0"/>
                  </a:srgbClr>
                </a:gs>
              </a:gsLst>
              <a:lin ang="10800000" scaled="0"/>
            </a:gradFill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68" name="오른쪽 화살표 67"/>
          <p:cNvSpPr/>
          <p:nvPr/>
        </p:nvSpPr>
        <p:spPr>
          <a:xfrm>
            <a:off x="4570362" y="4507709"/>
            <a:ext cx="323777" cy="801334"/>
          </a:xfrm>
          <a:prstGeom prst="rightArrow">
            <a:avLst>
              <a:gd name="adj1" fmla="val 66012"/>
              <a:gd name="adj2" fmla="val 100000"/>
            </a:avLst>
          </a:prstGeom>
          <a:gradFill flip="none" rotWithShape="1">
            <a:gsLst>
              <a:gs pos="0">
                <a:srgbClr val="DA045B">
                  <a:alpha val="46000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 w="3175" cap="flat" cmpd="sng" algn="ctr">
            <a:gradFill>
              <a:gsLst>
                <a:gs pos="0">
                  <a:srgbClr val="DA045B"/>
                </a:gs>
                <a:gs pos="100000">
                  <a:srgbClr val="C5003D">
                    <a:tint val="23500"/>
                    <a:satMod val="160000"/>
                    <a:alpha val="0"/>
                  </a:srgbClr>
                </a:gs>
              </a:gsLst>
              <a:lin ang="10800000" scaled="0"/>
            </a:gradFill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4570362" y="5568476"/>
            <a:ext cx="323777" cy="801334"/>
          </a:xfrm>
          <a:prstGeom prst="rightArrow">
            <a:avLst>
              <a:gd name="adj1" fmla="val 66012"/>
              <a:gd name="adj2" fmla="val 100000"/>
            </a:avLst>
          </a:prstGeom>
          <a:gradFill flip="none" rotWithShape="1">
            <a:gsLst>
              <a:gs pos="0">
                <a:srgbClr val="DA045B">
                  <a:alpha val="46000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 w="3175" cap="flat" cmpd="sng" algn="ctr">
            <a:gradFill>
              <a:gsLst>
                <a:gs pos="0">
                  <a:srgbClr val="DA045B"/>
                </a:gs>
                <a:gs pos="100000">
                  <a:srgbClr val="C5003D">
                    <a:tint val="23500"/>
                    <a:satMod val="160000"/>
                    <a:alpha val="0"/>
                  </a:srgbClr>
                </a:gs>
              </a:gsLst>
              <a:lin ang="10800000" scaled="0"/>
            </a:gradFill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FFFFFF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4963469" y="915813"/>
            <a:ext cx="2320506" cy="185120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Apache Knox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를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통한 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인증 및 서비스 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Level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의 접근 제어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85725" indent="-85725" latinLnBrk="0"/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85725" indent="-85725" latinLnBrk="0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지원 대상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서비스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85725" indent="-85725" latinLnBrk="0"/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WebHDFS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(2.4.0)</a:t>
            </a:r>
          </a:p>
          <a:p>
            <a:pPr marL="85725" indent="-85725" latinLnBrk="0"/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WebHCat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/Templeton (0.12.0, 0.13.0)</a:t>
            </a:r>
          </a:p>
          <a:p>
            <a:pPr marL="85725" indent="-85725" latinLnBrk="0"/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Oozie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(4.0.0)</a:t>
            </a:r>
          </a:p>
          <a:p>
            <a:pPr marL="85725" indent="-85725" latinLnBrk="0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HBase/</a:t>
            </a:r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Stargate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(0.98.0)</a:t>
            </a:r>
          </a:p>
          <a:p>
            <a:pPr marL="85725" indent="-85725" latinLnBrk="0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Hive (via </a:t>
            </a:r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WebHCat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via JDBC) (0.13.0)</a:t>
            </a:r>
          </a:p>
          <a:p>
            <a:pPr marL="85725" indent="-85725" latinLnBrk="0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Yarn (2.5.0)</a:t>
            </a:r>
          </a:p>
        </p:txBody>
      </p:sp>
      <p:grpSp>
        <p:nvGrpSpPr>
          <p:cNvPr id="71" name="그룹 16"/>
          <p:cNvGrpSpPr/>
          <p:nvPr/>
        </p:nvGrpSpPr>
        <p:grpSpPr>
          <a:xfrm>
            <a:off x="7379612" y="636408"/>
            <a:ext cx="1891221" cy="238043"/>
            <a:chOff x="232600" y="1664804"/>
            <a:chExt cx="3100220" cy="288032"/>
          </a:xfrm>
        </p:grpSpPr>
        <p:sp>
          <p:nvSpPr>
            <p:cNvPr id="72" name="TextBox 71"/>
            <p:cNvSpPr txBox="1"/>
            <p:nvPr/>
          </p:nvSpPr>
          <p:spPr>
            <a:xfrm>
              <a:off x="278369" y="1664804"/>
              <a:ext cx="3008683" cy="2346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 algn="ctr" latinLnBrk="0">
                <a:lnSpc>
                  <a:spcPct val="90000"/>
                </a:lnSpc>
                <a:defRPr/>
              </a:pPr>
              <a:r>
                <a:rPr lang="en-US" altLang="ko-KR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고딕" pitchFamily="50" charset="-127"/>
                </a:rPr>
                <a:t>SBP </a:t>
              </a:r>
              <a:r>
                <a:rPr kumimoji="0" lang="ko-KR" altLang="en-US" sz="14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고딕" pitchFamily="50" charset="-127"/>
                </a:rPr>
                <a:t>지원 방법</a:t>
              </a: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232600" y="1952836"/>
              <a:ext cx="310022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직사각형 76"/>
          <p:cNvSpPr/>
          <p:nvPr/>
        </p:nvSpPr>
        <p:spPr bwMode="auto">
          <a:xfrm>
            <a:off x="7379612" y="908720"/>
            <a:ext cx="1942893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SBP User Portal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을 통해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Kerberos + LDAP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통합한 인증체계 지원</a:t>
            </a:r>
            <a:endParaRPr lang="en-US" altLang="ko-KR" sz="10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SSO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는 구축 시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customizing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4963469" y="2888642"/>
            <a:ext cx="2320506" cy="14245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Apache Ranger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또는 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Apache Sentry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를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통한 권한 제어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 HDFS, Hive, HBase, Storm, etc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latinLnBrk="0">
              <a:buFont typeface="Arial" pitchFamily="34" charset="0"/>
              <a:buChar char="•"/>
            </a:pP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서비스 별 권한 제어 기능 활용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 HDFS : File permission &amp; ACL</a:t>
            </a:r>
            <a:br>
              <a:rPr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 - Hive : ATZ-NG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통한 권한 제어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 - YARN, </a:t>
            </a:r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MapReduce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HBase : </a:t>
            </a:r>
            <a:br>
              <a:rPr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자체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ACL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보유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7379612" y="2881511"/>
            <a:ext cx="1942893" cy="14333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SBP User Portal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을 통해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HDFS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및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SBP application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 권한 제어 통합 관리</a:t>
            </a:r>
            <a:endParaRPr lang="en-US" altLang="ko-KR" sz="10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Hadoop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및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ecosystem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자체 권한 제어 기능 사용 가능</a:t>
            </a:r>
            <a:endParaRPr lang="en-US" altLang="ko-KR" sz="10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4963469" y="5589240"/>
            <a:ext cx="232200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buFont typeface="Arial" pitchFamily="34" charset="0"/>
              <a:buChar char="•"/>
            </a:pP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Hadoop &amp; ecosystem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별로 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Audit Log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생성 지원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latinLnBrk="0">
              <a:buFont typeface="Arial" pitchFamily="34" charset="0"/>
              <a:buChar char="•"/>
            </a:pP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Apache Ranger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등을 통한 보안 정책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및 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Audit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통합 관리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7379612" y="5568476"/>
            <a:ext cx="195761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SBP SCM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서비스 관리에 대한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audit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로그 제공</a:t>
            </a:r>
            <a:endParaRPr lang="en-US" altLang="ko-KR" sz="10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Hadoop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및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ecosystem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자체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Audit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기능 활용 가능</a:t>
            </a:r>
            <a:endParaRPr lang="en-US" altLang="ko-KR" sz="10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4963469" y="4433747"/>
            <a:ext cx="2320506" cy="10335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전송 데이터 암호화 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: Hadoop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및 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ecosystem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에서 지원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저장 데이터 암호화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: Hadoop </a:t>
            </a:r>
            <a:r>
              <a:rPr lang="ko-KR" altLang="en-US" sz="1000" b="1">
                <a:solidFill>
                  <a:schemeClr val="tx1"/>
                </a:solidFill>
                <a:latin typeface="+mn-ea"/>
              </a:rPr>
              <a:t>자체 기능 강화 중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. 3</a:t>
            </a:r>
            <a:r>
              <a:rPr lang="en-US" altLang="ko-KR" sz="1000" b="1" baseline="30000" dirty="0">
                <a:solidFill>
                  <a:schemeClr val="tx1"/>
                </a:solidFill>
                <a:latin typeface="+mn-ea"/>
              </a:rPr>
              <a:t>rd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party </a:t>
            </a:r>
            <a:r>
              <a:rPr lang="ko-KR" altLang="en-US" sz="1000" b="1">
                <a:solidFill>
                  <a:schemeClr val="tx1"/>
                </a:solidFill>
                <a:latin typeface="+mn-ea"/>
              </a:rPr>
              <a:t>연계 가능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7379612" y="4438899"/>
            <a:ext cx="1942893" cy="10283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전송 데이터 암호화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: Hadoop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및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ecosystem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에서 지원하는 전송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level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암호화 지원</a:t>
            </a:r>
            <a:endParaRPr lang="en-US" altLang="ko-KR" sz="10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저장 데이터 암호화 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: 3</a:t>
            </a:r>
            <a:r>
              <a:rPr lang="en-US" altLang="ko-KR" sz="1000" baseline="30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rd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 party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연계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. </a:t>
            </a:r>
            <a:r>
              <a:rPr lang="en-US" altLang="ko-KR" sz="1000" dirty="0" err="1">
                <a:solidFill>
                  <a:schemeClr val="tx1"/>
                </a:solidFill>
                <a:latin typeface="+mj-lt"/>
                <a:ea typeface="나눔고딕" pitchFamily="50" charset="-127"/>
              </a:rPr>
              <a:t>Dataguise</a:t>
            </a:r>
            <a:r>
              <a:rPr lang="en-US" altLang="ko-KR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j-lt"/>
                <a:ea typeface="나눔고딕" pitchFamily="50" charset="-127"/>
              </a:rPr>
              <a:t>테스트 예정</a:t>
            </a:r>
            <a:endParaRPr lang="en-US" altLang="ko-KR" sz="1000" dirty="0">
              <a:solidFill>
                <a:schemeClr val="tx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Hadoop Security</a:t>
            </a:r>
            <a:endParaRPr lang="ko-KR" altLang="en-US"/>
          </a:p>
        </p:txBody>
      </p:sp>
      <p:sp>
        <p:nvSpPr>
          <p:cNvPr id="57" name="실행 단추: 홈 56">
            <a:hlinkClick r:id="rId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4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NoSQL</a:t>
            </a:r>
            <a:r>
              <a:rPr lang="en-US" altLang="ko-KR" dirty="0" smtClean="0"/>
              <a:t> vs. New SQL</a:t>
            </a: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467357"/>
              </p:ext>
            </p:extLst>
          </p:nvPr>
        </p:nvGraphicFramePr>
        <p:xfrm>
          <a:off x="331962" y="595544"/>
          <a:ext cx="9217024" cy="59762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7389"/>
                <a:gridCol w="860804"/>
                <a:gridCol w="3384376"/>
                <a:gridCol w="792088"/>
                <a:gridCol w="3312367"/>
              </a:tblGrid>
              <a:tr h="3803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baseline="0" dirty="0" err="1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NoSQL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NewSQL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527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정의</a:t>
                      </a:r>
                      <a:endParaRPr lang="ko-KR" altLang="en-US" sz="1200" b="1" i="0" u="none" strike="noStrike" baseline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 indent="-920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RDBMS</a:t>
                      </a:r>
                      <a:r>
                        <a:rPr lang="ko-KR" altLang="en-US" sz="1200" b="1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ko-KR" altLang="en-US" sz="12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한계를 극복하기 위한 데이터 저장소의 새로운 형태로서 </a:t>
                      </a:r>
                      <a:r>
                        <a:rPr lang="ko-KR" altLang="en-US" sz="12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수평적 </a:t>
                      </a:r>
                      <a:r>
                        <a:rPr lang="ko-KR" altLang="en-US" sz="1200" b="1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확장성 및 스키마 유연성이 특징</a:t>
                      </a:r>
                      <a:endParaRPr lang="en-US" altLang="ko-KR" sz="1200" b="1" u="none" strike="noStrike" baseline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92075" marR="0" indent="-9207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관계형</a:t>
                      </a:r>
                      <a:r>
                        <a:rPr lang="ko-KR" altLang="en-US" sz="12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데이터 모델을 사용하지 않고 </a:t>
                      </a:r>
                      <a:r>
                        <a:rPr lang="en-US" altLang="ko-KR" sz="12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SQL </a:t>
                      </a:r>
                      <a:r>
                        <a:rPr lang="ko-KR" altLang="en-US" sz="120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을 사용하지 않음</a:t>
                      </a:r>
                      <a:endParaRPr lang="ko-KR" altLang="en-US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92075" indent="-920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RDB</a:t>
                      </a:r>
                      <a:r>
                        <a:rPr lang="ko-KR" altLang="en-US" sz="12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관점에서 </a:t>
                      </a:r>
                      <a:r>
                        <a:rPr lang="en-US" altLang="ko-KR" sz="12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SQL </a:t>
                      </a:r>
                      <a:r>
                        <a:rPr lang="ko-KR" altLang="en-US" sz="12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지원</a:t>
                      </a:r>
                      <a:r>
                        <a:rPr lang="en-US" altLang="ko-KR" sz="12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ACID </a:t>
                      </a:r>
                      <a:r>
                        <a:rPr lang="ko-KR" altLang="en-US" sz="12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준수</a:t>
                      </a:r>
                      <a:r>
                        <a:rPr lang="en-US" altLang="ko-KR" sz="12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성능 개선을 지원하면서 </a:t>
                      </a:r>
                      <a:r>
                        <a:rPr lang="en-US" altLang="ko-KR" sz="1200" b="1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NoSQL</a:t>
                      </a:r>
                      <a:r>
                        <a:rPr lang="ko-KR" altLang="en-US" sz="12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의 특성인 확장성과 유연성을 가미한 </a:t>
                      </a:r>
                      <a:r>
                        <a:rPr lang="en-US" altLang="ko-KR" sz="12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DBMS </a:t>
                      </a:r>
                      <a:r>
                        <a:rPr lang="en-US" altLang="ko-KR" sz="1200" b="1" u="none" strike="noStrike" baseline="0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1" u="none" strike="noStrike" baseline="0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(by the </a:t>
                      </a:r>
                      <a:r>
                        <a:rPr lang="en-US" altLang="ko-KR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451 group)</a:t>
                      </a: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90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등장배경</a:t>
                      </a:r>
                      <a:endParaRPr lang="ko-KR" altLang="en-US" sz="1200" b="1" i="0" u="none" strike="noStrike" baseline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 indent="-920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데이터 규모의 </a:t>
                      </a: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폭발적 증가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RDB</a:t>
                      </a:r>
                      <a:r>
                        <a:rPr lang="ko-KR" altLang="en-US" sz="1200" u="none" strike="noStrike" baseline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의 수평적 확장성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한계</a:t>
                      </a:r>
                      <a:endParaRPr lang="en-US" altLang="ko-KR" sz="1200" u="none" strike="noStrike" baseline="0" dirty="0" smtClean="0"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92075" indent="-920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웹 </a:t>
                      </a:r>
                      <a:r>
                        <a:rPr lang="ko-KR" altLang="en-US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서비스의 구조 </a:t>
                      </a: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변화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u="none" strike="noStrike" baseline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저장할 데이터의 형태가 계속해서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변함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u="none" strike="noStrike" baseline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사용자의 다양한 데이터 요구사항</a:t>
                      </a:r>
                      <a:endParaRPr lang="ko-KR" alt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92075" indent="-920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기존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RDBMS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보다 높은 </a:t>
                      </a:r>
                      <a:r>
                        <a:rPr lang="en-US" altLang="ko-KR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OLTP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throughput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확보 필요</a:t>
                      </a:r>
                      <a:endParaRPr lang="en-US" altLang="ko-KR" sz="1200" u="none" strike="noStrike" baseline="0" dirty="0" smtClean="0"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92075" indent="-920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실시간 </a:t>
                      </a:r>
                      <a:r>
                        <a:rPr lang="ko-KR" altLang="en-US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분석에 대한 </a:t>
                      </a:r>
                      <a:r>
                        <a:rPr lang="en-US" altLang="ko-KR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Needs</a:t>
                      </a: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5287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차이</a:t>
                      </a:r>
                      <a:endParaRPr lang="ko-KR" altLang="en-US" sz="1200" b="1" i="0" u="none" strike="noStrike" baseline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BASE ( </a:t>
                      </a:r>
                      <a:r>
                        <a:rPr lang="ko-KR" altLang="en-US" sz="1200" b="1" u="none" strike="noStrike" baseline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느슨한 동시성 제어 모델 </a:t>
                      </a:r>
                      <a:r>
                        <a:rPr lang="en-US" altLang="ko-KR" sz="1200" b="1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200" b="1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B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asically </a:t>
                      </a:r>
                      <a:r>
                        <a:rPr lang="en-US" altLang="ko-KR" sz="1200" b="1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A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vailable, </a:t>
                      </a:r>
                      <a:r>
                        <a:rPr lang="en-US" altLang="ko-KR" sz="1200" b="1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oft state, </a:t>
                      </a:r>
                      <a:r>
                        <a:rPr lang="en-US" altLang="ko-KR" sz="1200" b="1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ventually consistent)</a:t>
                      </a:r>
                      <a:b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Consistency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유지를 위해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application-level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에서 개발 필요</a:t>
                      </a:r>
                      <a:endParaRPr lang="en-US" altLang="ko-KR" sz="1200" u="none" strike="noStrike" baseline="0" dirty="0" smtClean="0"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Full ACID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(Atomic, Consistency, Isolation, Durability )</a:t>
                      </a:r>
                      <a:endParaRPr lang="ko-KR" alt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70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비정형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정형 데이터 처리</a:t>
                      </a:r>
                      <a:endParaRPr lang="en-US" altLang="ko-KR" sz="1200" u="none" strike="noStrike" baseline="0" dirty="0" smtClean="0"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정형 데이터 처리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중심</a:t>
                      </a:r>
                      <a:endParaRPr lang="ko-KR" alt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70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제품 간 통일되지 않은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Query Language</a:t>
                      </a: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Standard Query Language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사용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ANSI SQL</a:t>
                      </a:r>
                      <a:endParaRPr lang="ko-KR" alt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70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ko-KR" altLang="en-US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노드</a:t>
                      </a: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확장에 대한 한계 없음</a:t>
                      </a:r>
                      <a:endParaRPr lang="en-US" altLang="ko-KR" sz="1200" u="none" strike="noStrike" baseline="0" dirty="0" smtClean="0"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노드</a:t>
                      </a: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확장에 대한 한계 존재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(Master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노드 자원 공유 필요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753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주요 </a:t>
                      </a:r>
                      <a:br>
                        <a:rPr lang="ko-KR" altLang="en-US" sz="12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제품 분류</a:t>
                      </a:r>
                      <a:endParaRPr lang="ko-KR" altLang="en-US" sz="1200" b="1" i="0" u="none" strike="noStrike" baseline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데이터 </a:t>
                      </a:r>
                      <a:r>
                        <a:rPr lang="ko-KR" altLang="en-US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모델링 </a:t>
                      </a: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기준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제품 </a:t>
                      </a:r>
                      <a:r>
                        <a:rPr lang="ko-KR" altLang="en-US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독립적으로 사용 가능 </a:t>
                      </a: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여부</a:t>
                      </a: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3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Key-Value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Amazon Dynamo, Amazon S3,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Redis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Scalaris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Voldemort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1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1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독립 </a:t>
                      </a:r>
                      <a:r>
                        <a:rPr lang="en-US" altLang="ko-KR" sz="1200" b="1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DB</a:t>
                      </a:r>
                      <a:endParaRPr lang="en-US" altLang="ko-KR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자체로 하나의 완성된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DB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의 모습을 갖춤</a:t>
                      </a:r>
                      <a:endParaRPr lang="en-US" altLang="ko-KR" sz="1200" u="none" strike="noStrike" baseline="0" dirty="0" smtClean="0"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VoltDB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Drizzle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등</a:t>
                      </a: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Column</a:t>
                      </a:r>
                      <a:endParaRPr lang="en-US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Cassandra, Google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BigTable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HBase,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Hypertable</a:t>
                      </a:r>
                      <a:endParaRPr lang="en-US" altLang="ko-KR" sz="1200" u="none" strike="noStrike" baseline="0" dirty="0" smtClean="0"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4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Document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Amazon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SimpleDB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Apache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CouchDB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MongoDB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Riak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RDBMS</a:t>
                      </a:r>
                      <a:r>
                        <a:rPr lang="ko-KR" altLang="en-US" sz="12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확장도구</a:t>
                      </a:r>
                      <a:endParaRPr lang="en-US" altLang="ko-KR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기존 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RDBMS(MySQL, Oracle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의 확장성을 확보하기 위한 도구로 사용</a:t>
                      </a:r>
                      <a:endParaRPr lang="en-US" altLang="ko-KR" sz="1200" u="none" strike="noStrike" baseline="0" dirty="0" smtClean="0"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HandlerSocket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Continuent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Gizzard 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등</a:t>
                      </a: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Graph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Neo4j,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Infogrid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FlockDB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InfiniteGraph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99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Reference</a:t>
                      </a:r>
                      <a:endParaRPr lang="en-US" sz="1200" b="1" i="0" u="none" strike="noStrike" baseline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Google  </a:t>
                      </a:r>
                      <a:r>
                        <a:rPr lang="en-US" altLang="ko-KR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 u="none" strike="noStrike" baseline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모든 </a:t>
                      </a:r>
                      <a:r>
                        <a:rPr lang="en-US" altLang="ko-KR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1200" u="none" strike="noStrike" baseline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기반의 문서 정보 수집 </a:t>
                      </a:r>
                      <a:r>
                        <a:rPr lang="en-US" altLang="ko-KR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200" u="none" strike="noStrike" baseline="0" dirty="0" err="1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BigTable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Facebook, NHN Messenger (HBase)</a:t>
                      </a:r>
                      <a:endParaRPr lang="ko-KR" alt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게임 </a:t>
                      </a:r>
                      <a:r>
                        <a:rPr lang="en-US" altLang="ko-KR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Platform </a:t>
                      </a:r>
                      <a:r>
                        <a:rPr lang="ko-KR" altLang="en-US" sz="1200" u="none" strike="noStrike" baseline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및 게임 데이터 저장</a:t>
                      </a:r>
                      <a:r>
                        <a:rPr lang="en-US" altLang="ko-KR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분석</a:t>
                      </a:r>
                      <a:endParaRPr lang="en-US" altLang="ko-KR" sz="1200" u="none" strike="noStrike" baseline="0" dirty="0" smtClean="0"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금융 </a:t>
                      </a:r>
                      <a:r>
                        <a:rPr lang="ko-KR" altLang="en-US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데이터 분석</a:t>
                      </a:r>
                      <a:r>
                        <a:rPr lang="en-US" altLang="ko-KR" sz="1200" u="none" strike="noStrike" baseline="0" dirty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u="none" strike="noStrike" baseline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처리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none" strike="noStrike" baseline="0" dirty="0" smtClean="0"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</a:rPr>
                        <a:t>광고 노출 및 광고 캠페인 분야 성능 향상</a:t>
                      </a:r>
                      <a:endParaRPr lang="ko-KR" alt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</a:endParaRP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실행 단추: 홈 4">
            <a:hlinkClick r:id="rId3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실행 단추: 앞으로 또는 다음 5">
            <a:hlinkClick r:id="rId4" action="ppaction://hlinksldjump" highlightClick="1"/>
          </p:cNvPr>
          <p:cNvSpPr/>
          <p:nvPr/>
        </p:nvSpPr>
        <p:spPr bwMode="auto">
          <a:xfrm>
            <a:off x="4016896" y="4085310"/>
            <a:ext cx="180975" cy="179387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6350" cap="rnd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tIns="0" anchor="ctr"/>
          <a:lstStyle/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5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별첨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NoSQL</a:t>
            </a:r>
            <a:r>
              <a:rPr lang="en-US" altLang="ko-KR" dirty="0" smtClean="0"/>
              <a:t> Data Model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941292"/>
              </p:ext>
            </p:extLst>
          </p:nvPr>
        </p:nvGraphicFramePr>
        <p:xfrm>
          <a:off x="704528" y="1052736"/>
          <a:ext cx="8496945" cy="54637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24137"/>
                <a:gridCol w="3168352"/>
                <a:gridCol w="2779244"/>
                <a:gridCol w="1325212"/>
              </a:tblGrid>
              <a:tr h="293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Data Model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Data</a:t>
                      </a:r>
                      <a:r>
                        <a:rPr lang="en-US" altLang="ko-KR" sz="1400" baseline="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 Model </a:t>
                      </a:r>
                      <a:r>
                        <a:rPr lang="ko-KR" altLang="en-US" sz="1400" baseline="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구조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특징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Database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/>
                </a:tc>
              </a:tr>
              <a:tr h="6783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Key-Value/</a:t>
                      </a:r>
                    </a:p>
                    <a:p>
                      <a:pPr latinLnBrk="1"/>
                      <a:r>
                        <a:rPr lang="en-US" altLang="ko-KR" sz="1200" dirty="0" err="1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Tuple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가장 기본적인 구조</a:t>
                      </a:r>
                      <a:endParaRPr lang="en-US" altLang="ko-KR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하나의 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key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에 하나의 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value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endParaRPr lang="en-US" altLang="ko-KR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Membase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Riak, Redis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</a:tr>
              <a:tr h="12696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Wide</a:t>
                      </a:r>
                      <a:r>
                        <a:rPr lang="en-US" altLang="ko-KR" sz="1200" baseline="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 Column/</a:t>
                      </a:r>
                    </a:p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Column Family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key-value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의 확장 개념이 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column family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1" dirty="0" smtClean="0">
                          <a:latin typeface="나눔고딕" pitchFamily="50" charset="-127"/>
                          <a:ea typeface="나눔고딕" pitchFamily="50" charset="-127"/>
                        </a:rPr>
                        <a:t>구조화된 데이터 저장이 가능하여 분산환경에서 대용량 데이터 취급에 적합</a:t>
                      </a:r>
                      <a:endParaRPr lang="en-US" altLang="ko-KR" sz="12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map-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of-maps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-of-maps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and time stamped versions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row index, column index, timestamp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sparse, distributed persistent multidimensional sorted map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BigTable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HBase,</a:t>
                      </a:r>
                      <a:endParaRPr lang="en-US" altLang="ko-KR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Cassandra,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Hypertable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12641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Document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복잡한 계층구조의 문서형태로 저장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(JSON, XML, ms word, </a:t>
                      </a:r>
                      <a:r>
                        <a:rPr lang="en-US" altLang="ko-KR" sz="12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pdf</a:t>
                      </a:r>
                      <a:r>
                        <a:rPr lang="ko-KR" altLang="en-US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등 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binary encoding </a:t>
                      </a:r>
                      <a:r>
                        <a:rPr lang="ko-KR" altLang="en-US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포맷 문서는 모두 저장 가능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field name</a:t>
                      </a:r>
                      <a:r>
                        <a:rPr lang="ko-KR" altLang="en-US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을 이용한 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index</a:t>
                      </a:r>
                      <a:r>
                        <a:rPr lang="ko-KR" altLang="en-US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제공</a:t>
                      </a:r>
                      <a:endParaRPr lang="en-US" altLang="ko-KR" sz="12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제품별로 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sorting, join, Grouping</a:t>
                      </a:r>
                      <a:r>
                        <a:rPr lang="ko-KR" altLang="en-US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기능 제공</a:t>
                      </a:r>
                      <a:endParaRPr lang="en-US" altLang="ko-KR" sz="12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UnQL</a:t>
                      </a:r>
                      <a:r>
                        <a:rPr lang="ko-KR" altLang="en-US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이 개발되고 있음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MongoDB,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CouchDB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</a:p>
                  </a:txBody>
                  <a:tcPr/>
                </a:tc>
              </a:tr>
              <a:tr h="927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Graph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두 </a:t>
                      </a:r>
                      <a:r>
                        <a:rPr lang="ko-KR" altLang="en-US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엔터티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(Node)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간의 관계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(Edge/Relation)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와 관계의 속성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(Property)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특정 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node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간의 관계를 검색하여 찾고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관계를 생성 가능</a:t>
                      </a:r>
                      <a:endParaRPr lang="en-US" altLang="ko-KR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가시화 도구를 제공함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Neoclipse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등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Neo4j,</a:t>
                      </a:r>
                    </a:p>
                    <a:p>
                      <a:pPr latinLnBrk="1"/>
                      <a:r>
                        <a:rPr lang="en-US" altLang="ko-KR" sz="1200" kern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InfiniteGraph</a:t>
                      </a:r>
                      <a:r>
                        <a:rPr lang="en-US" altLang="ko-KR" sz="1200" kern="12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504721"/>
              </p:ext>
            </p:extLst>
          </p:nvPr>
        </p:nvGraphicFramePr>
        <p:xfrm>
          <a:off x="2522144" y="1418366"/>
          <a:ext cx="2142824" cy="562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996"/>
                <a:gridCol w="1153828"/>
              </a:tblGrid>
              <a:tr h="281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key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Value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key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Value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728759"/>
              </p:ext>
            </p:extLst>
          </p:nvPr>
        </p:nvGraphicFramePr>
        <p:xfrm>
          <a:off x="2576738" y="2271958"/>
          <a:ext cx="2376262" cy="108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548"/>
                <a:gridCol w="562563"/>
                <a:gridCol w="1368151"/>
              </a:tblGrid>
              <a:tr h="5236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key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Time</a:t>
                      </a:r>
                    </a:p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stamp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6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key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Time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stamp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01684"/>
              </p:ext>
            </p:extLst>
          </p:nvPr>
        </p:nvGraphicFramePr>
        <p:xfrm>
          <a:off x="3633604" y="2319726"/>
          <a:ext cx="1249813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742"/>
                <a:gridCol w="640071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column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column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value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value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33667"/>
              </p:ext>
            </p:extLst>
          </p:nvPr>
        </p:nvGraphicFramePr>
        <p:xfrm>
          <a:off x="3636619" y="2858614"/>
          <a:ext cx="1249813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742"/>
                <a:gridCol w="640071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column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column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value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value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아래쪽 화살표 15"/>
          <p:cNvSpPr/>
          <p:nvPr/>
        </p:nvSpPr>
        <p:spPr>
          <a:xfrm>
            <a:off x="2448390" y="2281483"/>
            <a:ext cx="72008" cy="100811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04451" y="2488082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Sorted</a:t>
            </a:r>
          </a:p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By key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908299"/>
              </p:ext>
            </p:extLst>
          </p:nvPr>
        </p:nvGraphicFramePr>
        <p:xfrm>
          <a:off x="2144688" y="4329992"/>
          <a:ext cx="288032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2232248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key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JSON/XML/YAML… document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key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JSON/XML/YAML …document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2288704" y="5626136"/>
            <a:ext cx="648072" cy="21602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A Node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84848" y="5554128"/>
            <a:ext cx="648072" cy="21602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B Node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08784" y="6058184"/>
            <a:ext cx="648072" cy="21602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C Node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48944" y="5986176"/>
            <a:ext cx="648072" cy="21602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D Node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7" name="직선 화살표 연결선 26"/>
          <p:cNvCxnSpPr>
            <a:stCxn id="19" idx="2"/>
            <a:endCxn id="24" idx="1"/>
          </p:cNvCxnSpPr>
          <p:nvPr/>
        </p:nvCxnSpPr>
        <p:spPr>
          <a:xfrm>
            <a:off x="2612740" y="5842160"/>
            <a:ext cx="396044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9" idx="3"/>
            <a:endCxn id="23" idx="1"/>
          </p:cNvCxnSpPr>
          <p:nvPr/>
        </p:nvCxnSpPr>
        <p:spPr>
          <a:xfrm flipV="1">
            <a:off x="2936776" y="5662140"/>
            <a:ext cx="648072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4" idx="3"/>
            <a:endCxn id="25" idx="1"/>
          </p:cNvCxnSpPr>
          <p:nvPr/>
        </p:nvCxnSpPr>
        <p:spPr>
          <a:xfrm flipV="1">
            <a:off x="3656856" y="6094188"/>
            <a:ext cx="792088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4" idx="3"/>
            <a:endCxn id="23" idx="2"/>
          </p:cNvCxnSpPr>
          <p:nvPr/>
        </p:nvCxnSpPr>
        <p:spPr>
          <a:xfrm flipV="1">
            <a:off x="3656856" y="5770152"/>
            <a:ext cx="252028" cy="396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16697" y="5955980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대학친구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64769" y="548212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대학친구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62164" y="5770153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형제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28865" y="613019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회사동료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4528" y="692696"/>
            <a:ext cx="856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NoSQL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의 대표적인 </a:t>
            </a:r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Data Model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은 아래와 같으며</a:t>
            </a:r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복잡도가 증가할수록 성능은 저하됨</a:t>
            </a:r>
            <a:endParaRPr lang="ko-KR" altLang="en-US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실행 단추: 홈 25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1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나눔고딕" panose="020D0604000000000000" pitchFamily="50" charset="-127"/>
              </a:rPr>
              <a:t>별첨</a:t>
            </a:r>
            <a:r>
              <a:rPr lang="en-US" altLang="ko-KR" dirty="0" smtClean="0">
                <a:ea typeface="나눔고딕" panose="020D0604000000000000" pitchFamily="50" charset="-127"/>
              </a:rPr>
              <a:t>. CAP Theorem</a:t>
            </a:r>
            <a:endParaRPr lang="ko-KR" altLang="en-US" dirty="0" smtClean="0">
              <a:ea typeface="나눔고딕" panose="020D0604000000000000" pitchFamily="50" charset="-127"/>
            </a:endParaRPr>
          </a:p>
        </p:txBody>
      </p:sp>
      <p:sp>
        <p:nvSpPr>
          <p:cNvPr id="46083" name="Rectangle 38"/>
          <p:cNvSpPr>
            <a:spLocks noChangeArrowheads="1"/>
          </p:cNvSpPr>
          <p:nvPr/>
        </p:nvSpPr>
        <p:spPr bwMode="auto">
          <a:xfrm flipV="1">
            <a:off x="250825" y="1495425"/>
            <a:ext cx="4731373" cy="4908550"/>
          </a:xfrm>
          <a:prstGeom prst="rect">
            <a:avLst/>
          </a:prstGeom>
          <a:noFill/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rot="10800000"/>
          <a:lstStyle/>
          <a:p>
            <a:pPr marL="177800" lvl="1" indent="-177800">
              <a:lnSpc>
                <a:spcPts val="1800"/>
              </a:lnSpc>
              <a:buFont typeface="Arial" pitchFamily="34" charset="0"/>
              <a:buChar char="•"/>
              <a:tabLst>
                <a:tab pos="266700" algn="l"/>
              </a:tabLst>
            </a:pP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2000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년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Eric Brewer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교수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(UC Berkeley)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가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발표</a:t>
            </a:r>
            <a:endParaRPr lang="en-US" altLang="ko-KR" sz="1200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7800" lvl="1" indent="-177800">
              <a:lnSpc>
                <a:spcPts val="1800"/>
              </a:lnSpc>
              <a:buFont typeface="Arial" pitchFamily="34" charset="0"/>
              <a:buChar char="•"/>
              <a:tabLst>
                <a:tab pos="266700" algn="l"/>
              </a:tabLst>
            </a:pP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2002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년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MIT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에서 논문으로 증명</a:t>
            </a:r>
            <a:endParaRPr lang="en-US" altLang="ko-KR" sz="1200" b="1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6089" name="AutoShape 12"/>
          <p:cNvSpPr>
            <a:spLocks noChangeArrowheads="1"/>
          </p:cNvSpPr>
          <p:nvPr/>
        </p:nvSpPr>
        <p:spPr bwMode="auto">
          <a:xfrm>
            <a:off x="737387" y="2531998"/>
            <a:ext cx="3032125" cy="2408238"/>
          </a:xfrm>
          <a:prstGeom prst="triangle">
            <a:avLst>
              <a:gd name="adj" fmla="val 50000"/>
            </a:avLst>
          </a:prstGeom>
          <a:noFill/>
          <a:ln w="57150" algn="ctr">
            <a:solidFill>
              <a:schemeClr val="hlink"/>
            </a:solidFill>
            <a:miter lim="800000"/>
            <a:headEnd/>
            <a:tailEnd/>
          </a:ln>
        </p:spPr>
        <p:txBody>
          <a:bodyPr anchor="ctr"/>
          <a:lstStyle/>
          <a:p>
            <a:endParaRPr lang="ko-KR" altLang="en-US" sz="360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1969286" y="2033524"/>
            <a:ext cx="168347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C</a:t>
            </a: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onsistency</a:t>
            </a:r>
            <a:b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     </a:t>
            </a: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데이터 일관성</a:t>
            </a: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246842" y="4747870"/>
            <a:ext cx="1220206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A</a:t>
            </a: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vailability</a:t>
            </a:r>
          </a:p>
          <a:p>
            <a:pPr>
              <a:defRPr/>
            </a:pP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가용성</a:t>
            </a: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3800872" y="4621148"/>
            <a:ext cx="107914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P</a:t>
            </a: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artition </a:t>
            </a:r>
            <a:b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Tolerance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단절내성</a:t>
            </a: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46093" name="Text Box 16"/>
          <p:cNvSpPr txBox="1">
            <a:spLocks noChangeArrowheads="1"/>
          </p:cNvSpPr>
          <p:nvPr/>
        </p:nvSpPr>
        <p:spPr bwMode="auto">
          <a:xfrm>
            <a:off x="462752" y="3082874"/>
            <a:ext cx="6126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CA</a:t>
            </a:r>
          </a:p>
        </p:txBody>
      </p:sp>
      <p:sp>
        <p:nvSpPr>
          <p:cNvPr id="46094" name="Text Box 17"/>
          <p:cNvSpPr txBox="1">
            <a:spLocks noChangeArrowheads="1"/>
          </p:cNvSpPr>
          <p:nvPr/>
        </p:nvSpPr>
        <p:spPr bwMode="auto">
          <a:xfrm>
            <a:off x="3393268" y="3181299"/>
            <a:ext cx="6126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0033CC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CP</a:t>
            </a:r>
          </a:p>
        </p:txBody>
      </p:sp>
      <p:sp>
        <p:nvSpPr>
          <p:cNvPr id="46095" name="Text Box 18"/>
          <p:cNvSpPr txBox="1">
            <a:spLocks noChangeArrowheads="1"/>
          </p:cNvSpPr>
          <p:nvPr/>
        </p:nvSpPr>
        <p:spPr bwMode="auto">
          <a:xfrm>
            <a:off x="1947052" y="5270449"/>
            <a:ext cx="5902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0033CC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AP</a:t>
            </a:r>
          </a:p>
        </p:txBody>
      </p:sp>
      <p:sp>
        <p:nvSpPr>
          <p:cNvPr id="46096" name="AutoShape 19"/>
          <p:cNvSpPr>
            <a:spLocks noChangeArrowheads="1"/>
          </p:cNvSpPr>
          <p:nvPr/>
        </p:nvSpPr>
        <p:spPr bwMode="auto">
          <a:xfrm rot="3709617">
            <a:off x="2682960" y="3413855"/>
            <a:ext cx="912614" cy="511175"/>
          </a:xfrm>
          <a:prstGeom prst="upArrow">
            <a:avLst>
              <a:gd name="adj1" fmla="val 50130"/>
              <a:gd name="adj2" fmla="val 47403"/>
            </a:avLst>
          </a:prstGeom>
          <a:gradFill rotWithShape="1">
            <a:gsLst>
              <a:gs pos="0">
                <a:srgbClr val="003366"/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rot="10800000" vert="eaVert" anchor="ctr">
            <a:spAutoFit/>
          </a:bodyPr>
          <a:lstStyle/>
          <a:p>
            <a:endParaRPr lang="ko-KR" altLang="en-US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6097" name="AutoShape 20"/>
          <p:cNvSpPr>
            <a:spLocks noChangeArrowheads="1"/>
          </p:cNvSpPr>
          <p:nvPr/>
        </p:nvSpPr>
        <p:spPr bwMode="auto">
          <a:xfrm rot="-3568147">
            <a:off x="888291" y="3333686"/>
            <a:ext cx="912614" cy="601662"/>
          </a:xfrm>
          <a:prstGeom prst="upArrow">
            <a:avLst>
              <a:gd name="adj1" fmla="val 50130"/>
              <a:gd name="adj2" fmla="val 47403"/>
            </a:avLst>
          </a:prstGeom>
          <a:gradFill rotWithShape="1">
            <a:gsLst>
              <a:gs pos="0">
                <a:srgbClr val="003366"/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endParaRPr lang="ko-KR" altLang="en-US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6098" name="AutoShape 21"/>
          <p:cNvSpPr>
            <a:spLocks noChangeArrowheads="1"/>
          </p:cNvSpPr>
          <p:nvPr/>
        </p:nvSpPr>
        <p:spPr bwMode="auto">
          <a:xfrm rot="10800000">
            <a:off x="1891492" y="4837062"/>
            <a:ext cx="695325" cy="485775"/>
          </a:xfrm>
          <a:prstGeom prst="upArrow">
            <a:avLst>
              <a:gd name="adj1" fmla="val 50130"/>
              <a:gd name="adj2" fmla="val 47403"/>
            </a:avLst>
          </a:prstGeom>
          <a:gradFill rotWithShape="1">
            <a:gsLst>
              <a:gs pos="0">
                <a:srgbClr val="003366"/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rot="10800000" anchor="ctr"/>
          <a:lstStyle/>
          <a:p>
            <a:endParaRPr lang="ko-KR" altLang="en-US">
              <a:solidFill>
                <a:srgbClr val="0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6099" name="Text Box 22"/>
          <p:cNvSpPr txBox="1">
            <a:spLocks noChangeArrowheads="1"/>
          </p:cNvSpPr>
          <p:nvPr/>
        </p:nvSpPr>
        <p:spPr bwMode="auto">
          <a:xfrm>
            <a:off x="484967" y="3479739"/>
            <a:ext cx="68961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100">
                <a:latin typeface="Arial" panose="020B0604020202020204" pitchFamily="34" charset="0"/>
                <a:ea typeface="나눔고딕" panose="020D0604000000000000" pitchFamily="50" charset="-127"/>
              </a:rPr>
              <a:t>일반</a:t>
            </a:r>
            <a:br>
              <a:rPr lang="ko-KR" altLang="en-US" sz="110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100">
                <a:latin typeface="Arial" panose="020B0604020202020204" pitchFamily="34" charset="0"/>
                <a:ea typeface="나눔고딕" panose="020D0604000000000000" pitchFamily="50" charset="-127"/>
              </a:rPr>
              <a:t>RDBMS</a:t>
            </a:r>
          </a:p>
        </p:txBody>
      </p:sp>
      <p:sp>
        <p:nvSpPr>
          <p:cNvPr id="46100" name="Text Box 23"/>
          <p:cNvSpPr txBox="1">
            <a:spLocks noChangeArrowheads="1"/>
          </p:cNvSpPr>
          <p:nvPr/>
        </p:nvSpPr>
        <p:spPr bwMode="auto">
          <a:xfrm>
            <a:off x="1956588" y="5637148"/>
            <a:ext cx="1635384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100" b="1" u="sng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Amazon Dynamo </a:t>
            </a:r>
            <a:r>
              <a:rPr lang="ko-KR" altLang="en-US" sz="1100" b="1" u="sng" smtClean="0">
                <a:latin typeface="Arial" panose="020B0604020202020204" pitchFamily="34" charset="0"/>
                <a:ea typeface="나눔고딕" panose="020D0604000000000000" pitchFamily="50" charset="-127"/>
              </a:rPr>
              <a:t>계열</a:t>
            </a:r>
            <a:endParaRPr lang="en-US" altLang="ko-KR" sz="1100" b="1" u="sng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Cassandra</a:t>
            </a:r>
          </a:p>
          <a:p>
            <a:r>
              <a:rPr lang="en-US" altLang="ko-KR" sz="1100" dirty="0" err="1">
                <a:latin typeface="Arial" panose="020B0604020202020204" pitchFamily="34" charset="0"/>
                <a:ea typeface="나눔고딕" panose="020D0604000000000000" pitchFamily="50" charset="-127"/>
              </a:rPr>
              <a:t>CouchDB</a:t>
            </a:r>
            <a:endParaRPr lang="en-US" altLang="ko-KR" sz="110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6101" name="Text Box 24"/>
          <p:cNvSpPr txBox="1">
            <a:spLocks noChangeArrowheads="1"/>
          </p:cNvSpPr>
          <p:nvPr/>
        </p:nvSpPr>
        <p:spPr bwMode="auto">
          <a:xfrm>
            <a:off x="3432965" y="3544827"/>
            <a:ext cx="1571264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100" b="1" u="sng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Google </a:t>
            </a:r>
            <a:r>
              <a:rPr lang="en-US" altLang="ko-KR" sz="1100" b="1" u="sng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BigTable</a:t>
            </a:r>
            <a:r>
              <a:rPr lang="ko-KR" altLang="en-US" sz="1100" b="1" u="sng" smtClean="0">
                <a:latin typeface="Arial" panose="020B0604020202020204" pitchFamily="34" charset="0"/>
                <a:ea typeface="나눔고딕" panose="020D0604000000000000" pitchFamily="50" charset="-127"/>
              </a:rPr>
              <a:t>계열</a:t>
            </a:r>
            <a:endParaRPr lang="en-US" altLang="ko-KR" sz="1100" b="1" u="sng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</a:t>
            </a:r>
            <a:endParaRPr lang="en-US" altLang="ko-KR" sz="1100" dirty="0">
              <a:solidFill>
                <a:srgbClr val="C00000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r>
              <a:rPr lang="en-US" altLang="ko-KR" sz="1100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MongoDB</a:t>
            </a:r>
            <a:endParaRPr lang="en-US" altLang="ko-KR" sz="1100" dirty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r>
              <a:rPr lang="en-US" altLang="ko-KR" sz="1100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HyperTable</a:t>
            </a:r>
            <a:endParaRPr lang="en-US" altLang="ko-KR" sz="1100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6102" name="Text Box 25"/>
          <p:cNvSpPr txBox="1">
            <a:spLocks noChangeArrowheads="1"/>
          </p:cNvSpPr>
          <p:nvPr/>
        </p:nvSpPr>
        <p:spPr bwMode="auto">
          <a:xfrm>
            <a:off x="3737730" y="5850322"/>
            <a:ext cx="114326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NoSQL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b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Movement</a:t>
            </a:r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1464462" y="3543244"/>
            <a:ext cx="1571625" cy="1190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36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</a:rPr>
              <a:t>Take Two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5097016" y="4005064"/>
            <a:ext cx="4551186" cy="2381225"/>
          </a:xfrm>
          <a:prstGeom prst="rect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2E2E2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177800" lvl="1" indent="-177800" fontAlgn="base" latinLnBrk="0">
              <a:lnSpc>
                <a:spcPts val="1800"/>
              </a:lnSpc>
              <a:spcBef>
                <a:spcPts val="18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266700" algn="l"/>
              </a:tabLst>
            </a:pPr>
            <a:r>
              <a:rPr lang="ko-KR" altLang="en-US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대부분의 </a:t>
            </a:r>
            <a:r>
              <a:rPr lang="en-US" altLang="ko-KR" sz="1300" b="1" spc="-5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NoSQL</a:t>
            </a:r>
            <a: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은 대용량 처리를 위해서 분산 시스템이고</a:t>
            </a:r>
            <a: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,  </a:t>
            </a:r>
            <a:r>
              <a:rPr lang="ko-KR" altLang="en-US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따라서 </a:t>
            </a:r>
            <a: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P (</a:t>
            </a:r>
            <a:r>
              <a:rPr lang="ko-KR" altLang="en-US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단절내성</a:t>
            </a:r>
            <a: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) </a:t>
            </a:r>
            <a:r>
              <a:rPr lang="ko-KR" altLang="en-US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이 필수</a:t>
            </a:r>
            <a:endParaRPr lang="en-US" altLang="ko-KR" sz="1300" b="1" spc="-50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7800" lvl="1" indent="-177800" fontAlgn="base" latinLnBrk="0">
              <a:lnSpc>
                <a:spcPts val="1800"/>
              </a:lnSpc>
              <a:spcBef>
                <a:spcPts val="18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266700" algn="l"/>
              </a:tabLst>
            </a:pPr>
            <a:r>
              <a:rPr lang="ko-KR" altLang="en-US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업무 특성에 맞춰서 선택</a:t>
            </a:r>
            <a: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- CP : </a:t>
            </a:r>
            <a:r>
              <a:rPr lang="ko-KR" altLang="en-US" sz="1300" b="1" spc="-5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데이터 정합성이 중요한 경우</a:t>
            </a:r>
            <a: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- AP : </a:t>
            </a:r>
            <a:r>
              <a:rPr lang="ko-KR" altLang="en-US" sz="1300" b="1" spc="-5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데이터 정합성보다 고가용성이 중요한 경우</a:t>
            </a:r>
            <a:endParaRPr lang="en-US" altLang="ko-KR" sz="1300" b="1" spc="-5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marL="177800" lvl="1" indent="-177800" fontAlgn="base" latinLnBrk="0">
              <a:lnSpc>
                <a:spcPts val="1800"/>
              </a:lnSpc>
              <a:spcBef>
                <a:spcPts val="18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266700" algn="l"/>
              </a:tabLst>
            </a:pPr>
            <a: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CP </a:t>
            </a:r>
            <a:r>
              <a:rPr lang="ko-KR" altLang="en-US" sz="1300" b="1" spc="-5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라고해서</a:t>
            </a:r>
            <a:r>
              <a:rPr lang="ko-KR" altLang="en-US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</a:t>
            </a:r>
            <a:r>
              <a:rPr lang="ko-KR" altLang="en-US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가 완전 떨어지거나 </a:t>
            </a:r>
            <a:r>
              <a:rPr lang="en-US" altLang="ko-KR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AP </a:t>
            </a:r>
            <a:r>
              <a:rPr lang="ko-KR" altLang="en-US" sz="1300" b="1" spc="-5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라고 해서 일관성을 전혀 보장 못하는 것은 아님</a:t>
            </a:r>
          </a:p>
        </p:txBody>
      </p:sp>
      <p:sp>
        <p:nvSpPr>
          <p:cNvPr id="31" name="텍스트 개체 틀 5"/>
          <p:cNvSpPr txBox="1">
            <a:spLocks/>
          </p:cNvSpPr>
          <p:nvPr/>
        </p:nvSpPr>
        <p:spPr>
          <a:xfrm>
            <a:off x="5075618" y="3664778"/>
            <a:ext cx="3900000" cy="224039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146050" lvl="0" indent="-146050">
              <a:spcBef>
                <a:spcPct val="20000"/>
              </a:spcBef>
              <a:buClr>
                <a:srgbClr val="DA045B"/>
              </a:buClr>
              <a:buFont typeface="Wingdings" pitchFamily="2" charset="2"/>
              <a:buChar char="§"/>
            </a:pPr>
            <a:r>
              <a:rPr lang="ko-KR" altLang="en-US" sz="1600" spc="-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시사점</a:t>
            </a:r>
            <a:r>
              <a:rPr lang="ko-KR" altLang="en-US" sz="1600" b="1" spc="-100" dirty="0" smtClean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91100" y="1484784"/>
            <a:ext cx="471442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일관성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(Consistency)</a:t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동기화하는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동안의 </a:t>
            </a:r>
            <a:r>
              <a:rPr lang="en-US" altLang="ko-KR" sz="1200" dirty="0">
                <a:latin typeface="Arial" panose="020B0604020202020204" pitchFamily="34" charset="0"/>
                <a:ea typeface="나눔고딕" panose="020D0604000000000000" pitchFamily="50" charset="-127"/>
              </a:rPr>
              <a:t>Consistency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보장하는가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?</a:t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모든 노드 동기화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완료까지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기다림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(Not Available)</a:t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-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노드마다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다른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값 반환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(Not Consistent)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가용성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(Availability)</a:t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모든 요청에 대해 대기하지 않고 응답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(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성공 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or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실패 여부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)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을 받는가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단절내성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(Partition Tolerance)</a:t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노드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일부가 없어도 전체 서비스 가능해야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함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 smtClean="0">
                <a:latin typeface="Arial" panose="020B0604020202020204" pitchFamily="34" charset="0"/>
                <a:ea typeface="나눔고딕" panose="020D0604000000000000" pitchFamily="50" charset="-127"/>
              </a:rPr>
              <a:t>데이터 복제</a:t>
            </a:r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200">
                <a:latin typeface="Arial" panose="020B0604020202020204" pitchFamily="34" charset="0"/>
                <a:ea typeface="나눔고딕" panose="020D0604000000000000" pitchFamily="50" charset="-127"/>
              </a:rPr>
              <a:t>필수 </a:t>
            </a:r>
            <a:endParaRPr lang="ko-KR" altLang="en-US" sz="120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7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vl="0" latinLnBrk="0"/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분산 컴퓨팅 환경은 데이터 일관성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(Consistency),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가용성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(Availability),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단절내성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(Partition Tolerance)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중 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가지만 동시에 만족 가능하다는 이론</a:t>
            </a:r>
            <a:endParaRPr lang="ko-KR" altLang="en-US" sz="1600" b="1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39650" y="1249015"/>
            <a:ext cx="1357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u="sng" dirty="0">
                <a:ea typeface="나눔고딕" panose="020D0604000000000000" pitchFamily="50" charset="-127"/>
              </a:rPr>
              <a:t>CAP Theorem</a:t>
            </a:r>
            <a:endParaRPr lang="ko-KR" altLang="en-US" sz="1400" b="1" u="sng"/>
          </a:p>
        </p:txBody>
      </p:sp>
      <p:sp>
        <p:nvSpPr>
          <p:cNvPr id="24" name="실행 단추: 홈 23">
            <a:hlinkClick r:id="rId2" action="ppaction://hlinksldjump" highlightClick="1"/>
          </p:cNvPr>
          <p:cNvSpPr/>
          <p:nvPr/>
        </p:nvSpPr>
        <p:spPr>
          <a:xfrm>
            <a:off x="8697416" y="188640"/>
            <a:ext cx="287338" cy="2159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9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a typeface="나눔고딕" panose="020D0604000000000000" pitchFamily="50" charset="-127"/>
              </a:rPr>
              <a:t>별첨</a:t>
            </a:r>
            <a:r>
              <a:rPr lang="en-US" altLang="ko-KR" dirty="0" smtClean="0">
                <a:ea typeface="나눔고딕" panose="020D0604000000000000" pitchFamily="50" charset="-127"/>
              </a:rPr>
              <a:t>. CAP into detail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4" name="내용 개체 틀 4"/>
          <p:cNvSpPr>
            <a:spLocks noGrp="1"/>
          </p:cNvSpPr>
          <p:nvPr>
            <p:ph idx="4294967295"/>
          </p:nvPr>
        </p:nvSpPr>
        <p:spPr>
          <a:xfrm>
            <a:off x="236661" y="657225"/>
            <a:ext cx="9540875" cy="755650"/>
          </a:xfrm>
          <a:prstGeom prst="rect">
            <a:avLst/>
          </a:prstGeom>
        </p:spPr>
        <p:txBody>
          <a:bodyPr/>
          <a:lstStyle/>
          <a:p>
            <a:r>
              <a:rPr lang="en-US" altLang="ko-KR" sz="1600" b="1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NoSQL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의 기본 전략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: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부하분산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병렬처리</a:t>
            </a:r>
            <a:endParaRPr lang="en-US" altLang="ko-KR" sz="16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Partition Tolerance : </a:t>
            </a:r>
            <a:r>
              <a:rPr lang="ko-KR" altLang="en-US" sz="1600" b="1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일부가 없어도 전체 서비스 가능해야 한다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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동기화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(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복제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)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  <a:sym typeface="Wingdings" pitchFamily="2" charset="2"/>
              </a:rPr>
              <a:t> 필수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  </a:t>
            </a:r>
            <a:endParaRPr lang="ko-KR" altLang="en-US" sz="1600" b="1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344488" y="2384884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88" y="2240868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2756756" y="2384884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6756" y="2240868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5169024" y="2384884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9024" y="2240868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3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7581292" y="2384884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1292" y="2240868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4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8282" y="1700810"/>
            <a:ext cx="20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Partition Tolerance : X</a:t>
            </a:r>
            <a:endParaRPr lang="ko-KR" altLang="en-US" sz="14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893036" y="2636912"/>
            <a:ext cx="548548" cy="36004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3305304" y="2816932"/>
            <a:ext cx="548548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5925108" y="2636912"/>
            <a:ext cx="548548" cy="3600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3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8301372" y="2816932"/>
            <a:ext cx="548548" cy="36004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4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344488" y="4941168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488" y="4797152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2756756" y="4941168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56756" y="4797152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5169024" y="4941168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69024" y="4797152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3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7581292" y="4941168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81292" y="4797152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4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8283" y="4293109"/>
            <a:ext cx="20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Partition Tolerance : O</a:t>
            </a:r>
            <a:endParaRPr lang="ko-KR" altLang="en-US" sz="1400" b="1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618762" y="5265204"/>
            <a:ext cx="548548" cy="36004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37" name="직사각형 36"/>
          <p:cNvSpPr/>
          <p:nvPr/>
        </p:nvSpPr>
        <p:spPr bwMode="auto">
          <a:xfrm>
            <a:off x="3031030" y="5625244"/>
            <a:ext cx="548548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38" name="직사각형 37"/>
          <p:cNvSpPr/>
          <p:nvPr/>
        </p:nvSpPr>
        <p:spPr bwMode="auto">
          <a:xfrm>
            <a:off x="5717572" y="5085184"/>
            <a:ext cx="548548" cy="3600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3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301372" y="5625244"/>
            <a:ext cx="548548" cy="36004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4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1330453" y="5085184"/>
            <a:ext cx="548548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1587093" y="5625244"/>
            <a:ext cx="548548" cy="3600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3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44" name="직사각형 43"/>
          <p:cNvSpPr/>
          <p:nvPr/>
        </p:nvSpPr>
        <p:spPr bwMode="auto">
          <a:xfrm>
            <a:off x="3579578" y="5085184"/>
            <a:ext cx="548548" cy="3600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3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4128126" y="5625244"/>
            <a:ext cx="548548" cy="36004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4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5349044" y="5625244"/>
            <a:ext cx="548548" cy="36004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6473656" y="5445224"/>
            <a:ext cx="548548" cy="36004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4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7752824" y="5085184"/>
            <a:ext cx="548548" cy="36004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8849920" y="5085184"/>
            <a:ext cx="548548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50" name="&quot;없음&quot; 기호 49"/>
          <p:cNvSpPr/>
          <p:nvPr/>
        </p:nvSpPr>
        <p:spPr bwMode="auto">
          <a:xfrm>
            <a:off x="3031033" y="2096852"/>
            <a:ext cx="1409426" cy="1620180"/>
          </a:xfrm>
          <a:prstGeom prst="noSmoking">
            <a:avLst>
              <a:gd name="adj" fmla="val 8310"/>
            </a:avLst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51" name="&quot;없음&quot; 기호 50"/>
          <p:cNvSpPr/>
          <p:nvPr/>
        </p:nvSpPr>
        <p:spPr bwMode="auto">
          <a:xfrm>
            <a:off x="3031033" y="4689140"/>
            <a:ext cx="1409426" cy="1620180"/>
          </a:xfrm>
          <a:prstGeom prst="noSmoking">
            <a:avLst>
              <a:gd name="adj" fmla="val 8310"/>
            </a:avLst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a typeface="나눔고딕" panose="020D0604000000000000" pitchFamily="50" charset="-127"/>
              </a:rPr>
              <a:t>별첨</a:t>
            </a:r>
            <a:r>
              <a:rPr lang="en-US" altLang="ko-KR" dirty="0" smtClean="0">
                <a:ea typeface="나눔고딕" panose="020D0604000000000000" pitchFamily="50" charset="-127"/>
              </a:rPr>
              <a:t>. CAP into detail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0" name="내용 개체 틀 4"/>
          <p:cNvSpPr>
            <a:spLocks noGrp="1"/>
          </p:cNvSpPr>
          <p:nvPr>
            <p:ph idx="4294967295"/>
          </p:nvPr>
        </p:nvSpPr>
        <p:spPr>
          <a:xfrm>
            <a:off x="308669" y="657225"/>
            <a:ext cx="9540875" cy="755650"/>
          </a:xfrm>
          <a:prstGeom prst="rect">
            <a:avLst/>
          </a:prstGeom>
        </p:spPr>
        <p:txBody>
          <a:bodyPr/>
          <a:lstStyle/>
          <a:p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동기화하는 동안의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Consistency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보장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?   </a:t>
            </a:r>
          </a:p>
          <a:p>
            <a:pPr marL="0" indent="0">
              <a:buNone/>
            </a:pP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동기화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완료까지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기다리던가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(Not Available),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노드 마다 </a:t>
            </a:r>
            <a:r>
              <a:rPr lang="ko-KR" altLang="en-US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다른 값을 </a:t>
            </a:r>
            <a:r>
              <a:rPr lang="ko-KR" altLang="en-US" sz="1600" b="1" smtClean="0">
                <a:latin typeface="Arial" panose="020B0604020202020204" pitchFamily="34" charset="0"/>
                <a:ea typeface="나눔고딕" panose="020D0604000000000000" pitchFamily="50" charset="-127"/>
              </a:rPr>
              <a:t>반환하던가</a:t>
            </a:r>
            <a:r>
              <a:rPr lang="en-US" altLang="ko-KR" sz="1600" b="1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(Not Consistent)</a:t>
            </a:r>
            <a:endParaRPr lang="ko-KR" altLang="en-US" sz="1600" b="1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344488" y="3222558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88" y="3078542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2756756" y="3222558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6756" y="3078542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5169024" y="3222558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69024" y="3078542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3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7581292" y="3222558"/>
            <a:ext cx="2052228" cy="10801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81292" y="3078542"/>
            <a:ext cx="620683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노드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4</a:t>
            </a:r>
            <a:endParaRPr lang="ko-KR" altLang="en-US" sz="1400" b="1" dirty="0" smtClean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758" y="2312889"/>
            <a:ext cx="1569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반의 </a:t>
            </a: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A=100 </a:t>
            </a:r>
            <a:r>
              <a:rPr lang="ko-KR" altLang="en-US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이다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618762" y="3546594"/>
            <a:ext cx="548548" cy="36004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3031030" y="3906634"/>
            <a:ext cx="548548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5717572" y="3366574"/>
            <a:ext cx="548548" cy="3600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3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8301372" y="3906634"/>
            <a:ext cx="548548" cy="36004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4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1330453" y="3366574"/>
            <a:ext cx="548548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1587093" y="3906634"/>
            <a:ext cx="548548" cy="3600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3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3579578" y="3366574"/>
            <a:ext cx="548548" cy="3600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3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4128126" y="3906634"/>
            <a:ext cx="548548" cy="36004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4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5349044" y="3906634"/>
            <a:ext cx="548548" cy="36004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6473656" y="3726614"/>
            <a:ext cx="548548" cy="36004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4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7752824" y="3366574"/>
            <a:ext cx="548548" cy="36004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8849920" y="3366574"/>
            <a:ext cx="548548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고딕" panose="020D0604000000000000" pitchFamily="50" charset="-127"/>
              </a:rPr>
              <a:t>반</a:t>
            </a:r>
          </a:p>
        </p:txBody>
      </p:sp>
      <p:sp>
        <p:nvSpPr>
          <p:cNvPr id="31" name="아래쪽 화살표 30"/>
          <p:cNvSpPr/>
          <p:nvPr/>
        </p:nvSpPr>
        <p:spPr bwMode="auto">
          <a:xfrm>
            <a:off x="910676" y="2574500"/>
            <a:ext cx="419783" cy="958897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66743" y="2688885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업데이트</a:t>
            </a:r>
          </a:p>
        </p:txBody>
      </p:sp>
      <p:sp>
        <p:nvSpPr>
          <p:cNvPr id="33" name="위로 구부러진 화살표 32"/>
          <p:cNvSpPr/>
          <p:nvPr/>
        </p:nvSpPr>
        <p:spPr bwMode="auto">
          <a:xfrm rot="194522">
            <a:off x="955989" y="4086654"/>
            <a:ext cx="4609079" cy="566482"/>
          </a:xfrm>
          <a:prstGeom prst="curvedUp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4" name="위로 구부러진 화살표 33"/>
          <p:cNvSpPr/>
          <p:nvPr/>
        </p:nvSpPr>
        <p:spPr bwMode="auto">
          <a:xfrm rot="21433258">
            <a:off x="913175" y="3816277"/>
            <a:ext cx="7084300" cy="826238"/>
          </a:xfrm>
          <a:prstGeom prst="curvedUp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27284" y="472514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0152" y="4521417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A=100</a:t>
            </a:r>
            <a:endParaRPr lang="ko-KR" altLang="en-US" sz="14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2442" y="4390612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A=100</a:t>
            </a:r>
            <a:endParaRPr lang="ko-KR" altLang="en-US" sz="14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14696" y="4390612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A=95</a:t>
            </a:r>
            <a:endParaRPr lang="ko-KR" altLang="en-US" sz="140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8738" y="5817894"/>
            <a:ext cx="802495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데이터를 먼저 동기화 시켜 놓고 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commit 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하는 순간에도 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commit 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명령이 모든 복제서버에서 성공되었는지 확인하는 동안은 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wait 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필요</a:t>
            </a:r>
            <a:endParaRPr lang="en-US" altLang="ko-KR" sz="1100" b="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Google Spanner 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는 </a:t>
            </a:r>
            <a:r>
              <a:rPr lang="en-US" altLang="ko-KR" sz="1100" b="0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TrueTime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r>
              <a:rPr lang="en-US" altLang="ko-KR" sz="1100" b="0" dirty="0" err="1" smtClean="0">
                <a:latin typeface="Arial" panose="020B0604020202020204" pitchFamily="34" charset="0"/>
                <a:ea typeface="나눔고딕" panose="020D0604000000000000" pitchFamily="50" charset="-127"/>
              </a:rPr>
              <a:t>CommitWait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 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라는 개념을 도입하여 읽기 시점에 항상 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available 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하면서 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consistent 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한 트랜잭션 구현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하지만 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lock 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을 잡아야 하므로 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Availability 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의 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‘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언제나 읽기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/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쓰기 가능해야 한다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’ </a:t>
            </a:r>
            <a:r>
              <a:rPr lang="ko-KR" altLang="en-US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는 만족시킬 수 없음</a:t>
            </a:r>
            <a:r>
              <a:rPr lang="en-US" altLang="ko-KR" sz="1100" b="0" dirty="0" smtClean="0">
                <a:latin typeface="Arial" panose="020B0604020202020204" pitchFamily="34" charset="0"/>
                <a:ea typeface="나눔고딕" panose="020D0604000000000000" pitchFamily="50" charset="-127"/>
              </a:rPr>
              <a:t>.</a:t>
            </a:r>
            <a:endParaRPr lang="ko-KR" altLang="en-US" sz="1100" b="0" dirty="0" smtClean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4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a typeface="나눔고딕" panose="020D0604000000000000" pitchFamily="50" charset="-127"/>
              </a:rPr>
              <a:t>별첨</a:t>
            </a:r>
            <a:r>
              <a:rPr lang="en-US" altLang="ko-KR" dirty="0" smtClean="0">
                <a:ea typeface="나눔고딕" panose="020D0604000000000000" pitchFamily="50" charset="-127"/>
              </a:rPr>
              <a:t>. Big Batch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3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기존 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RDBMS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기반 대용량 데이터의 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Batch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작업을 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클러스터로 옮겨 처리시간을 단축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, </a:t>
            </a:r>
            <a:b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</a:b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성능을 개선하는 시스템으로 </a:t>
            </a:r>
            <a:r>
              <a:rPr lang="en-US" altLang="ko-KR" sz="1600" b="1" dirty="0">
                <a:latin typeface="Arial" panose="020B0604020202020204" pitchFamily="34" charset="0"/>
                <a:ea typeface="나눔고딕" panose="020D0604000000000000" pitchFamily="50" charset="-127"/>
              </a:rPr>
              <a:t>Hadoop </a:t>
            </a:r>
            <a:r>
              <a:rPr lang="ko-KR" altLang="en-US" sz="1600" b="1">
                <a:latin typeface="Arial" panose="020B0604020202020204" pitchFamily="34" charset="0"/>
                <a:ea typeface="나눔고딕" panose="020D0604000000000000" pitchFamily="50" charset="-127"/>
              </a:rPr>
              <a:t>클러스터의 최소 구성 형태</a:t>
            </a:r>
            <a:endParaRPr lang="ko-KR" altLang="en-US" sz="1600" b="1" dirty="0" err="1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97" name="모서리가 둥근 직사각형 49"/>
          <p:cNvSpPr>
            <a:spLocks noChangeArrowheads="1"/>
          </p:cNvSpPr>
          <p:nvPr/>
        </p:nvSpPr>
        <p:spPr bwMode="auto">
          <a:xfrm>
            <a:off x="2183135" y="3104964"/>
            <a:ext cx="1041673" cy="72008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HDFS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4227943" y="2639562"/>
            <a:ext cx="629921" cy="6480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Hive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5128528" y="2639562"/>
            <a:ext cx="620752" cy="6480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Pig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3836240" y="3665614"/>
            <a:ext cx="1154860" cy="6480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MapReduce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06" name="모서리가 둥근 직사각형 49"/>
          <p:cNvSpPr>
            <a:spLocks noChangeArrowheads="1"/>
          </p:cNvSpPr>
          <p:nvPr/>
        </p:nvSpPr>
        <p:spPr bwMode="auto">
          <a:xfrm>
            <a:off x="6719639" y="3104964"/>
            <a:ext cx="1041673" cy="72008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HDFS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07" name="순서도: 자기 디스크 206"/>
          <p:cNvSpPr/>
          <p:nvPr/>
        </p:nvSpPr>
        <p:spPr>
          <a:xfrm>
            <a:off x="718188" y="2701339"/>
            <a:ext cx="816875" cy="792088"/>
          </a:xfrm>
          <a:prstGeom prst="flowChartMagneticDisk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원천</a:t>
            </a:r>
            <a:endParaRPr lang="en-US" altLang="ko-KR" sz="11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DB</a:t>
            </a:r>
          </a:p>
        </p:txBody>
      </p:sp>
      <p:sp>
        <p:nvSpPr>
          <p:cNvPr id="208" name="순서도: 자기 디스크 207"/>
          <p:cNvSpPr/>
          <p:nvPr/>
        </p:nvSpPr>
        <p:spPr>
          <a:xfrm>
            <a:off x="8312589" y="3068960"/>
            <a:ext cx="816875" cy="792088"/>
          </a:xfrm>
          <a:prstGeom prst="flowChartMagneticDisk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활용</a:t>
            </a:r>
            <a:endParaRPr lang="en-US" altLang="ko-KR" sz="1100" b="1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DB</a:t>
            </a:r>
            <a:endParaRPr lang="ko-KR" altLang="en-US" sz="1100" b="1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09" name="직선 화살표 연결선 208"/>
          <p:cNvCxnSpPr>
            <a:stCxn id="207" idx="4"/>
            <a:endCxn id="197" idx="1"/>
          </p:cNvCxnSpPr>
          <p:nvPr/>
        </p:nvCxnSpPr>
        <p:spPr>
          <a:xfrm>
            <a:off x="1535063" y="3097383"/>
            <a:ext cx="648072" cy="3676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/>
          <p:cNvCxnSpPr>
            <a:stCxn id="197" idx="3"/>
            <a:endCxn id="219" idx="1"/>
          </p:cNvCxnSpPr>
          <p:nvPr/>
        </p:nvCxnSpPr>
        <p:spPr>
          <a:xfrm>
            <a:off x="3224808" y="3465004"/>
            <a:ext cx="4299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219" idx="3"/>
            <a:endCxn id="206" idx="1"/>
          </p:cNvCxnSpPr>
          <p:nvPr/>
        </p:nvCxnSpPr>
        <p:spPr>
          <a:xfrm>
            <a:off x="6306293" y="3465004"/>
            <a:ext cx="4133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/>
          <p:cNvCxnSpPr>
            <a:stCxn id="206" idx="3"/>
            <a:endCxn id="208" idx="2"/>
          </p:cNvCxnSpPr>
          <p:nvPr/>
        </p:nvCxnSpPr>
        <p:spPr>
          <a:xfrm>
            <a:off x="7761312" y="3465004"/>
            <a:ext cx="551277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모서리가 둥근 직사각형 218"/>
          <p:cNvSpPr/>
          <p:nvPr/>
        </p:nvSpPr>
        <p:spPr>
          <a:xfrm>
            <a:off x="3654708" y="2420888"/>
            <a:ext cx="2651585" cy="2088232"/>
          </a:xfrm>
          <a:prstGeom prst="roundRect">
            <a:avLst>
              <a:gd name="adj" fmla="val 6589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 b="1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20" name="직선 화살표 연결선 219"/>
          <p:cNvCxnSpPr>
            <a:stCxn id="200" idx="2"/>
            <a:endCxn id="205" idx="0"/>
          </p:cNvCxnSpPr>
          <p:nvPr/>
        </p:nvCxnSpPr>
        <p:spPr>
          <a:xfrm flipH="1">
            <a:off x="4413670" y="3287634"/>
            <a:ext cx="129234" cy="37798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/>
          <p:cNvCxnSpPr>
            <a:stCxn id="203" idx="2"/>
            <a:endCxn id="205" idx="0"/>
          </p:cNvCxnSpPr>
          <p:nvPr/>
        </p:nvCxnSpPr>
        <p:spPr>
          <a:xfrm flipH="1">
            <a:off x="4413670" y="3287634"/>
            <a:ext cx="1025234" cy="37798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1510276" y="2852936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Sqoop</a:t>
            </a:r>
            <a:endParaRPr lang="ko-KR" altLang="en-US" sz="12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7709742" y="3188005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Sqoop</a:t>
            </a:r>
            <a:endParaRPr lang="ko-KR" altLang="en-US" sz="12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1475275" y="3356992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Flume</a:t>
            </a:r>
            <a:endParaRPr lang="ko-KR" altLang="en-US" sz="12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1366260" y="3861048"/>
            <a:ext cx="91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FTP</a:t>
            </a:r>
          </a:p>
          <a:p>
            <a:pPr algn="ctr"/>
            <a:r>
              <a:rPr lang="en-US" altLang="ko-KR" sz="1200" dirty="0" err="1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WebHDFS</a:t>
            </a:r>
            <a:endParaRPr lang="ko-KR" altLang="en-US" sz="12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33" name="모서리가 접힌 도형 232"/>
          <p:cNvSpPr/>
          <p:nvPr/>
        </p:nvSpPr>
        <p:spPr bwMode="auto">
          <a:xfrm>
            <a:off x="746763" y="3631029"/>
            <a:ext cx="720969" cy="511947"/>
          </a:xfrm>
          <a:prstGeom prst="foldedCorner">
            <a:avLst>
              <a:gd name="adj" fmla="val 32099"/>
            </a:avLst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234" name="직선 화살표 연결선 233"/>
          <p:cNvCxnSpPr>
            <a:stCxn id="233" idx="3"/>
            <a:endCxn id="197" idx="1"/>
          </p:cNvCxnSpPr>
          <p:nvPr/>
        </p:nvCxnSpPr>
        <p:spPr>
          <a:xfrm flipV="1">
            <a:off x="1467732" y="3465004"/>
            <a:ext cx="715403" cy="4219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1344786" y="24319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데이터 수집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4537597" y="211531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배치 처리</a:t>
            </a:r>
            <a:endParaRPr lang="ko-KR" altLang="en-US" sz="12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7532093" y="2593939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데이터 이관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21321" y="3673599"/>
            <a:ext cx="1021907" cy="6480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Tez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cxnSp>
        <p:nvCxnSpPr>
          <p:cNvPr id="44" name="직선 화살표 연결선 43"/>
          <p:cNvCxnSpPr>
            <a:stCxn id="200" idx="2"/>
            <a:endCxn id="43" idx="0"/>
          </p:cNvCxnSpPr>
          <p:nvPr/>
        </p:nvCxnSpPr>
        <p:spPr>
          <a:xfrm>
            <a:off x="4542904" y="3287634"/>
            <a:ext cx="1089371" cy="38596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03" idx="2"/>
            <a:endCxn id="43" idx="0"/>
          </p:cNvCxnSpPr>
          <p:nvPr/>
        </p:nvCxnSpPr>
        <p:spPr>
          <a:xfrm>
            <a:off x="5438904" y="3287634"/>
            <a:ext cx="193371" cy="38596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실행 단추: 홈 29">
            <a:hlinkClick r:id="rId2" action="ppaction://hlinksldjump" highlightClick="1"/>
          </p:cNvPr>
          <p:cNvSpPr/>
          <p:nvPr/>
        </p:nvSpPr>
        <p:spPr>
          <a:xfrm>
            <a:off x="9399588" y="260648"/>
            <a:ext cx="233362" cy="2159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2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직사각형 129"/>
          <p:cNvSpPr/>
          <p:nvPr/>
        </p:nvSpPr>
        <p:spPr>
          <a:xfrm>
            <a:off x="1831850" y="514350"/>
            <a:ext cx="6577533" cy="615501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나눔고딕" panose="020D0604000000000000" pitchFamily="50" charset="-127"/>
              </a:rPr>
              <a:t>별첨</a:t>
            </a:r>
            <a:r>
              <a:rPr lang="en-US" altLang="ko-KR" dirty="0">
                <a:ea typeface="나눔고딕" panose="020D0604000000000000" pitchFamily="50" charset="-127"/>
              </a:rPr>
              <a:t>. </a:t>
            </a:r>
            <a:r>
              <a:rPr lang="en-US" altLang="ko-KR" dirty="0" smtClean="0">
                <a:ea typeface="나눔고딕" panose="020D0604000000000000" pitchFamily="50" charset="-127"/>
              </a:rPr>
              <a:t>Big Batch </a:t>
            </a:r>
            <a:r>
              <a:rPr lang="ko-KR" altLang="en-US" smtClean="0">
                <a:ea typeface="나눔고딕" panose="020D0604000000000000" pitchFamily="50" charset="-127"/>
              </a:rPr>
              <a:t>사례 </a:t>
            </a:r>
            <a:r>
              <a:rPr lang="en-US" altLang="ko-KR" dirty="0" smtClean="0">
                <a:ea typeface="나눔고딕" panose="020D0604000000000000" pitchFamily="50" charset="-127"/>
              </a:rPr>
              <a:t>: </a:t>
            </a:r>
            <a:r>
              <a:rPr lang="ko-KR" altLang="en-US" smtClean="0">
                <a:ea typeface="나눔고딕" panose="020D0604000000000000" pitchFamily="50" charset="-127"/>
              </a:rPr>
              <a:t>추천 </a:t>
            </a:r>
            <a:r>
              <a:rPr lang="ko-KR" altLang="en-US" dirty="0" smtClean="0">
                <a:ea typeface="나눔고딕" panose="020D0604000000000000" pitchFamily="50" charset="-127"/>
              </a:rPr>
              <a:t>및 마케팅 서비스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2182514" y="614064"/>
            <a:ext cx="5938838" cy="5983288"/>
            <a:chOff x="2000672" y="614064"/>
            <a:chExt cx="5938838" cy="5983288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2000672" y="5773439"/>
              <a:ext cx="704850" cy="82391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데이터</a:t>
              </a:r>
              <a:endParaRPr kumimoji="0" lang="en-US" altLang="ko-KR" sz="9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원천</a:t>
              </a: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2000672" y="3870027"/>
              <a:ext cx="704850" cy="185261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데이터</a:t>
              </a:r>
              <a:endParaRPr kumimoji="0" lang="en-US" altLang="ko-KR" sz="9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수집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2000672" y="3484264"/>
              <a:ext cx="704850" cy="33972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데이터</a:t>
              </a:r>
              <a:endParaRPr kumimoji="0" lang="en-US" altLang="ko-KR" sz="9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처리</a:t>
              </a: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2000672" y="2709564"/>
              <a:ext cx="704850" cy="727075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데이터</a:t>
              </a:r>
              <a:endParaRPr kumimoji="0" lang="en-US" altLang="ko-KR" sz="9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저장</a:t>
              </a: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2000672" y="1877714"/>
              <a:ext cx="704850" cy="8001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데이터</a:t>
              </a:r>
              <a:endParaRPr kumimoji="0" lang="en-US" altLang="ko-KR" sz="9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분석</a:t>
              </a: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2000672" y="1025227"/>
              <a:ext cx="704850" cy="812800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데이터</a:t>
              </a:r>
              <a:endParaRPr kumimoji="0" lang="en-US" altLang="ko-KR" sz="9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표현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000672" y="614064"/>
              <a:ext cx="704850" cy="3825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서비스</a:t>
              </a: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2735685" y="5771852"/>
              <a:ext cx="5203825" cy="801687"/>
            </a:xfrm>
            <a:prstGeom prst="rect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2735685" y="3863677"/>
              <a:ext cx="5195887" cy="1839912"/>
            </a:xfrm>
            <a:prstGeom prst="rect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2770610" y="4882852"/>
              <a:ext cx="938212" cy="48736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2770610" y="4887614"/>
              <a:ext cx="938212" cy="16033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HDFS (1</a:t>
              </a:r>
              <a:r>
                <a:rPr kumimoji="0" lang="ko-KR" altLang="en-US" sz="8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차 수집</a:t>
              </a:r>
              <a:r>
                <a:rPr kumimoji="0" lang="en-US" altLang="ko-KR" sz="8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)</a:t>
              </a:r>
            </a:p>
          </p:txBody>
        </p:sp>
        <p:grpSp>
          <p:nvGrpSpPr>
            <p:cNvPr id="15" name="그룹 36"/>
            <p:cNvGrpSpPr>
              <a:grpSpLocks/>
            </p:cNvGrpSpPr>
            <p:nvPr/>
          </p:nvGrpSpPr>
          <p:grpSpPr bwMode="auto">
            <a:xfrm>
              <a:off x="2919835" y="5086052"/>
              <a:ext cx="620712" cy="249237"/>
              <a:chOff x="1322834" y="5485979"/>
              <a:chExt cx="621856" cy="353526"/>
            </a:xfrm>
          </p:grpSpPr>
          <p:sp>
            <p:nvSpPr>
              <p:cNvPr id="121" name="모서리가 접힌 도형 120"/>
              <p:cNvSpPr/>
              <p:nvPr/>
            </p:nvSpPr>
            <p:spPr>
              <a:xfrm>
                <a:off x="1322834" y="5485979"/>
                <a:ext cx="621856" cy="353526"/>
              </a:xfrm>
              <a:prstGeom prst="foldedCorner">
                <a:avLst>
                  <a:gd name="adj" fmla="val 32099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381679" y="5544525"/>
                <a:ext cx="526431" cy="26345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none" anchor="ctr"/>
              <a:lstStyle/>
              <a:p>
                <a:pPr algn="ctr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7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URL </a:t>
                </a:r>
                <a:r>
                  <a:rPr kumimoji="0" lang="ko-KR" altLang="en-US" sz="7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로그</a:t>
                </a:r>
              </a:p>
            </p:txBody>
          </p:sp>
        </p:grpSp>
        <p:sp>
          <p:nvSpPr>
            <p:cNvPr id="16" name="모서리가 둥근 직사각형 15"/>
            <p:cNvSpPr/>
            <p:nvPr/>
          </p:nvSpPr>
          <p:spPr bwMode="auto">
            <a:xfrm>
              <a:off x="2776960" y="5827414"/>
              <a:ext cx="935037" cy="679450"/>
            </a:xfrm>
            <a:prstGeom prst="roundRect">
              <a:avLst>
                <a:gd name="adj" fmla="val 12545"/>
              </a:avLst>
            </a:prstGeom>
            <a:solidFill>
              <a:sysClr val="window" lastClr="FFFFFF">
                <a:lumMod val="85000"/>
                <a:alpha val="42000"/>
              </a:sys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36"/>
            <p:cNvGrpSpPr>
              <a:grpSpLocks/>
            </p:cNvGrpSpPr>
            <p:nvPr/>
          </p:nvGrpSpPr>
          <p:grpSpPr bwMode="auto">
            <a:xfrm>
              <a:off x="2946822" y="5905202"/>
              <a:ext cx="620713" cy="377825"/>
              <a:chOff x="1322834" y="5485087"/>
              <a:chExt cx="620266" cy="352451"/>
            </a:xfrm>
          </p:grpSpPr>
          <p:sp>
            <p:nvSpPr>
              <p:cNvPr id="119" name="모서리가 접힌 도형 118"/>
              <p:cNvSpPr/>
              <p:nvPr/>
            </p:nvSpPr>
            <p:spPr>
              <a:xfrm>
                <a:off x="1322834" y="5485087"/>
                <a:ext cx="620266" cy="352451"/>
              </a:xfrm>
              <a:prstGeom prst="foldedCorner">
                <a:avLst>
                  <a:gd name="adj" fmla="val 32099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381530" y="5526552"/>
                <a:ext cx="525084" cy="26211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none" anchor="ctr"/>
              <a:lstStyle/>
              <a:p>
                <a:pPr algn="ctr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8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URL </a:t>
                </a:r>
                <a:r>
                  <a:rPr kumimoji="0" lang="ko-KR" altLang="en-US" sz="8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로그</a:t>
                </a:r>
              </a:p>
            </p:txBody>
          </p:sp>
        </p:grpSp>
        <p:sp>
          <p:nvSpPr>
            <p:cNvPr id="18" name="직사각형 17"/>
            <p:cNvSpPr/>
            <p:nvPr/>
          </p:nvSpPr>
          <p:spPr bwMode="auto">
            <a:xfrm>
              <a:off x="2775372" y="6348114"/>
              <a:ext cx="955675" cy="19208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LQMS</a:t>
              </a:r>
              <a:endParaRPr kumimoji="0" lang="ko-KR" altLang="en-US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cxnSp>
          <p:nvCxnSpPr>
            <p:cNvPr id="19" name="직선 화살표 연결선 460"/>
            <p:cNvCxnSpPr>
              <a:cxnSpLocks noChangeShapeType="1"/>
            </p:cNvCxnSpPr>
            <p:nvPr/>
          </p:nvCxnSpPr>
          <p:spPr bwMode="auto">
            <a:xfrm flipV="1">
              <a:off x="3254797" y="5332114"/>
              <a:ext cx="0" cy="577850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sp>
          <p:nvSpPr>
            <p:cNvPr id="20" name="직사각형 19"/>
            <p:cNvSpPr/>
            <p:nvPr/>
          </p:nvSpPr>
          <p:spPr bwMode="auto">
            <a:xfrm>
              <a:off x="2773785" y="3912889"/>
              <a:ext cx="5111750" cy="63182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 bwMode="auto">
            <a:xfrm>
              <a:off x="2773785" y="3893839"/>
              <a:ext cx="5111750" cy="180975"/>
            </a:xfrm>
            <a:prstGeom prst="rect">
              <a:avLst/>
            </a:prstGeom>
            <a:solidFill>
              <a:srgbClr val="1F497D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Hadoop </a:t>
              </a: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기반</a:t>
              </a:r>
              <a:r>
                <a:rPr kumimoji="0" lang="en-US" altLang="ko-KR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 </a:t>
              </a: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데이터 수집영역</a:t>
              </a:r>
              <a:endParaRPr kumimoji="0" lang="en-US" altLang="ko-KR" sz="9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grpSp>
          <p:nvGrpSpPr>
            <p:cNvPr id="22" name="그룹 36"/>
            <p:cNvGrpSpPr>
              <a:grpSpLocks/>
            </p:cNvGrpSpPr>
            <p:nvPr/>
          </p:nvGrpSpPr>
          <p:grpSpPr bwMode="auto">
            <a:xfrm>
              <a:off x="2956347" y="4133552"/>
              <a:ext cx="620713" cy="366712"/>
              <a:chOff x="1324420" y="5486593"/>
              <a:chExt cx="620267" cy="351587"/>
            </a:xfrm>
          </p:grpSpPr>
          <p:sp>
            <p:nvSpPr>
              <p:cNvPr id="117" name="모서리가 접힌 도형 116"/>
              <p:cNvSpPr/>
              <p:nvPr/>
            </p:nvSpPr>
            <p:spPr>
              <a:xfrm>
                <a:off x="1324420" y="5486593"/>
                <a:ext cx="620267" cy="351587"/>
              </a:xfrm>
              <a:prstGeom prst="foldedCorner">
                <a:avLst>
                  <a:gd name="adj" fmla="val 32099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1383116" y="5544430"/>
                <a:ext cx="525084" cy="26178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none" anchor="ctr"/>
              <a:lstStyle/>
              <a:p>
                <a:pPr algn="ctr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유의미한</a:t>
                </a:r>
                <a:endParaRPr kumimoji="0" lang="en-US" altLang="ko-KR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endParaRPr>
              </a:p>
              <a:p>
                <a:pPr algn="ctr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8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URL </a:t>
                </a:r>
                <a:r>
                  <a:rPr kumimoji="0" lang="ko-KR" altLang="en-US" sz="8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로그</a:t>
                </a:r>
              </a:p>
            </p:txBody>
          </p:sp>
        </p:grpSp>
        <p:cxnSp>
          <p:nvCxnSpPr>
            <p:cNvPr id="23" name="직선 화살표 연결선 464"/>
            <p:cNvCxnSpPr>
              <a:cxnSpLocks noChangeShapeType="1"/>
            </p:cNvCxnSpPr>
            <p:nvPr/>
          </p:nvCxnSpPr>
          <p:spPr bwMode="auto">
            <a:xfrm flipV="1">
              <a:off x="3254797" y="4505027"/>
              <a:ext cx="0" cy="385762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sp>
          <p:nvSpPr>
            <p:cNvPr id="24" name="모서리가 둥근 직사각형 23"/>
            <p:cNvSpPr/>
            <p:nvPr/>
          </p:nvSpPr>
          <p:spPr bwMode="auto">
            <a:xfrm>
              <a:off x="2797597" y="4628852"/>
              <a:ext cx="909638" cy="155575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Garbage Filtering</a:t>
              </a:r>
              <a:endParaRPr kumimoji="0" lang="ko-KR" altLang="en-US" sz="8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 bwMode="auto">
            <a:xfrm>
              <a:off x="3753272" y="5827414"/>
              <a:ext cx="1552575" cy="679450"/>
            </a:xfrm>
            <a:prstGeom prst="roundRect">
              <a:avLst>
                <a:gd name="adj" fmla="val 12545"/>
              </a:avLst>
            </a:prstGeom>
            <a:solidFill>
              <a:sysClr val="window" lastClr="FFFFFF">
                <a:lumMod val="85000"/>
                <a:alpha val="42000"/>
              </a:sys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3751685" y="6348114"/>
              <a:ext cx="1560512" cy="18415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HDTV</a:t>
              </a:r>
              <a:endParaRPr kumimoji="0" lang="ko-KR" altLang="en-US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grpSp>
          <p:nvGrpSpPr>
            <p:cNvPr id="27" name="그룹 36"/>
            <p:cNvGrpSpPr>
              <a:grpSpLocks/>
            </p:cNvGrpSpPr>
            <p:nvPr/>
          </p:nvGrpSpPr>
          <p:grpSpPr bwMode="auto">
            <a:xfrm>
              <a:off x="3831060" y="5905202"/>
              <a:ext cx="620712" cy="377825"/>
              <a:chOff x="1322834" y="5485087"/>
              <a:chExt cx="621856" cy="352451"/>
            </a:xfrm>
          </p:grpSpPr>
          <p:sp>
            <p:nvSpPr>
              <p:cNvPr id="115" name="모서리가 접힌 도형 114"/>
              <p:cNvSpPr/>
              <p:nvPr/>
            </p:nvSpPr>
            <p:spPr>
              <a:xfrm>
                <a:off x="1322834" y="5485087"/>
                <a:ext cx="621856" cy="352451"/>
              </a:xfrm>
              <a:prstGeom prst="foldedCorner">
                <a:avLst>
                  <a:gd name="adj" fmla="val 32099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381679" y="5526552"/>
                <a:ext cx="526431" cy="26211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none" anchor="ctr"/>
              <a:lstStyle/>
              <a:p>
                <a:pPr algn="ctr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서비스 로그</a:t>
                </a:r>
              </a:p>
            </p:txBody>
          </p:sp>
        </p:grpSp>
        <p:sp>
          <p:nvSpPr>
            <p:cNvPr id="28" name="AutoShape 476"/>
            <p:cNvSpPr>
              <a:spLocks noChangeArrowheads="1"/>
            </p:cNvSpPr>
            <p:nvPr/>
          </p:nvSpPr>
          <p:spPr bwMode="auto">
            <a:xfrm>
              <a:off x="4589885" y="5892502"/>
              <a:ext cx="600075" cy="420687"/>
            </a:xfrm>
            <a:prstGeom prst="can">
              <a:avLst>
                <a:gd name="adj" fmla="val 25000"/>
              </a:avLst>
            </a:prstGeom>
            <a:noFill/>
            <a:ln w="6350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122191" tIns="61096" rIns="122191" bIns="61096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서비스</a:t>
              </a:r>
              <a:endParaRPr kumimoji="0" lang="en-US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콘텐츠</a:t>
              </a:r>
              <a:endParaRPr kumimoji="0" lang="ko-KR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grpSp>
          <p:nvGrpSpPr>
            <p:cNvPr id="29" name="그룹 470"/>
            <p:cNvGrpSpPr>
              <a:grpSpLocks/>
            </p:cNvGrpSpPr>
            <p:nvPr/>
          </p:nvGrpSpPr>
          <p:grpSpPr bwMode="auto">
            <a:xfrm>
              <a:off x="3846935" y="4125614"/>
              <a:ext cx="619125" cy="376238"/>
              <a:chOff x="1324421" y="5487120"/>
              <a:chExt cx="618679" cy="350971"/>
            </a:xfrm>
          </p:grpSpPr>
          <p:sp>
            <p:nvSpPr>
              <p:cNvPr id="113" name="모서리가 접힌 도형 112"/>
              <p:cNvSpPr/>
              <p:nvPr/>
            </p:nvSpPr>
            <p:spPr>
              <a:xfrm>
                <a:off x="1324421" y="5487120"/>
                <a:ext cx="618679" cy="350971"/>
              </a:xfrm>
              <a:prstGeom prst="foldedCorner">
                <a:avLst>
                  <a:gd name="adj" fmla="val 32099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383116" y="5528585"/>
                <a:ext cx="523498" cy="26063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none" anchor="ctr"/>
              <a:lstStyle/>
              <a:p>
                <a:pPr algn="ctr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서비스 로그</a:t>
                </a:r>
              </a:p>
            </p:txBody>
          </p:sp>
        </p:grpSp>
        <p:cxnSp>
          <p:nvCxnSpPr>
            <p:cNvPr id="30" name="직선 화살표 연결선 471"/>
            <p:cNvCxnSpPr>
              <a:cxnSpLocks noChangeShapeType="1"/>
            </p:cNvCxnSpPr>
            <p:nvPr/>
          </p:nvCxnSpPr>
          <p:spPr bwMode="auto">
            <a:xfrm flipV="1">
              <a:off x="4131097" y="4505027"/>
              <a:ext cx="0" cy="1387475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sp>
          <p:nvSpPr>
            <p:cNvPr id="31" name="모서리가 둥근 직사각형 30"/>
            <p:cNvSpPr/>
            <p:nvPr/>
          </p:nvSpPr>
          <p:spPr bwMode="auto">
            <a:xfrm>
              <a:off x="2797597" y="5527377"/>
              <a:ext cx="1763713" cy="147637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Data Collector</a:t>
              </a:r>
              <a:endParaRPr kumimoji="0" lang="ko-KR" altLang="en-US" sz="8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32" name="AutoShape 476"/>
            <p:cNvSpPr>
              <a:spLocks noChangeArrowheads="1"/>
            </p:cNvSpPr>
            <p:nvPr/>
          </p:nvSpPr>
          <p:spPr bwMode="auto">
            <a:xfrm>
              <a:off x="4558135" y="4095452"/>
              <a:ext cx="601662" cy="420687"/>
            </a:xfrm>
            <a:prstGeom prst="can">
              <a:avLst>
                <a:gd name="adj" fmla="val 25000"/>
              </a:avLst>
            </a:prstGeom>
            <a:noFill/>
            <a:ln w="6350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122191" tIns="61096" rIns="122191" bIns="61096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서비스</a:t>
              </a:r>
              <a:endParaRPr kumimoji="0" lang="en-US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콘텐츠</a:t>
              </a:r>
              <a:endParaRPr kumimoji="0" lang="ko-KR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cxnSp>
          <p:nvCxnSpPr>
            <p:cNvPr id="33" name="직선 화살표 연결선 474"/>
            <p:cNvCxnSpPr>
              <a:cxnSpLocks noChangeShapeType="1"/>
            </p:cNvCxnSpPr>
            <p:nvPr/>
          </p:nvCxnSpPr>
          <p:spPr bwMode="auto">
            <a:xfrm flipV="1">
              <a:off x="4869285" y="4505027"/>
              <a:ext cx="0" cy="1387475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sp>
          <p:nvSpPr>
            <p:cNvPr id="34" name="모서리가 둥근 직사각형 33"/>
            <p:cNvSpPr/>
            <p:nvPr/>
          </p:nvSpPr>
          <p:spPr bwMode="auto">
            <a:xfrm>
              <a:off x="5343947" y="5827414"/>
              <a:ext cx="820738" cy="679450"/>
            </a:xfrm>
            <a:prstGeom prst="roundRect">
              <a:avLst>
                <a:gd name="adj" fmla="val 12545"/>
              </a:avLst>
            </a:prstGeom>
            <a:solidFill>
              <a:sysClr val="window" lastClr="FFFFFF">
                <a:lumMod val="85000"/>
                <a:alpha val="42000"/>
              </a:sys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5342360" y="6348114"/>
              <a:ext cx="828675" cy="18415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EDW</a:t>
              </a:r>
              <a:endParaRPr kumimoji="0" lang="ko-KR" altLang="en-US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 bwMode="auto">
            <a:xfrm>
              <a:off x="6204372" y="5827414"/>
              <a:ext cx="820738" cy="679450"/>
            </a:xfrm>
            <a:prstGeom prst="roundRect">
              <a:avLst>
                <a:gd name="adj" fmla="val 12545"/>
              </a:avLst>
            </a:prstGeom>
            <a:solidFill>
              <a:sysClr val="window" lastClr="FFFFFF">
                <a:lumMod val="85000"/>
                <a:alpha val="42000"/>
              </a:sys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6202785" y="6348114"/>
              <a:ext cx="828675" cy="18415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고객서비스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 bwMode="auto">
            <a:xfrm>
              <a:off x="7066385" y="5827414"/>
              <a:ext cx="820737" cy="679450"/>
            </a:xfrm>
            <a:prstGeom prst="roundRect">
              <a:avLst>
                <a:gd name="adj" fmla="val 12545"/>
              </a:avLst>
            </a:prstGeom>
            <a:solidFill>
              <a:sysClr val="window" lastClr="FFFFFF">
                <a:lumMod val="85000"/>
                <a:alpha val="42000"/>
              </a:sys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7064797" y="6348114"/>
              <a:ext cx="828675" cy="18415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NFC Tag G/W</a:t>
              </a:r>
              <a:endParaRPr kumimoji="0" lang="ko-KR" altLang="en-US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40" name="AutoShape 476"/>
            <p:cNvSpPr>
              <a:spLocks noChangeArrowheads="1"/>
            </p:cNvSpPr>
            <p:nvPr/>
          </p:nvSpPr>
          <p:spPr bwMode="auto">
            <a:xfrm>
              <a:off x="5442372" y="5892502"/>
              <a:ext cx="600075" cy="420687"/>
            </a:xfrm>
            <a:prstGeom prst="can">
              <a:avLst>
                <a:gd name="adj" fmla="val 25000"/>
              </a:avLst>
            </a:prstGeom>
            <a:noFill/>
            <a:ln w="6350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122191" tIns="61096" rIns="122191" bIns="61096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고객</a:t>
              </a:r>
              <a:endParaRPr kumimoji="0" lang="en-US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기본정보</a:t>
              </a:r>
              <a:endParaRPr kumimoji="0" lang="ko-KR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41" name="AutoShape 476"/>
            <p:cNvSpPr>
              <a:spLocks noChangeArrowheads="1"/>
            </p:cNvSpPr>
            <p:nvPr/>
          </p:nvSpPr>
          <p:spPr bwMode="auto">
            <a:xfrm>
              <a:off x="5412210" y="4095452"/>
              <a:ext cx="600075" cy="420687"/>
            </a:xfrm>
            <a:prstGeom prst="can">
              <a:avLst>
                <a:gd name="adj" fmla="val 25000"/>
              </a:avLst>
            </a:prstGeom>
            <a:noFill/>
            <a:ln w="6350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122191" tIns="61096" rIns="122191" bIns="61096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고객</a:t>
              </a:r>
              <a:endParaRPr kumimoji="0" lang="en-US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기본정보</a:t>
              </a:r>
              <a:endParaRPr kumimoji="0" lang="ko-KR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cxnSp>
          <p:nvCxnSpPr>
            <p:cNvPr id="42" name="직선 화살표 연결선 483"/>
            <p:cNvCxnSpPr>
              <a:cxnSpLocks noChangeShapeType="1"/>
            </p:cNvCxnSpPr>
            <p:nvPr/>
          </p:nvCxnSpPr>
          <p:spPr bwMode="auto">
            <a:xfrm flipV="1">
              <a:off x="5723360" y="4505027"/>
              <a:ext cx="0" cy="1387475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sp>
          <p:nvSpPr>
            <p:cNvPr id="43" name="AutoShape 476"/>
            <p:cNvSpPr>
              <a:spLocks noChangeArrowheads="1"/>
            </p:cNvSpPr>
            <p:nvPr/>
          </p:nvSpPr>
          <p:spPr bwMode="auto">
            <a:xfrm>
              <a:off x="6318672" y="5892502"/>
              <a:ext cx="600075" cy="420687"/>
            </a:xfrm>
            <a:prstGeom prst="can">
              <a:avLst>
                <a:gd name="adj" fmla="val 25000"/>
              </a:avLst>
            </a:prstGeom>
            <a:noFill/>
            <a:ln w="6350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122191" tIns="61096" rIns="122191" bIns="61096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고객</a:t>
              </a:r>
              <a:endParaRPr kumimoji="0" lang="en-US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결제이력</a:t>
              </a:r>
              <a:endParaRPr kumimoji="0" lang="ko-KR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44" name="AutoShape 476"/>
            <p:cNvSpPr>
              <a:spLocks noChangeArrowheads="1"/>
            </p:cNvSpPr>
            <p:nvPr/>
          </p:nvSpPr>
          <p:spPr bwMode="auto">
            <a:xfrm>
              <a:off x="6288510" y="4095452"/>
              <a:ext cx="600075" cy="420687"/>
            </a:xfrm>
            <a:prstGeom prst="can">
              <a:avLst>
                <a:gd name="adj" fmla="val 25000"/>
              </a:avLst>
            </a:prstGeom>
            <a:noFill/>
            <a:ln w="6350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122191" tIns="61096" rIns="122191" bIns="61096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고객</a:t>
              </a:r>
              <a:endParaRPr kumimoji="0" lang="en-US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결제이력</a:t>
              </a:r>
              <a:endParaRPr kumimoji="0" lang="ko-KR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cxnSp>
          <p:nvCxnSpPr>
            <p:cNvPr id="45" name="직선 화살표 연결선 486"/>
            <p:cNvCxnSpPr>
              <a:cxnSpLocks noChangeShapeType="1"/>
            </p:cNvCxnSpPr>
            <p:nvPr/>
          </p:nvCxnSpPr>
          <p:spPr bwMode="auto">
            <a:xfrm flipV="1">
              <a:off x="6598072" y="4505027"/>
              <a:ext cx="0" cy="1387475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sp>
          <p:nvSpPr>
            <p:cNvPr id="46" name="AutoShape 476"/>
            <p:cNvSpPr>
              <a:spLocks noChangeArrowheads="1"/>
            </p:cNvSpPr>
            <p:nvPr/>
          </p:nvSpPr>
          <p:spPr bwMode="auto">
            <a:xfrm>
              <a:off x="7171160" y="5892502"/>
              <a:ext cx="601662" cy="420687"/>
            </a:xfrm>
            <a:prstGeom prst="can">
              <a:avLst>
                <a:gd name="adj" fmla="val 25000"/>
              </a:avLst>
            </a:prstGeom>
            <a:noFill/>
            <a:ln w="6350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122191" tIns="61096" rIns="122191" bIns="61096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업무정보</a:t>
              </a:r>
              <a:endParaRPr kumimoji="0" lang="ko-KR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47" name="AutoShape 476"/>
            <p:cNvSpPr>
              <a:spLocks noChangeArrowheads="1"/>
            </p:cNvSpPr>
            <p:nvPr/>
          </p:nvSpPr>
          <p:spPr bwMode="auto">
            <a:xfrm>
              <a:off x="7140997" y="4095452"/>
              <a:ext cx="601663" cy="420687"/>
            </a:xfrm>
            <a:prstGeom prst="can">
              <a:avLst>
                <a:gd name="adj" fmla="val 25000"/>
              </a:avLst>
            </a:prstGeom>
            <a:noFill/>
            <a:ln w="6350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122191" tIns="61096" rIns="122191" bIns="61096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업무정보</a:t>
              </a:r>
              <a:endParaRPr kumimoji="0" lang="ko-KR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cxnSp>
          <p:nvCxnSpPr>
            <p:cNvPr id="48" name="직선 화살표 연결선 489"/>
            <p:cNvCxnSpPr>
              <a:cxnSpLocks noChangeShapeType="1"/>
            </p:cNvCxnSpPr>
            <p:nvPr/>
          </p:nvCxnSpPr>
          <p:spPr bwMode="auto">
            <a:xfrm flipV="1">
              <a:off x="7452147" y="4505027"/>
              <a:ext cx="0" cy="1387475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sp>
          <p:nvSpPr>
            <p:cNvPr id="49" name="모서리가 둥근 직사각형 48"/>
            <p:cNvSpPr/>
            <p:nvPr/>
          </p:nvSpPr>
          <p:spPr bwMode="auto">
            <a:xfrm>
              <a:off x="4626397" y="5527377"/>
              <a:ext cx="3238500" cy="147637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Data Importer</a:t>
              </a:r>
              <a:endParaRPr kumimoji="0" lang="ko-KR" altLang="en-US" sz="8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 bwMode="auto">
            <a:xfrm>
              <a:off x="5648747" y="2749252"/>
              <a:ext cx="2244725" cy="65087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 bwMode="auto">
            <a:xfrm>
              <a:off x="5680497" y="2771477"/>
              <a:ext cx="2187575" cy="231775"/>
            </a:xfrm>
            <a:prstGeom prst="rect">
              <a:avLst/>
            </a:prstGeom>
            <a:solidFill>
              <a:srgbClr val="1F497D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RDBMS </a:t>
              </a: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기반 데이터 저장영역</a:t>
              </a:r>
              <a:endParaRPr kumimoji="0" lang="en-US" altLang="ko-KR" sz="9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53" name="AutoShape 20"/>
            <p:cNvSpPr>
              <a:spLocks noChangeArrowheads="1"/>
            </p:cNvSpPr>
            <p:nvPr/>
          </p:nvSpPr>
          <p:spPr bwMode="auto">
            <a:xfrm>
              <a:off x="5851947" y="3027064"/>
              <a:ext cx="2012950" cy="360363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C1D3D9"/>
                </a:gs>
                <a:gs pos="50000">
                  <a:srgbClr val="DAE4E8"/>
                </a:gs>
                <a:gs pos="100000">
                  <a:srgbClr val="C1D3D9"/>
                </a:gs>
              </a:gsLst>
              <a:lin ang="0" scaled="1"/>
            </a:gra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고객통합 분석정보</a:t>
              </a:r>
              <a:endParaRPr kumimoji="0" lang="ko-KR" altLang="ko-KR" sz="8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cxnSp>
          <p:nvCxnSpPr>
            <p:cNvPr id="54" name="직선 화살표 연결선 514"/>
            <p:cNvCxnSpPr>
              <a:cxnSpLocks noChangeShapeType="1"/>
            </p:cNvCxnSpPr>
            <p:nvPr/>
          </p:nvCxnSpPr>
          <p:spPr bwMode="auto">
            <a:xfrm flipV="1">
              <a:off x="2949997" y="3768427"/>
              <a:ext cx="0" cy="115887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cxnSp>
          <p:nvCxnSpPr>
            <p:cNvPr id="55" name="직선 화살표 연결선 515"/>
            <p:cNvCxnSpPr>
              <a:cxnSpLocks noChangeShapeType="1"/>
            </p:cNvCxnSpPr>
            <p:nvPr/>
          </p:nvCxnSpPr>
          <p:spPr bwMode="auto">
            <a:xfrm flipV="1">
              <a:off x="4077122" y="3768427"/>
              <a:ext cx="0" cy="115887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sp>
          <p:nvSpPr>
            <p:cNvPr id="56" name="모서리가 둥근 직사각형 55"/>
            <p:cNvSpPr/>
            <p:nvPr/>
          </p:nvSpPr>
          <p:spPr bwMode="auto">
            <a:xfrm>
              <a:off x="6501235" y="1369714"/>
              <a:ext cx="738187" cy="139700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wrap="none" tIns="0" bIns="0" anchor="ctr"/>
            <a:lstStyle/>
            <a:p>
              <a:pPr algn="ctr" fontAlgn="auto" latinLnBrk="0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b="1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시각화</a:t>
              </a:r>
              <a:endParaRPr kumimoji="0" lang="en-US" altLang="ko-KR" sz="700" b="1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 bwMode="auto">
            <a:xfrm>
              <a:off x="2732510" y="623589"/>
              <a:ext cx="5202237" cy="365125"/>
            </a:xfrm>
            <a:prstGeom prst="rect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 bwMode="auto">
            <a:xfrm>
              <a:off x="2781722" y="675977"/>
              <a:ext cx="2536825" cy="263525"/>
            </a:xfrm>
            <a:prstGeom prst="rect">
              <a:avLst/>
            </a:prstGeom>
            <a:solidFill>
              <a:srgbClr val="4F81BD">
                <a:lumMod val="20000"/>
                <a:lumOff val="80000"/>
                <a:alpha val="60000"/>
              </a:srgbClr>
            </a:solidFill>
            <a:ln w="6350" cap="flat" cmpd="sng" algn="ctr">
              <a:solidFill>
                <a:srgbClr val="4F81BD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 bwMode="auto">
            <a:xfrm>
              <a:off x="5348710" y="675977"/>
              <a:ext cx="2536825" cy="263525"/>
            </a:xfrm>
            <a:prstGeom prst="rect">
              <a:avLst/>
            </a:prstGeom>
            <a:solidFill>
              <a:srgbClr val="C0504D">
                <a:lumMod val="20000"/>
                <a:lumOff val="80000"/>
                <a:alpha val="60000"/>
              </a:srgbClr>
            </a:solidFill>
            <a:ln w="6350" cap="flat" cmpd="sng" algn="ctr">
              <a:solidFill>
                <a:srgbClr val="4F81BD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grpSp>
          <p:nvGrpSpPr>
            <p:cNvPr id="60" name="그룹 128"/>
            <p:cNvGrpSpPr>
              <a:grpSpLocks/>
            </p:cNvGrpSpPr>
            <p:nvPr/>
          </p:nvGrpSpPr>
          <p:grpSpPr bwMode="auto">
            <a:xfrm>
              <a:off x="4399385" y="991889"/>
              <a:ext cx="1560512" cy="1768475"/>
              <a:chOff x="3282950" y="3250282"/>
              <a:chExt cx="1560512" cy="1649714"/>
            </a:xfrm>
          </p:grpSpPr>
          <p:cxnSp>
            <p:nvCxnSpPr>
              <p:cNvPr id="109" name="직선 화살표 연결선 539"/>
              <p:cNvCxnSpPr>
                <a:cxnSpLocks noChangeShapeType="1"/>
              </p:cNvCxnSpPr>
              <p:nvPr/>
            </p:nvCxnSpPr>
            <p:spPr bwMode="auto">
              <a:xfrm rot="16200000" flipV="1">
                <a:off x="3188124" y="3359916"/>
                <a:ext cx="1621577" cy="1431926"/>
              </a:xfrm>
              <a:prstGeom prst="straightConnector1">
                <a:avLst/>
              </a:prstGeom>
              <a:noFill/>
              <a:ln w="9525" algn="ctr">
                <a:solidFill>
                  <a:srgbClr val="C00000"/>
                </a:solidFill>
                <a:round/>
                <a:headEnd/>
                <a:tailEnd type="triangle" w="sm" len="med"/>
              </a:ln>
            </p:spPr>
          </p:cxnSp>
          <p:cxnSp>
            <p:nvCxnSpPr>
              <p:cNvPr id="110" name="직선 화살표 연결선 540"/>
              <p:cNvCxnSpPr>
                <a:cxnSpLocks noChangeShapeType="1"/>
              </p:cNvCxnSpPr>
              <p:nvPr/>
            </p:nvCxnSpPr>
            <p:spPr bwMode="auto">
              <a:xfrm rot="16200000" flipH="1">
                <a:off x="3298674" y="3355207"/>
                <a:ext cx="1649714" cy="1439863"/>
              </a:xfrm>
              <a:prstGeom prst="straightConnector1">
                <a:avLst/>
              </a:prstGeom>
              <a:noFill/>
              <a:ln w="9525" algn="ctr">
                <a:solidFill>
                  <a:srgbClr val="17375E"/>
                </a:solidFill>
                <a:round/>
                <a:headEnd/>
                <a:tailEnd type="triangle" w="sm" len="med"/>
              </a:ln>
            </p:spPr>
          </p:cxnSp>
          <p:sp>
            <p:nvSpPr>
              <p:cNvPr id="111" name="모서리가 둥근 직사각형 110"/>
              <p:cNvSpPr/>
              <p:nvPr/>
            </p:nvSpPr>
            <p:spPr bwMode="auto">
              <a:xfrm>
                <a:off x="3614737" y="3460569"/>
                <a:ext cx="252413" cy="125876"/>
              </a:xfrm>
              <a:prstGeom prst="roundRect">
                <a:avLst>
                  <a:gd name="adj" fmla="val 28791"/>
                </a:avLst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none" anchor="ctr"/>
              <a:lstStyle/>
              <a:p>
                <a:pPr algn="r" fontAlgn="auto" latinLnBrk="0">
                  <a:lnSpc>
                    <a:spcPts val="9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6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Req.</a:t>
                </a:r>
              </a:p>
            </p:txBody>
          </p:sp>
          <p:sp>
            <p:nvSpPr>
              <p:cNvPr id="112" name="모서리가 둥근 직사각형 111"/>
              <p:cNvSpPr/>
              <p:nvPr/>
            </p:nvSpPr>
            <p:spPr bwMode="auto">
              <a:xfrm>
                <a:off x="4200525" y="4445363"/>
                <a:ext cx="225425" cy="118471"/>
              </a:xfrm>
              <a:prstGeom prst="roundRect">
                <a:avLst>
                  <a:gd name="adj" fmla="val 28791"/>
                </a:avLst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none" anchor="ctr"/>
              <a:lstStyle/>
              <a:p>
                <a:pPr fontAlgn="auto" latinLnBrk="0">
                  <a:lnSpc>
                    <a:spcPts val="9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600" kern="0" dirty="0">
                    <a:solidFill>
                      <a:srgbClr val="C0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Res.</a:t>
                </a:r>
              </a:p>
            </p:txBody>
          </p:sp>
        </p:grpSp>
        <p:sp>
          <p:nvSpPr>
            <p:cNvPr id="61" name="직사각형 60"/>
            <p:cNvSpPr/>
            <p:nvPr/>
          </p:nvSpPr>
          <p:spPr bwMode="auto">
            <a:xfrm>
              <a:off x="3454822" y="655339"/>
              <a:ext cx="1290638" cy="28733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 smtClean="0">
                  <a:solidFill>
                    <a:srgbClr val="4F81BD">
                      <a:lumMod val="50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HDTV </a:t>
              </a:r>
              <a:r>
                <a:rPr kumimoji="0" lang="ko-KR" altLang="en-US" sz="900" kern="0" dirty="0">
                  <a:solidFill>
                    <a:srgbClr val="4F81BD">
                      <a:lumMod val="50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추천 서비스</a:t>
              </a:r>
              <a:endParaRPr kumimoji="0" lang="en-US" altLang="ko-KR" sz="900" kern="0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6085310" y="669627"/>
              <a:ext cx="1289050" cy="28892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rgbClr val="4F81BD">
                      <a:lumMod val="50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위치기반 광고마케팅 서비스</a:t>
              </a:r>
              <a:endParaRPr kumimoji="0" lang="en-US" altLang="ko-KR" sz="900" kern="0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 bwMode="auto">
            <a:xfrm>
              <a:off x="2762672" y="2749252"/>
              <a:ext cx="2357438" cy="101917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 bwMode="auto">
            <a:xfrm>
              <a:off x="2784897" y="2763539"/>
              <a:ext cx="2312988" cy="215900"/>
            </a:xfrm>
            <a:prstGeom prst="rect">
              <a:avLst/>
            </a:prstGeom>
            <a:solidFill>
              <a:srgbClr val="1F497D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Hadoop </a:t>
              </a: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기반 </a:t>
              </a:r>
              <a:r>
                <a:rPr kumimoji="0" lang="ko-KR" altLang="en-US" sz="9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데이터 </a:t>
              </a:r>
              <a:r>
                <a:rPr kumimoji="0" lang="ko-KR" altLang="en-US" sz="900" kern="0" smtClean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처리 및 저장영역</a:t>
              </a:r>
              <a:endParaRPr kumimoji="0" lang="en-US" altLang="ko-KR" sz="9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cxnSp>
          <p:nvCxnSpPr>
            <p:cNvPr id="68" name="직선 화살표 연결선 501"/>
            <p:cNvCxnSpPr>
              <a:cxnSpLocks noChangeShapeType="1"/>
            </p:cNvCxnSpPr>
            <p:nvPr/>
          </p:nvCxnSpPr>
          <p:spPr bwMode="auto">
            <a:xfrm flipV="1">
              <a:off x="7844260" y="1853902"/>
              <a:ext cx="0" cy="936625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grpSp>
          <p:nvGrpSpPr>
            <p:cNvPr id="79" name="그룹 458"/>
            <p:cNvGrpSpPr>
              <a:grpSpLocks/>
            </p:cNvGrpSpPr>
            <p:nvPr/>
          </p:nvGrpSpPr>
          <p:grpSpPr bwMode="auto">
            <a:xfrm>
              <a:off x="5737647" y="969664"/>
              <a:ext cx="130175" cy="1812925"/>
              <a:chOff x="4879635" y="3617991"/>
              <a:chExt cx="129540" cy="1259184"/>
            </a:xfrm>
          </p:grpSpPr>
          <p:cxnSp>
            <p:nvCxnSpPr>
              <p:cNvPr id="103" name="직선 화살표 연결선 543"/>
              <p:cNvCxnSpPr>
                <a:cxnSpLocks noChangeShapeType="1"/>
              </p:cNvCxnSpPr>
              <p:nvPr/>
            </p:nvCxnSpPr>
            <p:spPr bwMode="auto">
              <a:xfrm flipV="1">
                <a:off x="4879635" y="3617991"/>
                <a:ext cx="0" cy="1240439"/>
              </a:xfrm>
              <a:prstGeom prst="straightConnector1">
                <a:avLst/>
              </a:prstGeom>
              <a:noFill/>
              <a:ln w="9525" algn="ctr">
                <a:solidFill>
                  <a:srgbClr val="C00000"/>
                </a:solidFill>
                <a:round/>
                <a:headEnd/>
                <a:tailEnd type="triangle" w="sm" len="med"/>
              </a:ln>
            </p:spPr>
          </p:cxnSp>
          <p:cxnSp>
            <p:nvCxnSpPr>
              <p:cNvPr id="104" name="직선 화살표 연결선 544"/>
              <p:cNvCxnSpPr>
                <a:cxnSpLocks noChangeShapeType="1"/>
              </p:cNvCxnSpPr>
              <p:nvPr/>
            </p:nvCxnSpPr>
            <p:spPr bwMode="auto">
              <a:xfrm>
                <a:off x="5009175" y="3636735"/>
                <a:ext cx="0" cy="1240440"/>
              </a:xfrm>
              <a:prstGeom prst="straightConnector1">
                <a:avLst/>
              </a:prstGeom>
              <a:noFill/>
              <a:ln w="9525" algn="ctr">
                <a:solidFill>
                  <a:srgbClr val="17375E"/>
                </a:solidFill>
                <a:round/>
                <a:headEnd/>
                <a:tailEnd type="triangle" w="sm" len="med"/>
              </a:ln>
            </p:spPr>
          </p:cxnSp>
        </p:grpSp>
        <p:sp>
          <p:nvSpPr>
            <p:cNvPr id="80" name="모서리가 둥근 직사각형 79"/>
            <p:cNvSpPr/>
            <p:nvPr/>
          </p:nvSpPr>
          <p:spPr bwMode="auto">
            <a:xfrm>
              <a:off x="5618585" y="2104727"/>
              <a:ext cx="225425" cy="174625"/>
            </a:xfrm>
            <a:prstGeom prst="roundRect">
              <a:avLst>
                <a:gd name="adj" fmla="val 28791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" kern="0" dirty="0">
                  <a:solidFill>
                    <a:srgbClr val="C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Res.</a:t>
              </a:r>
            </a:p>
          </p:txBody>
        </p:sp>
        <p:sp>
          <p:nvSpPr>
            <p:cNvPr id="81" name="모서리가 둥근 직사각형 80"/>
            <p:cNvSpPr/>
            <p:nvPr/>
          </p:nvSpPr>
          <p:spPr bwMode="auto">
            <a:xfrm>
              <a:off x="5774160" y="1223664"/>
              <a:ext cx="252412" cy="176213"/>
            </a:xfrm>
            <a:prstGeom prst="roundRect">
              <a:avLst>
                <a:gd name="adj" fmla="val 28791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algn="ctr" fontAlgn="auto" latinLnBrk="0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Req.</a:t>
              </a: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5526510" y="1547514"/>
              <a:ext cx="446087" cy="25876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algn="ctr" fontAlgn="auto" latinLnBrk="0">
                <a:lnSpc>
                  <a:spcPts val="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Web API /</a:t>
              </a:r>
            </a:p>
            <a:p>
              <a:pPr algn="ctr" fontAlgn="auto" latinLnBrk="0">
                <a:lnSpc>
                  <a:spcPts val="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Open API</a:t>
              </a:r>
            </a:p>
          </p:txBody>
        </p:sp>
        <p:sp>
          <p:nvSpPr>
            <p:cNvPr id="83" name="직사각형 82"/>
            <p:cNvSpPr/>
            <p:nvPr/>
          </p:nvSpPr>
          <p:spPr bwMode="auto">
            <a:xfrm>
              <a:off x="4670847" y="1471314"/>
              <a:ext cx="446088" cy="25876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algn="ctr" fontAlgn="auto" latinLnBrk="0">
                <a:lnSpc>
                  <a:spcPts val="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Web API /</a:t>
              </a:r>
            </a:p>
            <a:p>
              <a:pPr algn="ctr" fontAlgn="auto" latinLnBrk="0">
                <a:lnSpc>
                  <a:spcPts val="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Open API</a:t>
              </a:r>
            </a:p>
          </p:txBody>
        </p:sp>
        <p:cxnSp>
          <p:nvCxnSpPr>
            <p:cNvPr id="84" name="직선 화살표 연결선 516"/>
            <p:cNvCxnSpPr>
              <a:cxnSpLocks noChangeShapeType="1"/>
            </p:cNvCxnSpPr>
            <p:nvPr/>
          </p:nvCxnSpPr>
          <p:spPr bwMode="auto">
            <a:xfrm flipV="1">
              <a:off x="4966122" y="3768427"/>
              <a:ext cx="0" cy="115887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cxnSp>
          <p:nvCxnSpPr>
            <p:cNvPr id="85" name="직선 화살표 연결선 498"/>
            <p:cNvCxnSpPr>
              <a:cxnSpLocks noChangeShapeType="1"/>
            </p:cNvCxnSpPr>
            <p:nvPr/>
          </p:nvCxnSpPr>
          <p:spPr bwMode="auto">
            <a:xfrm>
              <a:off x="5107410" y="2882602"/>
              <a:ext cx="576262" cy="0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sp>
          <p:nvSpPr>
            <p:cNvPr id="86" name="직사각형 85"/>
            <p:cNvSpPr/>
            <p:nvPr/>
          </p:nvSpPr>
          <p:spPr bwMode="auto">
            <a:xfrm>
              <a:off x="5994822" y="1885652"/>
              <a:ext cx="1801813" cy="774700"/>
            </a:xfrm>
            <a:prstGeom prst="rect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6013872" y="1914227"/>
              <a:ext cx="1746250" cy="712787"/>
            </a:xfrm>
            <a:prstGeom prst="rect">
              <a:avLst/>
            </a:prstGeom>
            <a:noFill/>
            <a:ln w="6350" cap="flat" cmpd="sng" algn="ctr">
              <a:solidFill>
                <a:srgbClr val="C0504D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 bwMode="auto">
            <a:xfrm>
              <a:off x="6034510" y="1936452"/>
              <a:ext cx="1703387" cy="215900"/>
            </a:xfrm>
            <a:prstGeom prst="rect">
              <a:avLst/>
            </a:prstGeom>
            <a:solidFill>
              <a:srgbClr val="1F497D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RDBMS </a:t>
              </a: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기반 데이터 분석 </a:t>
              </a:r>
              <a:r>
                <a:rPr kumimoji="0" lang="en-US" altLang="ko-KR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(SPSS)</a:t>
              </a:r>
            </a:p>
          </p:txBody>
        </p:sp>
        <p:cxnSp>
          <p:nvCxnSpPr>
            <p:cNvPr id="89" name="직선 화살표 연결선 143"/>
            <p:cNvCxnSpPr>
              <a:cxnSpLocks noChangeShapeType="1"/>
            </p:cNvCxnSpPr>
            <p:nvPr/>
          </p:nvCxnSpPr>
          <p:spPr bwMode="auto">
            <a:xfrm flipV="1">
              <a:off x="6258347" y="2430164"/>
              <a:ext cx="0" cy="323850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cxnSp>
          <p:nvCxnSpPr>
            <p:cNvPr id="90" name="직선 화살표 연결선 144"/>
            <p:cNvCxnSpPr>
              <a:cxnSpLocks noChangeShapeType="1"/>
            </p:cNvCxnSpPr>
            <p:nvPr/>
          </p:nvCxnSpPr>
          <p:spPr bwMode="auto">
            <a:xfrm>
              <a:off x="6458372" y="2444452"/>
              <a:ext cx="0" cy="311150"/>
            </a:xfrm>
            <a:prstGeom prst="straightConnector1">
              <a:avLst/>
            </a:prstGeom>
            <a:noFill/>
            <a:ln w="9525" algn="ctr">
              <a:solidFill>
                <a:srgbClr val="C00000"/>
              </a:solidFill>
              <a:round/>
              <a:headEnd/>
              <a:tailEnd type="triangle" w="sm" len="med"/>
            </a:ln>
          </p:spPr>
        </p:cxnSp>
        <p:cxnSp>
          <p:nvCxnSpPr>
            <p:cNvPr id="91" name="직선 화살표 연결선 145"/>
            <p:cNvCxnSpPr>
              <a:cxnSpLocks noChangeShapeType="1"/>
            </p:cNvCxnSpPr>
            <p:nvPr/>
          </p:nvCxnSpPr>
          <p:spPr bwMode="auto">
            <a:xfrm flipV="1">
              <a:off x="7001297" y="2430164"/>
              <a:ext cx="0" cy="323850"/>
            </a:xfrm>
            <a:prstGeom prst="straightConnector1">
              <a:avLst/>
            </a:prstGeom>
            <a:noFill/>
            <a:ln w="9525" algn="ctr">
              <a:solidFill>
                <a:srgbClr val="17375E"/>
              </a:solidFill>
              <a:round/>
              <a:headEnd/>
              <a:tailEnd type="triangle" w="sm" len="med"/>
            </a:ln>
          </p:spPr>
        </p:cxnSp>
        <p:cxnSp>
          <p:nvCxnSpPr>
            <p:cNvPr id="92" name="직선 화살표 연결선 146"/>
            <p:cNvCxnSpPr>
              <a:cxnSpLocks noChangeShapeType="1"/>
            </p:cNvCxnSpPr>
            <p:nvPr/>
          </p:nvCxnSpPr>
          <p:spPr bwMode="auto">
            <a:xfrm>
              <a:off x="7201322" y="2444452"/>
              <a:ext cx="0" cy="311150"/>
            </a:xfrm>
            <a:prstGeom prst="straightConnector1">
              <a:avLst/>
            </a:prstGeom>
            <a:noFill/>
            <a:ln w="9525" algn="ctr">
              <a:solidFill>
                <a:srgbClr val="C00000"/>
              </a:solidFill>
              <a:round/>
              <a:headEnd/>
              <a:tailEnd type="triangle" w="sm" len="med"/>
            </a:ln>
          </p:spPr>
        </p:cxnSp>
        <p:sp>
          <p:nvSpPr>
            <p:cNvPr id="93" name="직사각형 92"/>
            <p:cNvSpPr/>
            <p:nvPr/>
          </p:nvSpPr>
          <p:spPr bwMode="auto">
            <a:xfrm>
              <a:off x="5047085" y="2990552"/>
              <a:ext cx="769937" cy="346075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v"/>
                <a:defRPr/>
              </a:pPr>
              <a:r>
                <a:rPr kumimoji="0" lang="ko-KR" altLang="en-US" sz="800" kern="0" dirty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 고객통합</a:t>
              </a:r>
              <a:r>
                <a:rPr kumimoji="0" lang="en-US" altLang="ko-KR" sz="800" kern="0" dirty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/>
              </a:r>
              <a:br>
                <a:rPr kumimoji="0" lang="en-US" altLang="ko-KR" sz="800" kern="0" dirty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</a:br>
              <a:r>
                <a:rPr kumimoji="0" lang="en-US" altLang="ko-KR" sz="800" kern="0" dirty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   </a:t>
              </a:r>
              <a:r>
                <a:rPr kumimoji="0" lang="ko-KR" altLang="en-US" sz="800" kern="0" dirty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분석정보</a:t>
              </a:r>
              <a:endParaRPr kumimoji="0" lang="en-US" altLang="ko-KR" sz="800" kern="0" dirty="0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 bwMode="auto">
            <a:xfrm>
              <a:off x="5994822" y="1091902"/>
              <a:ext cx="1933575" cy="774700"/>
            </a:xfrm>
            <a:prstGeom prst="rect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 bwMode="auto">
            <a:xfrm>
              <a:off x="6013872" y="1120477"/>
              <a:ext cx="1876425" cy="712787"/>
            </a:xfrm>
            <a:prstGeom prst="rect">
              <a:avLst/>
            </a:prstGeom>
            <a:noFill/>
            <a:ln w="6350" cap="flat" cmpd="sng" algn="ctr">
              <a:solidFill>
                <a:srgbClr val="C0504D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 bwMode="auto">
            <a:xfrm>
              <a:off x="6034510" y="1142702"/>
              <a:ext cx="1830387" cy="215900"/>
            </a:xfrm>
            <a:prstGeom prst="rect">
              <a:avLst/>
            </a:prstGeom>
            <a:solidFill>
              <a:srgbClr val="1F497D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kern="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데이터 표현</a:t>
              </a:r>
              <a:endParaRPr kumimoji="0" lang="en-US" altLang="ko-KR" sz="9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 bwMode="auto">
            <a:xfrm>
              <a:off x="6453610" y="1553864"/>
              <a:ext cx="947737" cy="247650"/>
            </a:xfrm>
            <a:prstGeom prst="round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wrap="none" lIns="0" tIns="0" rIns="0" bIns="0" anchor="ctr"/>
            <a:lstStyle/>
            <a:p>
              <a:pPr fontAlgn="auto" latinLnBrk="0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v"/>
                <a:defRPr/>
              </a:pPr>
              <a:r>
                <a:rPr kumimoji="0" lang="en-US" altLang="ko-KR" sz="7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 HDTV </a:t>
              </a:r>
              <a:r>
                <a:rPr kumimoji="0" lang="ko-KR" altLang="en-US" sz="7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추천목록</a:t>
              </a:r>
              <a:endParaRPr kumimoji="0" lang="en-US" altLang="ko-KR" sz="7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fontAlgn="auto" latinLnBrk="0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v"/>
                <a:defRPr/>
              </a:pPr>
              <a:r>
                <a:rPr kumimoji="0" lang="ko-KR" altLang="en-US" sz="7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 </a:t>
              </a:r>
              <a:r>
                <a:rPr kumimoji="0" lang="ko-KR" altLang="en-US" sz="700" kern="0" dirty="0" err="1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타겟</a:t>
              </a:r>
              <a:r>
                <a:rPr kumimoji="0" lang="ko-KR" altLang="en-US" sz="7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rPr>
                <a:t> 마케팅 대상</a:t>
              </a:r>
            </a:p>
          </p:txBody>
        </p:sp>
        <p:cxnSp>
          <p:nvCxnSpPr>
            <p:cNvPr id="98" name="직선 연결선 97"/>
            <p:cNvCxnSpPr/>
            <p:nvPr/>
          </p:nvCxnSpPr>
          <p:spPr bwMode="auto">
            <a:xfrm>
              <a:off x="6450435" y="1525289"/>
              <a:ext cx="828675" cy="0"/>
            </a:xfrm>
            <a:prstGeom prst="line">
              <a:avLst/>
            </a:prstGeom>
            <a:noFill/>
            <a:ln w="317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99" name="그룹 144"/>
            <p:cNvGrpSpPr>
              <a:grpSpLocks/>
            </p:cNvGrpSpPr>
            <p:nvPr/>
          </p:nvGrpSpPr>
          <p:grpSpPr bwMode="auto">
            <a:xfrm>
              <a:off x="6037685" y="2180927"/>
              <a:ext cx="1728787" cy="273050"/>
              <a:chOff x="4478338" y="4805363"/>
              <a:chExt cx="1866607" cy="273496"/>
            </a:xfrm>
          </p:grpSpPr>
          <p:sp>
            <p:nvSpPr>
              <p:cNvPr id="100" name="오각형 99"/>
              <p:cNvSpPr/>
              <p:nvPr/>
            </p:nvSpPr>
            <p:spPr bwMode="auto">
              <a:xfrm>
                <a:off x="4478338" y="4806953"/>
                <a:ext cx="699335" cy="268726"/>
              </a:xfrm>
              <a:prstGeom prst="homePlate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18000" rIns="180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rgbClr val="1F497D">
                        <a:lumMod val="75000"/>
                      </a:srgbClr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데이터탐색</a:t>
                </a:r>
                <a:endParaRPr kumimoji="0" lang="en-US" altLang="ko-KR" sz="800" kern="0" dirty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endParaRPr>
              </a:p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800" kern="0" dirty="0">
                    <a:solidFill>
                      <a:srgbClr val="1F497D">
                        <a:lumMod val="75000"/>
                      </a:srgbClr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(EDA)</a:t>
                </a:r>
              </a:p>
            </p:txBody>
          </p:sp>
          <p:sp>
            <p:nvSpPr>
              <p:cNvPr id="101" name="갈매기형 수장 100"/>
              <p:cNvSpPr/>
              <p:nvPr/>
            </p:nvSpPr>
            <p:spPr bwMode="auto">
              <a:xfrm>
                <a:off x="5083399" y="4805363"/>
                <a:ext cx="690765" cy="270316"/>
              </a:xfrm>
              <a:prstGeom prst="chevron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54000" rIns="540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rgbClr val="1F497D">
                        <a:lumMod val="75000"/>
                      </a:srgbClr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분석모형</a:t>
                </a:r>
                <a:endParaRPr kumimoji="0" lang="en-US" altLang="ko-KR" sz="800" kern="0" dirty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endParaRPr>
              </a:p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rgbClr val="1F497D">
                        <a:lumMod val="75000"/>
                      </a:srgbClr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모델링</a:t>
                </a:r>
              </a:p>
            </p:txBody>
          </p:sp>
          <p:sp>
            <p:nvSpPr>
              <p:cNvPr id="102" name="갈매기형 수장 101"/>
              <p:cNvSpPr/>
              <p:nvPr/>
            </p:nvSpPr>
            <p:spPr bwMode="auto">
              <a:xfrm>
                <a:off x="5654181" y="4808543"/>
                <a:ext cx="690764" cy="270316"/>
              </a:xfrm>
              <a:prstGeom prst="chevron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54000" rIns="540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rgbClr val="1F497D">
                        <a:lumMod val="75000"/>
                      </a:srgbClr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분석모형</a:t>
                </a:r>
                <a:endParaRPr kumimoji="0" lang="en-US" altLang="ko-KR" sz="800" kern="0" dirty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 Unicode MS" pitchFamily="50" charset="-127"/>
                </a:endParaRPr>
              </a:p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rgbClr val="1F497D">
                        <a:lumMod val="75000"/>
                      </a:srgbClr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 Unicode MS" pitchFamily="50" charset="-127"/>
                  </a:rPr>
                  <a:t>수행</a:t>
                </a:r>
              </a:p>
            </p:txBody>
          </p:sp>
        </p:grpSp>
      </p:grpSp>
      <p:pic>
        <p:nvPicPr>
          <p:cNvPr id="123" name="그림 12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3" y="3383053"/>
            <a:ext cx="375457" cy="345816"/>
          </a:xfrm>
          <a:prstGeom prst="rect">
            <a:avLst/>
          </a:prstGeom>
        </p:spPr>
      </p:pic>
      <p:pic>
        <p:nvPicPr>
          <p:cNvPr id="124" name="Picture 9" descr="hdfs-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66739" y="3453849"/>
            <a:ext cx="848544" cy="265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" name="Picture 10" descr="MapReduc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6419" y="3483338"/>
            <a:ext cx="846064" cy="25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" name="그림 125" descr="sbpstudio.png"/>
          <p:cNvPicPr>
            <a:picLocks noGrp="1" noChangeAspect="1"/>
          </p:cNvPicPr>
          <p:nvPr isPhoto="1"/>
        </p:nvPicPr>
        <p:blipFill>
          <a:blip r:embed="rId5" cstate="print">
            <a:lum/>
          </a:blip>
          <a:stretch>
            <a:fillRect/>
          </a:stretch>
        </p:blipFill>
        <p:spPr>
          <a:xfrm>
            <a:off x="3335445" y="3010725"/>
            <a:ext cx="1850781" cy="37015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직사각형 127"/>
          <p:cNvSpPr/>
          <p:nvPr/>
        </p:nvSpPr>
        <p:spPr>
          <a:xfrm>
            <a:off x="416496" y="3698448"/>
            <a:ext cx="1624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u="sng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Hadoop Platform</a:t>
            </a:r>
          </a:p>
          <a:p>
            <a:pPr algn="ctr"/>
            <a:r>
              <a:rPr lang="ko-KR" altLang="en-US" sz="1400" dirty="0" smtClean="0">
                <a:latin typeface="Arial" pitchFamily="34" charset="0"/>
                <a:ea typeface="맑은 고딕" pitchFamily="50" charset="-127"/>
                <a:cs typeface="Arial" pitchFamily="34" charset="0"/>
              </a:rPr>
              <a:t>시간당 </a:t>
            </a:r>
            <a:r>
              <a:rPr lang="en-US" altLang="ko-KR" sz="1400" dirty="0" smtClean="0">
                <a:latin typeface="Arial" pitchFamily="34" charset="0"/>
                <a:ea typeface="맑은 고딕" pitchFamily="50" charset="-127"/>
                <a:cs typeface="Arial" pitchFamily="34" charset="0"/>
              </a:rPr>
              <a:t>2</a:t>
            </a:r>
            <a:r>
              <a:rPr lang="ko-KR" altLang="en-US" sz="1400" smtClean="0">
                <a:latin typeface="Arial" pitchFamily="34" charset="0"/>
                <a:ea typeface="맑은 고딕" pitchFamily="50" charset="-127"/>
                <a:cs typeface="Arial" pitchFamily="34" charset="0"/>
              </a:rPr>
              <a:t>억건</a:t>
            </a:r>
            <a:r>
              <a:rPr lang="en-US" altLang="ko-KR" sz="1400" dirty="0" smtClean="0"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br>
              <a:rPr lang="en-US" altLang="ko-KR" sz="1400" dirty="0" smtClean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Arial" pitchFamily="34" charset="0"/>
                <a:ea typeface="맑은 고딕" pitchFamily="50" charset="-127"/>
                <a:cs typeface="Arial" pitchFamily="34" charset="0"/>
              </a:rPr>
              <a:t>150GB </a:t>
            </a:r>
            <a:r>
              <a:rPr lang="ko-KR" altLang="en-US" sz="1400" smtClean="0">
                <a:latin typeface="Arial" pitchFamily="34" charset="0"/>
                <a:ea typeface="맑은 고딕" pitchFamily="50" charset="-127"/>
                <a:cs typeface="Arial" pitchFamily="34" charset="0"/>
              </a:rPr>
              <a:t>데이터</a:t>
            </a:r>
            <a:r>
              <a:rPr lang="en-US" altLang="ko-KR" sz="1400" dirty="0" smtClean="0"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Arial" pitchFamily="34" charset="0"/>
                <a:ea typeface="맑은 고딕" pitchFamily="50" charset="-127"/>
                <a:cs typeface="Arial" pitchFamily="34" charset="0"/>
              </a:rPr>
              <a:t>15</a:t>
            </a:r>
            <a:r>
              <a:rPr lang="ko-KR" altLang="en-US" sz="1400" smtClean="0">
                <a:latin typeface="Arial" pitchFamily="34" charset="0"/>
                <a:ea typeface="맑은 고딕" pitchFamily="50" charset="-127"/>
                <a:cs typeface="Arial" pitchFamily="34" charset="0"/>
              </a:rPr>
              <a:t>분내 배치 처리</a:t>
            </a:r>
            <a:endParaRPr lang="en-US" altLang="ko-KR" sz="14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9" name="왼쪽 중괄호 128"/>
          <p:cNvSpPr/>
          <p:nvPr/>
        </p:nvSpPr>
        <p:spPr>
          <a:xfrm>
            <a:off x="1957945" y="3073101"/>
            <a:ext cx="186743" cy="2053432"/>
          </a:xfrm>
          <a:prstGeom prst="leftBrace">
            <a:avLst>
              <a:gd name="adj1" fmla="val 77191"/>
              <a:gd name="adj2" fmla="val 50000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1" name="실행 단추: 홈 130">
            <a:hlinkClick r:id="rId6" action="ppaction://hlinksldjump" highlightClick="1"/>
          </p:cNvPr>
          <p:cNvSpPr/>
          <p:nvPr/>
        </p:nvSpPr>
        <p:spPr>
          <a:xfrm>
            <a:off x="9399588" y="260648"/>
            <a:ext cx="233362" cy="2159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7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Online Backup &amp; Query</a:t>
            </a:r>
            <a:endParaRPr lang="ko-KR" altLang="en-US" dirty="0"/>
          </a:p>
        </p:txBody>
      </p:sp>
      <p:sp>
        <p:nvSpPr>
          <p:cNvPr id="4" name="Text Box 2120"/>
          <p:cNvSpPr txBox="1">
            <a:spLocks noChangeArrowheads="1"/>
          </p:cNvSpPr>
          <p:nvPr/>
        </p:nvSpPr>
        <p:spPr bwMode="auto">
          <a:xfrm>
            <a:off x="228600" y="582613"/>
            <a:ext cx="96186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대용량 장기 데이터의 보관 및 분석 필요 시점에 즉시 데이터 제공을 위해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Hadoop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효율적으로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online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데이터를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backup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하고 분석 시점에 즉시 데이터를 활용할 수 있는 시스템</a:t>
            </a:r>
            <a:endParaRPr lang="ko-KR" altLang="en-US" sz="1600" b="1" dirty="0" err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모서리가 둥근 직사각형 49"/>
          <p:cNvSpPr>
            <a:spLocks noChangeArrowheads="1"/>
          </p:cNvSpPr>
          <p:nvPr/>
        </p:nvSpPr>
        <p:spPr bwMode="auto">
          <a:xfrm>
            <a:off x="2601523" y="3687722"/>
            <a:ext cx="2063445" cy="720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HDFS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0" name="순서도: 자기 디스크 9"/>
          <p:cNvSpPr/>
          <p:nvPr/>
        </p:nvSpPr>
        <p:spPr>
          <a:xfrm>
            <a:off x="704528" y="3219670"/>
            <a:ext cx="816875" cy="792088"/>
          </a:xfrm>
          <a:prstGeom prst="flowChartMagneticDisk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원천</a:t>
            </a:r>
            <a:endParaRPr lang="en-US" altLang="ko-KR" sz="1100" b="1" dirty="0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DB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7633" y="3469602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Sqoop</a:t>
            </a:r>
            <a:endParaRPr lang="ko-KR" altLang="en-US" sz="1200" dirty="0" err="1" smtClean="0"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80703" y="3683530"/>
            <a:ext cx="2037600" cy="72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SQL on Hadoop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8" name="모서리가 둥근 직사각형 49"/>
          <p:cNvSpPr>
            <a:spLocks noChangeArrowheads="1"/>
          </p:cNvSpPr>
          <p:nvPr/>
        </p:nvSpPr>
        <p:spPr bwMode="auto">
          <a:xfrm>
            <a:off x="2601522" y="2872069"/>
            <a:ext cx="2063445" cy="72008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HBase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70999" y="2872069"/>
            <a:ext cx="2038235" cy="72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SQL on HBase</a:t>
            </a:r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853246" y="3248402"/>
            <a:ext cx="1132202" cy="7237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>
                <a:solidFill>
                  <a:schemeClr val="tx1"/>
                </a:solidFill>
              </a:rPr>
              <a:t>BI/OLAP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/>
          <p:cNvCxnSpPr>
            <a:stCxn id="40" idx="1"/>
            <a:endCxn id="39" idx="3"/>
          </p:cNvCxnSpPr>
          <p:nvPr/>
        </p:nvCxnSpPr>
        <p:spPr>
          <a:xfrm flipH="1" flipV="1">
            <a:off x="6809234" y="3232069"/>
            <a:ext cx="1044012" cy="37819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0" idx="1"/>
            <a:endCxn id="31" idx="3"/>
          </p:cNvCxnSpPr>
          <p:nvPr/>
        </p:nvCxnSpPr>
        <p:spPr>
          <a:xfrm flipH="1">
            <a:off x="6818303" y="3610260"/>
            <a:ext cx="1034943" cy="43327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0" idx="4"/>
            <a:endCxn id="38" idx="1"/>
          </p:cNvCxnSpPr>
          <p:nvPr/>
        </p:nvCxnSpPr>
        <p:spPr>
          <a:xfrm flipV="1">
            <a:off x="1521403" y="3232109"/>
            <a:ext cx="1080119" cy="3836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0" idx="4"/>
            <a:endCxn id="5" idx="1"/>
          </p:cNvCxnSpPr>
          <p:nvPr/>
        </p:nvCxnSpPr>
        <p:spPr>
          <a:xfrm>
            <a:off x="1521403" y="3615714"/>
            <a:ext cx="1080120" cy="4320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618851" y="2937945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+mj-lt"/>
                <a:ea typeface="+mn-ea"/>
                <a:cs typeface="Arial" pitchFamily="34" charset="0"/>
              </a:rPr>
              <a:t>Daily</a:t>
            </a:r>
          </a:p>
          <a:p>
            <a:pPr algn="ctr"/>
            <a:r>
              <a:rPr lang="en-US" altLang="ko-KR" sz="1200" dirty="0" smtClean="0">
                <a:latin typeface="+mj-lt"/>
                <a:ea typeface="+mn-ea"/>
                <a:cs typeface="Arial" pitchFamily="34" charset="0"/>
              </a:rPr>
              <a:t>Backup</a:t>
            </a:r>
            <a:endParaRPr lang="ko-KR" altLang="en-US" sz="1200" dirty="0" smtClean="0"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761312" y="2906587"/>
            <a:ext cx="1295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 조회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분석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64911" y="2474539"/>
            <a:ext cx="1854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정형조회</a:t>
            </a:r>
            <a:r>
              <a:rPr lang="en-US" altLang="ko-KR" sz="1200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Indexed Query</a:t>
            </a:r>
            <a:endParaRPr lang="ko-KR" altLang="en-US" sz="1200" i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3" name="왼쪽/오른쪽 화살표 62"/>
          <p:cNvSpPr/>
          <p:nvPr/>
        </p:nvSpPr>
        <p:spPr>
          <a:xfrm rot="16200000">
            <a:off x="6168902" y="3574277"/>
            <a:ext cx="1839084" cy="193608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76319" y="4592161"/>
            <a:ext cx="163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비정형조회</a:t>
            </a:r>
            <a:r>
              <a:rPr lang="en-US" altLang="ko-KR" sz="1200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itchFamily="34" charset="0"/>
              </a:rPr>
              <a:t>, Full Scan</a:t>
            </a:r>
            <a:endParaRPr lang="ko-KR" altLang="en-US" sz="1200" i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0" name="실행 단추: 홈 19">
            <a:hlinkClick r:id="rId2" action="ppaction://hlinksldjump" highlightClick="1"/>
          </p:cNvPr>
          <p:cNvSpPr/>
          <p:nvPr/>
        </p:nvSpPr>
        <p:spPr>
          <a:xfrm>
            <a:off x="9399588" y="260648"/>
            <a:ext cx="233362" cy="2159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b="1" dirty="0">
              <a:solidFill>
                <a:schemeClr val="tx1"/>
              </a:solidFill>
              <a:latin typeface="Arial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1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66"/>
  <p:tag name="LTOP" val=" 238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66"/>
  <p:tag name="LTOP" val=" 238.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351.375"/>
  <p:tag name="LTOP" val=" 28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351.375"/>
  <p:tag name="LTOP" val=" 28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351.375"/>
  <p:tag name="LTOP" val=" 28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351.375"/>
  <p:tag name="LTOP" val=" 280.5"/>
</p:tagLst>
</file>

<file path=ppt/theme/theme1.xml><?xml version="1.0" encoding="utf-8"?>
<a:theme xmlns:a="http://schemas.openxmlformats.org/drawingml/2006/main" name="디자인 사용자 지정">
  <a:themeElements>
    <a:clrScheme name="LGD color">
      <a:dk1>
        <a:srgbClr val="231F20"/>
      </a:dk1>
      <a:lt1>
        <a:sysClr val="window" lastClr="FFFFFF"/>
      </a:lt1>
      <a:dk2>
        <a:srgbClr val="2E448B"/>
      </a:dk2>
      <a:lt2>
        <a:srgbClr val="EEECE1"/>
      </a:lt2>
      <a:accent1>
        <a:srgbClr val="C5003D"/>
      </a:accent1>
      <a:accent2>
        <a:srgbClr val="77787B"/>
      </a:accent2>
      <a:accent3>
        <a:srgbClr val="B5985A"/>
      </a:accent3>
      <a:accent4>
        <a:srgbClr val="3A3335"/>
      </a:accent4>
      <a:accent5>
        <a:srgbClr val="014C21"/>
      </a:accent5>
      <a:accent6>
        <a:srgbClr val="F79646"/>
      </a:accent6>
      <a:hlink>
        <a:srgbClr val="0000FF"/>
      </a:hlink>
      <a:folHlink>
        <a:srgbClr val="800080"/>
      </a:folHlink>
    </a:clrScheme>
    <a:fontScheme name="LGD 표준글꼴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 smtClean="0">
            <a:latin typeface="+mn-ea"/>
            <a:ea typeface="+mn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기본 마스터">
  <a:themeElements>
    <a:clrScheme name="기본 마스터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마스터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000" b="1" i="1" u="none" strike="noStrike" cap="none" normalizeH="0" baseline="0" smtClean="0">
            <a:ln>
              <a:noFill/>
            </a:ln>
            <a:solidFill>
              <a:srgbClr val="A20A35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000" b="1" i="1" u="none" strike="noStrike" cap="none" normalizeH="0" baseline="0" smtClean="0">
            <a:ln>
              <a:noFill/>
            </a:ln>
            <a:solidFill>
              <a:srgbClr val="A20A35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기본 마스터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마스터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마스터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마스터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마스터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마스터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마스터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마스터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마스터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마스터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마스터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마스터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29266</TotalTime>
  <Words>19147</Words>
  <Application>Microsoft Office PowerPoint</Application>
  <PresentationFormat>A4 용지(210x297mm)</PresentationFormat>
  <Paragraphs>5082</Paragraphs>
  <Slides>141</Slides>
  <Notes>41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141</vt:i4>
      </vt:variant>
    </vt:vector>
  </HeadingPairs>
  <TitlesOfParts>
    <vt:vector size="162" baseType="lpstr">
      <vt:lpstr>Arial Unicode MS</vt:lpstr>
      <vt:lpstr>HY견고딕</vt:lpstr>
      <vt:lpstr>HY수평선M</vt:lpstr>
      <vt:lpstr>HY헤드라인M</vt:lpstr>
      <vt:lpstr>Monaco</vt:lpstr>
      <vt:lpstr>NanumGothic</vt:lpstr>
      <vt:lpstr>sinova_proregular</vt:lpstr>
      <vt:lpstr>굴림</vt:lpstr>
      <vt:lpstr>나눔고딕</vt:lpstr>
      <vt:lpstr>나눔고딕 ExtraBold</vt:lpstr>
      <vt:lpstr>돋움</vt:lpstr>
      <vt:lpstr>맑은 고딕</vt:lpstr>
      <vt:lpstr>Arial</vt:lpstr>
      <vt:lpstr>Arial Narrow</vt:lpstr>
      <vt:lpstr>Calibri</vt:lpstr>
      <vt:lpstr>Tahoma</vt:lpstr>
      <vt:lpstr>Wingdings</vt:lpstr>
      <vt:lpstr>디자인 사용자 지정</vt:lpstr>
      <vt:lpstr>기본 마스터</vt:lpstr>
      <vt:lpstr>차트</vt:lpstr>
      <vt:lpstr>포장기 셸 개체</vt:lpstr>
      <vt:lpstr>PowerPoint 프레젠테이션</vt:lpstr>
      <vt:lpstr>PowerPoint 프레젠테이션</vt:lpstr>
      <vt:lpstr>Contents</vt:lpstr>
      <vt:lpstr>PageRank</vt:lpstr>
      <vt:lpstr>Google Search</vt:lpstr>
      <vt:lpstr>Google의 해답</vt:lpstr>
      <vt:lpstr>History of Hadoop</vt:lpstr>
      <vt:lpstr>Contents</vt:lpstr>
      <vt:lpstr>Hadoop 개요</vt:lpstr>
      <vt:lpstr>Hadoop Core 구성 요소</vt:lpstr>
      <vt:lpstr>HDFS – Hadoop Distributed File System</vt:lpstr>
      <vt:lpstr>HDFS – 파일 쓰기</vt:lpstr>
      <vt:lpstr>HDFS – 파일 읽기</vt:lpstr>
      <vt:lpstr>MapReduce</vt:lpstr>
      <vt:lpstr>MapReduce – Logical Flow</vt:lpstr>
      <vt:lpstr>MapReduce – Physical Flow</vt:lpstr>
      <vt:lpstr>Hadoop Architecture (Hadoop 1.0 기준)</vt:lpstr>
      <vt:lpstr>Hadoop 2.0 등장 배경</vt:lpstr>
      <vt:lpstr>Hadoop 2.0 - 개요</vt:lpstr>
      <vt:lpstr>Hadoop 2.0 – HDFS HA &amp; Federation</vt:lpstr>
      <vt:lpstr>Hadoop 2.0 - YARN (Yet Another Resource Negotiator)</vt:lpstr>
      <vt:lpstr>Hadoop 2.0 – YARN 구성 요소</vt:lpstr>
      <vt:lpstr>Hadoop 2.0 – MapReduce vs. YARN 동작 방식</vt:lpstr>
      <vt:lpstr>Hadoop 2.0 – YARN을 이용한 목표 시스템 구성 예시</vt:lpstr>
      <vt:lpstr>Hadoop 기술 발전 방향</vt:lpstr>
      <vt:lpstr>빅데이터 기술 트렌드</vt:lpstr>
      <vt:lpstr>Contents</vt:lpstr>
      <vt:lpstr>Hadoop and Ecosystems</vt:lpstr>
      <vt:lpstr>Hadoop and Ecosystems 분류</vt:lpstr>
      <vt:lpstr>Ecosystems - 데이터 수집</vt:lpstr>
      <vt:lpstr>Ecosystems - 데이터 저장</vt:lpstr>
      <vt:lpstr>Ecosystems - 데이터 처리</vt:lpstr>
      <vt:lpstr>Ecosystems - Streaming Processing</vt:lpstr>
      <vt:lpstr>Ecosystems – SQL on Hadoop</vt:lpstr>
      <vt:lpstr>Ecosystems – SQL on HBase </vt:lpstr>
      <vt:lpstr>Ecosystems – SQL on Hadoop 벤치마크 테스트 (2015.1Q, LG CNS)</vt:lpstr>
      <vt:lpstr>Ecosystems – SQL on HBase 성능 비교</vt:lpstr>
      <vt:lpstr>Ecosystems – SQL on Hadoop 특성 비교</vt:lpstr>
      <vt:lpstr>Contents</vt:lpstr>
      <vt:lpstr>Hadoop 적용 영역</vt:lpstr>
      <vt:lpstr>Hybrid DW</vt:lpstr>
      <vt:lpstr>Hybrid DW</vt:lpstr>
      <vt:lpstr>Hybrid DW – HBase vs. HDFS</vt:lpstr>
      <vt:lpstr>통신사 Hybrid EDW Architecture</vt:lpstr>
      <vt:lpstr>Buzz Words : Data Lake</vt:lpstr>
      <vt:lpstr>Buzz Words : Lamda Architecture</vt:lpstr>
      <vt:lpstr>Contents</vt:lpstr>
      <vt:lpstr>Hadoop 진영 vs. DBMS 진영</vt:lpstr>
      <vt:lpstr>Contents</vt:lpstr>
      <vt:lpstr>Hadoop Player 특성 비교</vt:lpstr>
      <vt:lpstr>Hadoop Player별 주요 기술 영역 비교</vt:lpstr>
      <vt:lpstr>Hadoop Player별 플랫폼 구성 요소 비교</vt:lpstr>
      <vt:lpstr>Hadoop Player별 상세 - Hortonworks</vt:lpstr>
      <vt:lpstr>Hadoop Player별 상세 - Cloudera</vt:lpstr>
      <vt:lpstr>Hadoop Player별 상세 – MapR</vt:lpstr>
      <vt:lpstr>Hadoop Player별 상세 – MapR Data Platform 상세</vt:lpstr>
      <vt:lpstr>LG CNS 빅데이터 플랫폼 전략</vt:lpstr>
      <vt:lpstr>Hadoop Player별 국내 서비스 체계 및 레퍼런스 비교</vt:lpstr>
      <vt:lpstr>국내 구축 Reference – LG CNS</vt:lpstr>
      <vt:lpstr>Contents</vt:lpstr>
      <vt:lpstr>글로벌 DBMS 벤더 동향</vt:lpstr>
      <vt:lpstr>Contents</vt:lpstr>
      <vt:lpstr>Big Data Landscape  (as of 2014.01)</vt:lpstr>
      <vt:lpstr>Informatica Big Data Edition </vt:lpstr>
      <vt:lpstr>Informatica 적용 방안</vt:lpstr>
      <vt:lpstr>Contents</vt:lpstr>
      <vt:lpstr>LG CNS 빅데이터 플랫폼 로드맵</vt:lpstr>
      <vt:lpstr>LG CNS 빅데이터 OSS 개발 Life cycle</vt:lpstr>
      <vt:lpstr>LG CNS 조직 및 지원 체계 – OSS/Hadoop (1/2)</vt:lpstr>
      <vt:lpstr>LG CNS 조직 및 지원 체계 – OSS/Hadoop (2/2)</vt:lpstr>
      <vt:lpstr>PowerPoint 프레젠테이션</vt:lpstr>
      <vt:lpstr>별첨. RHCS를 활용한 이중화 적용 사례</vt:lpstr>
      <vt:lpstr>별첨. Hadoop Security, 권한 관리 개선 사례</vt:lpstr>
      <vt:lpstr>별첨. 이중화(HA) 전환 성능 개선 사례</vt:lpstr>
      <vt:lpstr>별첨. OSS 수정 내역 (1/2)</vt:lpstr>
      <vt:lpstr>별첨. OSS 수정 내역 (2/2)</vt:lpstr>
      <vt:lpstr>별첨. OSS 소스코드 기여 (1/2)</vt:lpstr>
      <vt:lpstr>별첨. OSS 소스코드 기여 (2/2)</vt:lpstr>
      <vt:lpstr>별첨. OSS 설정 최적화</vt:lpstr>
      <vt:lpstr>PowerPoint 프레젠테이션</vt:lpstr>
      <vt:lpstr>별첨. LG CNS 빅데이터 OSS 개발 절차</vt:lpstr>
      <vt:lpstr>별첨. LG CNS 빅데이터 OSS 관리 자동화</vt:lpstr>
      <vt:lpstr>별첨. LG CNS 빅데이터 기술전략</vt:lpstr>
      <vt:lpstr>별첨. LG CNS 빅데이터 기술 Roadmap</vt:lpstr>
      <vt:lpstr>별첨. Hadoop이 빠른 이유</vt:lpstr>
      <vt:lpstr>별첨. Hadoop 과 MPP DBMS 기술 비교</vt:lpstr>
      <vt:lpstr>별첨. Hadoop 처리 성능 사례</vt:lpstr>
      <vt:lpstr>별첨. Hadoop 2.0 - Classic Hadoop 상의 MapReduce 처리 구조</vt:lpstr>
      <vt:lpstr>별첨. Hadoop 2.0 - YARN 상의 MapReduce 처리 구조</vt:lpstr>
      <vt:lpstr>별첨. Hadoop 2.x - Security</vt:lpstr>
      <vt:lpstr>별첨. Hadoop Security</vt:lpstr>
      <vt:lpstr>별첨. NoSQL vs. New SQL</vt:lpstr>
      <vt:lpstr>별첨. NoSQL Data Model</vt:lpstr>
      <vt:lpstr>별첨. CAP Theorem</vt:lpstr>
      <vt:lpstr>별첨. CAP into detail</vt:lpstr>
      <vt:lpstr>별첨. CAP into detail</vt:lpstr>
      <vt:lpstr>별첨. Big Batch</vt:lpstr>
      <vt:lpstr>별첨. Big Batch 사례 : 추천 및 마케팅 서비스</vt:lpstr>
      <vt:lpstr>별첨. Online Backup &amp; Query</vt:lpstr>
      <vt:lpstr>별첨. Online Backup &amp; Query 사례 - Field 품질 이슈 대응 및 리드타임 개선</vt:lpstr>
      <vt:lpstr>별첨. Real-time Log Analytics</vt:lpstr>
      <vt:lpstr>별첨. Real-time Log Analytics 사례 - 네트워크 시스템 장애 선감지 </vt:lpstr>
      <vt:lpstr>별첨. Online Big Transaction</vt:lpstr>
      <vt:lpstr>별첨. Online Big Transaction 사례 - IPTV 이용자 Big Transaction 처리</vt:lpstr>
      <vt:lpstr>별첨. Search &amp; Text Analytics</vt:lpstr>
      <vt:lpstr>별첨. Search &amp; Text Analytics 사례 - VOC 분석 기반의 렌탈 해지 방어 </vt:lpstr>
      <vt:lpstr>별첨. RDBMS vs. SQL on Hadoop 조회 성능 (2014.02, berkeley amp lab)</vt:lpstr>
      <vt:lpstr>별첨. SQL on HBase</vt:lpstr>
      <vt:lpstr>별첨. RDBMS  HBase + SQL 전환 사례 : Harte Hanks</vt:lpstr>
      <vt:lpstr>별첨. SQL on Hadoop 쿼리 지원 범위 (1/2)</vt:lpstr>
      <vt:lpstr>별첨. SQL on Hadoop 쿼리 지원 범위 (2/2)</vt:lpstr>
      <vt:lpstr>별첨. SQL on Hadoop 테스트 쿼리</vt:lpstr>
      <vt:lpstr>별첨. Apache Hive</vt:lpstr>
      <vt:lpstr>별첨. Hive 발전 방향</vt:lpstr>
      <vt:lpstr>별첨. Apache Tez</vt:lpstr>
      <vt:lpstr>별첨. Hive on MR vs. Hive on Tez</vt:lpstr>
      <vt:lpstr>별첨. ORC – Optimized Row Columnar File</vt:lpstr>
      <vt:lpstr>별첨. Apache Spark</vt:lpstr>
      <vt:lpstr>별첨. Apache Spark Architecture</vt:lpstr>
      <vt:lpstr>별첨. Apache Phoenix</vt:lpstr>
      <vt:lpstr>별첨. Cloudera Impala</vt:lpstr>
      <vt:lpstr>별첨. Impala 클러스터 규모 산정</vt:lpstr>
      <vt:lpstr>별첨. Apache Tajo</vt:lpstr>
      <vt:lpstr>별첨. Splunk</vt:lpstr>
      <vt:lpstr>별첨. FDC Alarm 상세 HBase 조회 성능 비교 (2012.12.11, 공정PI팀)</vt:lpstr>
      <vt:lpstr>별첨. RDBMS vs. SQL on Hadoop 조회 성능 (2014.02, berkeley amp lab)</vt:lpstr>
      <vt:lpstr>참고. 분석 DBMS BMT (2013.10.16, LG CNS)</vt:lpstr>
      <vt:lpstr>별첨. Hadoop Workload 관리 방안</vt:lpstr>
      <vt:lpstr>별첨. 분석+장기 영역 백업 및 복구 방안</vt:lpstr>
      <vt:lpstr>별첨. Hadoop ETL 솔루션 검토</vt:lpstr>
      <vt:lpstr>별첨. SBP Studio</vt:lpstr>
      <vt:lpstr>별첨. Hadoop ETL 솔루션 검토</vt:lpstr>
      <vt:lpstr>별첨. SBP 기반 빅데이터 아키텍처</vt:lpstr>
      <vt:lpstr>별첨. LG CNS SBP 유지보수 정책 – 무상 유지보수</vt:lpstr>
      <vt:lpstr>별첨. LG CNS SBP 유지보수 정책 – 유상 유지보수</vt:lpstr>
      <vt:lpstr>별첨. LG CNS 유지보수지원 조직도</vt:lpstr>
      <vt:lpstr>별첨. Hortonworks 기술 지원 체계</vt:lpstr>
      <vt:lpstr>별첨. Cloudera 기술 지원 체계</vt:lpstr>
      <vt:lpstr>별첨. MapR  기술 지원 체계</vt:lpstr>
      <vt:lpstr>별첨. MapR Service Level Agreement</vt:lpstr>
      <vt:lpstr>Hadoop and Ecosystems 분류</vt:lpstr>
    </vt:vector>
  </TitlesOfParts>
  <Company>LGDispaly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안창환/A2D 지원팀/c.h.ahn@lgdisplay.com</dc:creator>
  <cp:lastModifiedBy>문혜화 차장 빅데이터기술지원팀 (hhmoon@lgcns.com, 02-2099-3106)</cp:lastModifiedBy>
  <cp:revision>2033</cp:revision>
  <cp:lastPrinted>2012-08-30T08:11:26Z</cp:lastPrinted>
  <dcterms:created xsi:type="dcterms:W3CDTF">2012-08-21T00:45:57Z</dcterms:created>
  <dcterms:modified xsi:type="dcterms:W3CDTF">2015-04-01T09:58:31Z</dcterms:modified>
</cp:coreProperties>
</file>